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8" r:id="rId2"/>
    <p:sldId id="370" r:id="rId3"/>
    <p:sldId id="383" r:id="rId4"/>
    <p:sldId id="396" r:id="rId5"/>
    <p:sldId id="388" r:id="rId6"/>
    <p:sldId id="385" r:id="rId7"/>
    <p:sldId id="381" r:id="rId8"/>
    <p:sldId id="338" r:id="rId9"/>
    <p:sldId id="356" r:id="rId10"/>
    <p:sldId id="390" r:id="rId11"/>
    <p:sldId id="379" r:id="rId12"/>
    <p:sldId id="395" r:id="rId13"/>
    <p:sldId id="393" r:id="rId14"/>
    <p:sldId id="386" r:id="rId15"/>
    <p:sldId id="394" r:id="rId16"/>
    <p:sldId id="392" r:id="rId17"/>
    <p:sldId id="389" r:id="rId18"/>
  </p:sldIdLst>
  <p:sldSz cx="9144000" cy="6858000" type="screen4x3"/>
  <p:notesSz cx="6797675" cy="9926638"/>
  <p:defaultTex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C1"/>
    <a:srgbClr val="FFCC99"/>
    <a:srgbClr val="EC4B2F"/>
    <a:srgbClr val="E6D89A"/>
    <a:srgbClr val="C02E1A"/>
    <a:srgbClr val="08799C"/>
    <a:srgbClr val="16C1F3"/>
    <a:srgbClr val="0BA6D7"/>
    <a:srgbClr val="F9F5DF"/>
    <a:srgbClr val="FBF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ijl, donker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66472" autoAdjust="0"/>
  </p:normalViewPr>
  <p:slideViewPr>
    <p:cSldViewPr snapToGrid="0">
      <p:cViewPr varScale="1">
        <p:scale>
          <a:sx n="58" d="100"/>
          <a:sy n="58" d="100"/>
        </p:scale>
        <p:origin x="142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2945341"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8" tIns="45564" rIns="91128" bIns="45564" numCol="1" anchor="t" anchorCtr="0" compatLnSpc="1">
            <a:prstTxWarp prst="textNoShape">
              <a:avLst/>
            </a:prstTxWarp>
          </a:bodyPr>
          <a:lstStyle>
            <a:lvl1pPr algn="l" defTabSz="911225">
              <a:defRPr sz="1200">
                <a:solidFill>
                  <a:schemeClr val="tx1"/>
                </a:solidFill>
                <a:latin typeface="Arial" charset="0"/>
              </a:defRPr>
            </a:lvl1pPr>
          </a:lstStyle>
          <a:p>
            <a:endParaRPr lang="nl-NL" altLang="nl-BE"/>
          </a:p>
        </p:txBody>
      </p:sp>
      <p:sp>
        <p:nvSpPr>
          <p:cNvPr id="52227" name="Rectangle 3"/>
          <p:cNvSpPr>
            <a:spLocks noGrp="1" noChangeArrowheads="1"/>
          </p:cNvSpPr>
          <p:nvPr>
            <p:ph type="dt" sz="quarter" idx="1"/>
          </p:nvPr>
        </p:nvSpPr>
        <p:spPr bwMode="auto">
          <a:xfrm>
            <a:off x="3850744" y="0"/>
            <a:ext cx="2945341"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8" tIns="45564" rIns="91128" bIns="45564" numCol="1" anchor="t" anchorCtr="0" compatLnSpc="1">
            <a:prstTxWarp prst="textNoShape">
              <a:avLst/>
            </a:prstTxWarp>
          </a:bodyPr>
          <a:lstStyle>
            <a:lvl1pPr algn="r" defTabSz="911225">
              <a:defRPr sz="1200">
                <a:solidFill>
                  <a:schemeClr val="tx1"/>
                </a:solidFill>
                <a:latin typeface="Arial" charset="0"/>
              </a:defRPr>
            </a:lvl1pPr>
          </a:lstStyle>
          <a:p>
            <a:fld id="{8806685F-5123-4BE4-8A9A-BAF578D92968}" type="datetimeFigureOut">
              <a:rPr lang="nl-NL" altLang="nl-BE"/>
              <a:pPr/>
              <a:t>3-10-2024</a:t>
            </a:fld>
            <a:endParaRPr lang="nl-NL" altLang="nl-BE"/>
          </a:p>
        </p:txBody>
      </p:sp>
      <p:sp>
        <p:nvSpPr>
          <p:cNvPr id="52228" name="Rectangle 4"/>
          <p:cNvSpPr>
            <a:spLocks noGrp="1" noChangeArrowheads="1"/>
          </p:cNvSpPr>
          <p:nvPr>
            <p:ph type="ftr" sz="quarter" idx="2"/>
          </p:nvPr>
        </p:nvSpPr>
        <p:spPr bwMode="auto">
          <a:xfrm>
            <a:off x="1" y="9428164"/>
            <a:ext cx="2945341"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8" tIns="45564" rIns="91128" bIns="45564" numCol="1" anchor="b" anchorCtr="0" compatLnSpc="1">
            <a:prstTxWarp prst="textNoShape">
              <a:avLst/>
            </a:prstTxWarp>
          </a:bodyPr>
          <a:lstStyle>
            <a:lvl1pPr algn="l" defTabSz="911225">
              <a:defRPr sz="1200">
                <a:solidFill>
                  <a:schemeClr val="tx1"/>
                </a:solidFill>
                <a:latin typeface="Arial" charset="0"/>
              </a:defRPr>
            </a:lvl1pPr>
          </a:lstStyle>
          <a:p>
            <a:endParaRPr lang="nl-NL" altLang="nl-BE"/>
          </a:p>
        </p:txBody>
      </p:sp>
      <p:sp>
        <p:nvSpPr>
          <p:cNvPr id="52229" name="Rectangle 5"/>
          <p:cNvSpPr>
            <a:spLocks noGrp="1" noChangeArrowheads="1"/>
          </p:cNvSpPr>
          <p:nvPr>
            <p:ph type="sldNum" sz="quarter" idx="3"/>
          </p:nvPr>
        </p:nvSpPr>
        <p:spPr bwMode="auto">
          <a:xfrm>
            <a:off x="3850744" y="9428164"/>
            <a:ext cx="2945341"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8" tIns="45564" rIns="91128" bIns="45564" numCol="1" anchor="b" anchorCtr="0" compatLnSpc="1">
            <a:prstTxWarp prst="textNoShape">
              <a:avLst/>
            </a:prstTxWarp>
          </a:bodyPr>
          <a:lstStyle>
            <a:lvl1pPr algn="r" defTabSz="911225">
              <a:defRPr sz="1200">
                <a:solidFill>
                  <a:schemeClr val="tx1"/>
                </a:solidFill>
                <a:latin typeface="Arial" charset="0"/>
              </a:defRPr>
            </a:lvl1pPr>
          </a:lstStyle>
          <a:p>
            <a:fld id="{B9E30762-A619-45A2-AB7C-E06273AFF51E}" type="slidenum">
              <a:rPr lang="nl-NL" altLang="nl-BE"/>
              <a:pPr/>
              <a:t>‹#›</a:t>
            </a:fld>
            <a:endParaRPr lang="nl-NL" altLang="nl-BE"/>
          </a:p>
        </p:txBody>
      </p:sp>
    </p:spTree>
    <p:extLst>
      <p:ext uri="{BB962C8B-B14F-4D97-AF65-F5344CB8AC3E}">
        <p14:creationId xmlns:p14="http://schemas.microsoft.com/office/powerpoint/2010/main" val="29302778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294534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28" tIns="45564" rIns="91128" bIns="45564" numCol="1" anchor="t" anchorCtr="0" compatLnSpc="1">
            <a:prstTxWarp prst="textNoShape">
              <a:avLst/>
            </a:prstTxWarp>
          </a:bodyPr>
          <a:lstStyle>
            <a:lvl1pPr algn="l" defTabSz="911225">
              <a:defRPr sz="1200">
                <a:solidFill>
                  <a:srgbClr val="0F2B1E"/>
                </a:solidFill>
                <a:latin typeface="Arial" charset="0"/>
              </a:defRPr>
            </a:lvl1pPr>
          </a:lstStyle>
          <a:p>
            <a:endParaRPr lang="nl-NL" altLang="nl-BE"/>
          </a:p>
        </p:txBody>
      </p:sp>
      <p:sp>
        <p:nvSpPr>
          <p:cNvPr id="11267" name="Rectangle 3"/>
          <p:cNvSpPr>
            <a:spLocks noGrp="1" noChangeArrowheads="1"/>
          </p:cNvSpPr>
          <p:nvPr>
            <p:ph type="dt" idx="1"/>
          </p:nvPr>
        </p:nvSpPr>
        <p:spPr bwMode="auto">
          <a:xfrm>
            <a:off x="3852335" y="0"/>
            <a:ext cx="294534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28" tIns="45564" rIns="91128" bIns="45564" numCol="1" anchor="t" anchorCtr="0" compatLnSpc="1">
            <a:prstTxWarp prst="textNoShape">
              <a:avLst/>
            </a:prstTxWarp>
          </a:bodyPr>
          <a:lstStyle>
            <a:lvl1pPr algn="r" defTabSz="911225">
              <a:defRPr sz="1200">
                <a:solidFill>
                  <a:srgbClr val="0F2B1E"/>
                </a:solidFill>
                <a:latin typeface="Arial" charset="0"/>
              </a:defRPr>
            </a:lvl1pPr>
          </a:lstStyle>
          <a:p>
            <a:endParaRPr lang="nl-NL" altLang="nl-BE"/>
          </a:p>
        </p:txBody>
      </p:sp>
      <p:sp>
        <p:nvSpPr>
          <p:cNvPr id="9220"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05403" y="4716464"/>
            <a:ext cx="4986871"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28" tIns="45564" rIns="91128" bIns="45564"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11270" name="Rectangle 6"/>
          <p:cNvSpPr>
            <a:spLocks noGrp="1" noChangeArrowheads="1"/>
          </p:cNvSpPr>
          <p:nvPr>
            <p:ph type="ftr" sz="quarter" idx="4"/>
          </p:nvPr>
        </p:nvSpPr>
        <p:spPr bwMode="auto">
          <a:xfrm>
            <a:off x="1" y="9429750"/>
            <a:ext cx="294534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28" tIns="45564" rIns="91128" bIns="45564" numCol="1" anchor="b" anchorCtr="0" compatLnSpc="1">
            <a:prstTxWarp prst="textNoShape">
              <a:avLst/>
            </a:prstTxWarp>
          </a:bodyPr>
          <a:lstStyle>
            <a:lvl1pPr algn="l" defTabSz="911225">
              <a:defRPr sz="1200">
                <a:solidFill>
                  <a:srgbClr val="0F2B1E"/>
                </a:solidFill>
                <a:latin typeface="Arial" charset="0"/>
              </a:defRPr>
            </a:lvl1pPr>
          </a:lstStyle>
          <a:p>
            <a:endParaRPr lang="nl-NL" altLang="nl-BE"/>
          </a:p>
        </p:txBody>
      </p:sp>
      <p:sp>
        <p:nvSpPr>
          <p:cNvPr id="11271" name="Rectangle 7"/>
          <p:cNvSpPr>
            <a:spLocks noGrp="1" noChangeArrowheads="1"/>
          </p:cNvSpPr>
          <p:nvPr>
            <p:ph type="sldNum" sz="quarter" idx="5"/>
          </p:nvPr>
        </p:nvSpPr>
        <p:spPr bwMode="auto">
          <a:xfrm>
            <a:off x="3852335" y="9429750"/>
            <a:ext cx="294534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28" tIns="45564" rIns="91128" bIns="45564" numCol="1" anchor="b" anchorCtr="0" compatLnSpc="1">
            <a:prstTxWarp prst="textNoShape">
              <a:avLst/>
            </a:prstTxWarp>
          </a:bodyPr>
          <a:lstStyle>
            <a:lvl1pPr algn="r" defTabSz="911225">
              <a:defRPr sz="1200">
                <a:solidFill>
                  <a:srgbClr val="0F2B1E"/>
                </a:solidFill>
                <a:latin typeface="Arial" charset="0"/>
              </a:defRPr>
            </a:lvl1pPr>
          </a:lstStyle>
          <a:p>
            <a:fld id="{B98CD01B-3BDF-45AA-B8D9-B2FD7CF42891}" type="slidenum">
              <a:rPr lang="en-US" altLang="nl-BE"/>
              <a:pPr/>
              <a:t>‹#›</a:t>
            </a:fld>
            <a:endParaRPr lang="en-US" altLang="nl-BE"/>
          </a:p>
        </p:txBody>
      </p:sp>
    </p:spTree>
    <p:extLst>
      <p:ext uri="{BB962C8B-B14F-4D97-AF65-F5344CB8AC3E}">
        <p14:creationId xmlns:p14="http://schemas.microsoft.com/office/powerpoint/2010/main" val="877862601"/>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mn-ea"/>
        <a:cs typeface="+mn-cs"/>
      </a:defRPr>
    </a:lvl2pPr>
    <a:lvl3pPr marL="914400" algn="l" rtl="0" fontAlgn="base">
      <a:spcBef>
        <a:spcPct val="30000"/>
      </a:spcBef>
      <a:spcAft>
        <a:spcPct val="0"/>
      </a:spcAft>
      <a:defRPr sz="1200" kern="1200">
        <a:solidFill>
          <a:schemeClr val="tx1"/>
        </a:solidFill>
        <a:latin typeface="Times" pitchFamily="1" charset="0"/>
        <a:ea typeface="+mn-ea"/>
        <a:cs typeface="+mn-cs"/>
      </a:defRPr>
    </a:lvl3pPr>
    <a:lvl4pPr marL="1371600" algn="l" rtl="0" fontAlgn="base">
      <a:spcBef>
        <a:spcPct val="30000"/>
      </a:spcBef>
      <a:spcAft>
        <a:spcPct val="0"/>
      </a:spcAft>
      <a:defRPr sz="1200" kern="1200">
        <a:solidFill>
          <a:schemeClr val="tx1"/>
        </a:solidFill>
        <a:latin typeface="Times" pitchFamily="1" charset="0"/>
        <a:ea typeface="+mn-ea"/>
        <a:cs typeface="+mn-cs"/>
      </a:defRPr>
    </a:lvl4pPr>
    <a:lvl5pPr marL="1828800" algn="l" rtl="0" fontAlgn="base">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nl-NL" altLang="nl-BE" dirty="0">
              <a:latin typeface="Arial" charset="0"/>
            </a:endParaRPr>
          </a:p>
        </p:txBody>
      </p:sp>
    </p:spTree>
    <p:extLst>
      <p:ext uri="{BB962C8B-B14F-4D97-AF65-F5344CB8AC3E}">
        <p14:creationId xmlns:p14="http://schemas.microsoft.com/office/powerpoint/2010/main" val="693126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a:t>Oordelen</a:t>
            </a:r>
          </a:p>
          <a:p>
            <a:endParaRPr lang="nl-BE" b="1" u="sng" dirty="0"/>
          </a:p>
          <a:p>
            <a:r>
              <a:rPr lang="nl-BE" b="0" u="none" dirty="0"/>
              <a:t>We</a:t>
            </a:r>
            <a:r>
              <a:rPr lang="nl-BE" b="0" u="none" baseline="0" dirty="0"/>
              <a:t> oordelen van ‘s morgens tot ‘s avonds. Over alles wat we zien en meemaken hebben we een bepaald oordeel, gebaseerd op vooronderstellingen die we hebben en vaak niet in vraag stellen. </a:t>
            </a:r>
            <a:br>
              <a:rPr lang="nl-BE" b="0" u="none" baseline="0" dirty="0"/>
            </a:br>
            <a:r>
              <a:rPr lang="nl-BE" b="0" u="none" baseline="0" dirty="0"/>
              <a:t>Daarvoor moet je je niet schamen, dit is gewoon menselijk. Het helpt ons ook te overleven, we kunnen niet zonder een zekere structurering. Maar deze vooroordelen staan echt contact in de weg.</a:t>
            </a:r>
          </a:p>
          <a:p>
            <a:endParaRPr lang="nl-BE" b="0" u="none" baseline="0" dirty="0"/>
          </a:p>
          <a:p>
            <a:r>
              <a:rPr lang="nl-BE" b="0" u="none" baseline="0" dirty="0"/>
              <a:t>Het eerste wat we moeten doen is ‘ons oordeel opzij zetten’. Dit is echt bewust een ‘knop’ omdraaien. Want ieder van ons zal spontaan een gebeurtenis, een waarneming in een vakje zetten. </a:t>
            </a:r>
          </a:p>
          <a:p>
            <a:r>
              <a:rPr lang="nl-BE" b="0" u="none" baseline="0" dirty="0"/>
              <a:t>Oordelen is ‘niet begrijpen’ – Begrijpen kunnen we pas als we naar de mensen hun verhaal luisteren.</a:t>
            </a:r>
          </a:p>
          <a:p>
            <a:endParaRPr lang="nl-BE" b="0" u="none" baseline="0" dirty="0"/>
          </a:p>
          <a:p>
            <a:r>
              <a:rPr lang="nl-BE" b="1" u="sng" baseline="0" dirty="0"/>
              <a:t>Terughoudendheid</a:t>
            </a:r>
          </a:p>
          <a:p>
            <a:endParaRPr lang="nl-BE" b="1" u="sng" baseline="0" dirty="0"/>
          </a:p>
          <a:p>
            <a:r>
              <a:rPr lang="nl-BE" b="0" u="none" baseline="0" dirty="0"/>
              <a:t>Dit betekent ‘je discreet opstellen. </a:t>
            </a:r>
          </a:p>
          <a:p>
            <a:endParaRPr lang="nl-BE" b="0" u="none" baseline="0" dirty="0"/>
          </a:p>
          <a:p>
            <a:r>
              <a:rPr lang="nl-BE" b="1" u="sng" baseline="0" dirty="0"/>
              <a:t>Actief luisteren</a:t>
            </a:r>
          </a:p>
          <a:p>
            <a:endParaRPr lang="nl-BE" b="1" u="sng" baseline="0" dirty="0"/>
          </a:p>
          <a:p>
            <a:r>
              <a:rPr lang="nl-BE" b="0" u="none" baseline="0" dirty="0"/>
              <a:t>Wijs erop hoe moeilijk mensen het hebben om te luisteren: hoe snel willen we niet oplossingen geven, adviezen en tips om met bepaalde zaken om te gaan … terwijl we uit eigen ervaring weten dat we dat vaak niet nodig hebben en soms zelfs echt beu zijn…</a:t>
            </a:r>
          </a:p>
          <a:p>
            <a:endParaRPr lang="nl-BE" b="0" u="none" baseline="0" dirty="0"/>
          </a:p>
          <a:p>
            <a:r>
              <a:rPr lang="nl-BE" b="1" u="sng" baseline="0" dirty="0"/>
              <a:t>Belangstelling en betrokkenheid tonen</a:t>
            </a:r>
          </a:p>
          <a:p>
            <a:endParaRPr lang="nl-BE" b="1" u="sng" baseline="0" dirty="0"/>
          </a:p>
          <a:p>
            <a:r>
              <a:rPr lang="nl-BE" b="1" u="sng" baseline="0" dirty="0"/>
              <a:t>Non verbale</a:t>
            </a:r>
          </a:p>
          <a:p>
            <a:endParaRPr lang="nl-BE" b="1" u="none" baseline="0" dirty="0"/>
          </a:p>
          <a:p>
            <a:r>
              <a:rPr lang="nl-BE" b="0" u="none" baseline="0" dirty="0"/>
              <a:t>Hier kan je ingaan op incongruentie tussen taal en non-verbaal handelen. We kunnen wat we echt denken wel ‘niet uitspreken’ of zelfs het tegenovergestelde zeggen in een gesprek, maar we kunnen dit niet verbergen in onze gezichtsuitdrukking, onze manier van spreken….  Dus authenticiteit is belangrijk. Hier kan je ook terug de link leggen naar ‘oordelen’. Je moet dus inderdaad ‘bewust’ een knop omdraaien en je oordeel uitstellen, anders val je door de mand door je non-verbale communicatie.</a:t>
            </a:r>
            <a:br>
              <a:rPr lang="nl-BE" b="0" u="none" baseline="0" dirty="0"/>
            </a:br>
            <a:r>
              <a:rPr lang="nl-BE" b="0" u="none" baseline="0" dirty="0"/>
              <a:t>Je kan ook nog verwijzen naar de communicatieregel die zegt dat 80% van onze communicatie gaat via non-verbale signalen en 20% via verbale communicatie.</a:t>
            </a:r>
            <a:endParaRPr lang="nl-BE" b="0" u="sng" baseline="0" dirty="0"/>
          </a:p>
        </p:txBody>
      </p:sp>
    </p:spTree>
    <p:extLst>
      <p:ext uri="{BB962C8B-B14F-4D97-AF65-F5344CB8AC3E}">
        <p14:creationId xmlns:p14="http://schemas.microsoft.com/office/powerpoint/2010/main" val="330703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a:t>Centraal</a:t>
            </a:r>
            <a:r>
              <a:rPr lang="nl-BE" b="0" baseline="0" dirty="0"/>
              <a:t> hier staat ‘erkenning geven’ wat niet hetzelfde is als gelijk geven. Enkel wanneer je erkenning geeft (begrip toont, luistert, …) voelen mensen zich gehoord. </a:t>
            </a:r>
          </a:p>
          <a:p>
            <a:br>
              <a:rPr lang="nl-BE" b="0" baseline="0" dirty="0"/>
            </a:br>
            <a:r>
              <a:rPr lang="nl-BE" b="0" baseline="0" dirty="0"/>
              <a:t>Als je doet dat je het niet hoort, er vlug over gaat, spreken we van negeren. Dit ervaren mensen nog als erger dan iemand die zegt dat het niet zo is (verwerping).</a:t>
            </a:r>
          </a:p>
          <a:p>
            <a:r>
              <a:rPr lang="nl-BE" b="0" baseline="0" dirty="0"/>
              <a:t>De casus in de brochure geeft aan hoe je toch niet per se mensen moet gelijk geven en toch de situatie open en eerlijk kan bespreken.</a:t>
            </a:r>
            <a:endParaRPr lang="nl-BE" b="0" dirty="0"/>
          </a:p>
        </p:txBody>
      </p:sp>
    </p:spTree>
    <p:extLst>
      <p:ext uri="{BB962C8B-B14F-4D97-AF65-F5344CB8AC3E}">
        <p14:creationId xmlns:p14="http://schemas.microsoft.com/office/powerpoint/2010/main" val="1264919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a:t>Centraal</a:t>
            </a:r>
            <a:r>
              <a:rPr lang="nl-BE" b="0" baseline="0" dirty="0"/>
              <a:t> hier staat ‘erkenning geven’ wat niet hetzelfde is als gelijk geven. Enkel wanneer je erkenning geeft (begrip toont, luistert, …) voelen mensen zich gehoord. </a:t>
            </a:r>
          </a:p>
          <a:p>
            <a:br>
              <a:rPr lang="nl-BE" b="0" baseline="0" dirty="0"/>
            </a:br>
            <a:r>
              <a:rPr lang="nl-BE" b="0" baseline="0" dirty="0"/>
              <a:t>Als je doet dat je het niet hoort, er vlug over gaat, spreken we van negeren. Dit ervaren mensen nog als erger dan iemand die zegt dat het niet zo is (verwerping).</a:t>
            </a:r>
          </a:p>
          <a:p>
            <a:r>
              <a:rPr lang="nl-BE" b="0" baseline="0" dirty="0"/>
              <a:t>De casus in de brochure geeft aan hoe je toch niet per se mensen moet gelijk geven en toch de situatie open en eerlijk kan bespreken.</a:t>
            </a:r>
            <a:endParaRPr lang="nl-BE" b="0" dirty="0"/>
          </a:p>
        </p:txBody>
      </p:sp>
    </p:spTree>
    <p:extLst>
      <p:ext uri="{BB962C8B-B14F-4D97-AF65-F5344CB8AC3E}">
        <p14:creationId xmlns:p14="http://schemas.microsoft.com/office/powerpoint/2010/main" val="381206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a:t>Centraal</a:t>
            </a:r>
            <a:r>
              <a:rPr lang="nl-BE" b="0" baseline="0" dirty="0"/>
              <a:t> hier staat ‘erkenning geven’ wat niet hetzelfde is als gelijk geven. Enkel wanneer je erkenning geeft (begrip toont, luistert, …) voelen mensen zich gehoord. </a:t>
            </a:r>
          </a:p>
          <a:p>
            <a:br>
              <a:rPr lang="nl-BE" b="0" baseline="0" dirty="0"/>
            </a:br>
            <a:r>
              <a:rPr lang="nl-BE" b="0" baseline="0" dirty="0"/>
              <a:t>Als je doet dat je het niet hoort, er vlug over gaat, spreken we van negeren. Dit ervaren mensen nog als erger dan iemand die zegt dat het niet zo is (verwerping).</a:t>
            </a:r>
          </a:p>
          <a:p>
            <a:r>
              <a:rPr lang="nl-BE" b="0" baseline="0" dirty="0"/>
              <a:t>De casus in de brochure geeft aan hoe je toch niet per se mensen moet gelijk geven en toch de situatie open en eerlijk kan bespreken.</a:t>
            </a:r>
            <a:endParaRPr lang="nl-BE" b="0" dirty="0"/>
          </a:p>
        </p:txBody>
      </p:sp>
    </p:spTree>
    <p:extLst>
      <p:ext uri="{BB962C8B-B14F-4D97-AF65-F5344CB8AC3E}">
        <p14:creationId xmlns:p14="http://schemas.microsoft.com/office/powerpoint/2010/main" val="302416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a:t>Centraal</a:t>
            </a:r>
            <a:r>
              <a:rPr lang="nl-BE" b="0" baseline="0" dirty="0"/>
              <a:t> hier staat ‘erkenning geven’ wat niet hetzelfde is als gelijk geven. Enkel wanneer je erkenning geeft (begrip toont, luistert, …) voelen mensen zich gehoord. </a:t>
            </a:r>
          </a:p>
          <a:p>
            <a:br>
              <a:rPr lang="nl-BE" b="0" baseline="0" dirty="0"/>
            </a:br>
            <a:r>
              <a:rPr lang="nl-BE" b="0" baseline="0" dirty="0"/>
              <a:t>Als je doet dat je het niet hoort, er vlug over gaat, spreken we van negeren. Dit ervaren mensen nog als erger dan iemand die zegt dat het niet zo is (verwerping).</a:t>
            </a:r>
          </a:p>
          <a:p>
            <a:r>
              <a:rPr lang="nl-BE" b="0" baseline="0" dirty="0"/>
              <a:t>De casus in de brochure geeft aan hoe je toch niet per se mensen moet gelijk geven en toch de situatie open en eerlijk kan bespreken.</a:t>
            </a:r>
            <a:endParaRPr lang="nl-BE" b="0" dirty="0"/>
          </a:p>
        </p:txBody>
      </p:sp>
    </p:spTree>
    <p:extLst>
      <p:ext uri="{BB962C8B-B14F-4D97-AF65-F5344CB8AC3E}">
        <p14:creationId xmlns:p14="http://schemas.microsoft.com/office/powerpoint/2010/main" val="135427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7717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i="0" u="none" dirty="0"/>
          </a:p>
        </p:txBody>
      </p:sp>
    </p:spTree>
    <p:extLst>
      <p:ext uri="{BB962C8B-B14F-4D97-AF65-F5344CB8AC3E}">
        <p14:creationId xmlns:p14="http://schemas.microsoft.com/office/powerpoint/2010/main" val="403688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i="0" u="none" dirty="0"/>
          </a:p>
        </p:txBody>
      </p:sp>
    </p:spTree>
    <p:extLst>
      <p:ext uri="{BB962C8B-B14F-4D97-AF65-F5344CB8AC3E}">
        <p14:creationId xmlns:p14="http://schemas.microsoft.com/office/powerpoint/2010/main" val="403688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i="0" u="none" dirty="0"/>
          </a:p>
        </p:txBody>
      </p:sp>
    </p:spTree>
    <p:extLst>
      <p:ext uri="{BB962C8B-B14F-4D97-AF65-F5344CB8AC3E}">
        <p14:creationId xmlns:p14="http://schemas.microsoft.com/office/powerpoint/2010/main" val="216433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i="0" u="none" dirty="0"/>
          </a:p>
        </p:txBody>
      </p:sp>
    </p:spTree>
    <p:extLst>
      <p:ext uri="{BB962C8B-B14F-4D97-AF65-F5344CB8AC3E}">
        <p14:creationId xmlns:p14="http://schemas.microsoft.com/office/powerpoint/2010/main" val="403688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a:t>Opbouw</a:t>
            </a:r>
          </a:p>
          <a:p>
            <a:endParaRPr lang="nl-BE" b="0" dirty="0"/>
          </a:p>
          <a:p>
            <a:r>
              <a:rPr lang="nl-BE" b="0" dirty="0"/>
              <a:t>In</a:t>
            </a:r>
            <a:r>
              <a:rPr lang="nl-BE" b="0" baseline="0" dirty="0"/>
              <a:t> de vorming staan we eerst stil bij wat we verstaan onder signalen. We maken een onderscheid tussen signalen op verschillende niveaus. </a:t>
            </a:r>
          </a:p>
          <a:p>
            <a:endParaRPr lang="nl-BE" b="0" baseline="0" dirty="0"/>
          </a:p>
          <a:p>
            <a:r>
              <a:rPr lang="nl-BE" b="0" baseline="0" dirty="0"/>
              <a:t>In het deel nadien gaan we vooral in op de vraag: “Waar moet ik mee rekening houden als ik als vrijwilliger met een bepaald signaal iets wil doen?”. We antwoorden op deze vraag vanuit drie invalshoeken: de unieke vertrouwensrelatie die je als vrijwilliger hebt opgebouwd, zorgvuldig omgaan met de informatie die je (gekregen) hebt en je verantwoordelijkheid nemen als het nodig is.</a:t>
            </a:r>
          </a:p>
          <a:p>
            <a:endParaRPr lang="nl-BE" b="0" baseline="0" dirty="0"/>
          </a:p>
          <a:p>
            <a:r>
              <a:rPr lang="nl-BE" b="0" baseline="0" dirty="0"/>
              <a:t>Vervolgens gaan we in op de vraag: “Welke houding neem ik aan in het omgaan met signalen”. Ook hier geven we het antwoord vanuit drie invalshoeken: respect, gelijkwaardigheid en positiviteit.</a:t>
            </a:r>
          </a:p>
          <a:p>
            <a:endParaRPr lang="nl-BE" b="0" baseline="0" dirty="0"/>
          </a:p>
          <a:p>
            <a:r>
              <a:rPr lang="nl-BE" b="0" i="1" baseline="0" dirty="0">
                <a:effectLst/>
              </a:rPr>
              <a:t>We hebben er wat betreft de aspecten van ‘houding’ voor gekozen om verschillende aandachtspunten onder deze drie grotere noemers te plaatsen. Op die manier hebben we, zowel bij de eerste vraag als de tweede telkens drie invalshoeken, wat het voor de vrijwilligers toegankelijk maakt. De oorspronkelijke vraag naar deze vorming was:  deontologie bij het signaleren. Als we verder doorvroegen naar wat er gewoonlijk onder deontologie verstaan wordt in de praktijk en wat er in deontologische codes was terug te vinden, kwamen we steeds terug op deze twee grote gebieden: hoe omgaan met informatie en de houding van de vrijwilliger in het omgaan met situaties.</a:t>
            </a:r>
          </a:p>
          <a:p>
            <a:r>
              <a:rPr lang="nl-BE" b="0" i="1" baseline="0" dirty="0">
                <a:effectLst/>
              </a:rPr>
              <a:t>Deontologie vonden we op zich ook een term die vrijwilligers misschien zou afschrikken in de titel. Vandaar dat we dit in de titel van de vorming al concreter gemaakt hebben.</a:t>
            </a:r>
          </a:p>
          <a:p>
            <a:endParaRPr lang="nl-BE" b="1" i="1" dirty="0"/>
          </a:p>
          <a:p>
            <a:r>
              <a:rPr lang="nl-BE" b="0" i="0" u="none" dirty="0"/>
              <a:t>Na</a:t>
            </a:r>
            <a:r>
              <a:rPr lang="nl-BE" b="0" i="0" u="none" baseline="0" dirty="0"/>
              <a:t> deze drie basis delen gaan we nog in op enkele concrete vragen die zich in de praktijk stellen: doorverwijzen, werken met een signaalfiche en omgaan met klachten.</a:t>
            </a:r>
            <a:endParaRPr lang="nl-BE" b="0" i="0" u="none" dirty="0"/>
          </a:p>
        </p:txBody>
      </p:sp>
    </p:spTree>
    <p:extLst>
      <p:ext uri="{BB962C8B-B14F-4D97-AF65-F5344CB8AC3E}">
        <p14:creationId xmlns:p14="http://schemas.microsoft.com/office/powerpoint/2010/main" val="403688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a:t>Opbouw</a:t>
            </a:r>
          </a:p>
          <a:p>
            <a:endParaRPr lang="nl-BE" b="0" dirty="0"/>
          </a:p>
          <a:p>
            <a:r>
              <a:rPr lang="nl-BE" b="0" dirty="0"/>
              <a:t>In</a:t>
            </a:r>
            <a:r>
              <a:rPr lang="nl-BE" b="0" baseline="0" dirty="0"/>
              <a:t> de vorming staan we eerst stil bij wat we verstaan onder signalen. We maken een onderscheid tussen signalen op verschillende niveaus. </a:t>
            </a:r>
          </a:p>
          <a:p>
            <a:endParaRPr lang="nl-BE" b="0" baseline="0" dirty="0"/>
          </a:p>
          <a:p>
            <a:r>
              <a:rPr lang="nl-BE" b="0" baseline="0" dirty="0"/>
              <a:t>In het deel nadien gaan we vooral in op de vraag: “Waar moet ik mee rekening houden als ik als vrijwilliger met een bepaald signaal iets wil doen?”. We antwoorden op deze vraag vanuit drie invalshoeken: de unieke vertrouwensrelatie die je als vrijwilliger hebt opgebouwd, zorgvuldig omgaan met de informatie die je (gekregen) hebt en je verantwoordelijkheid nemen als het nodig is.</a:t>
            </a:r>
          </a:p>
          <a:p>
            <a:endParaRPr lang="nl-BE" b="0" baseline="0" dirty="0"/>
          </a:p>
          <a:p>
            <a:r>
              <a:rPr lang="nl-BE" b="0" baseline="0" dirty="0"/>
              <a:t>Vervolgens gaan we in op de vraag: “Welke houding neem ik aan in het omgaan met signalen”. Ook hier geven we het antwoord vanuit drie invalshoeken: respect, gelijkwaardigheid en positiviteit.</a:t>
            </a:r>
          </a:p>
          <a:p>
            <a:endParaRPr lang="nl-BE" b="0" baseline="0" dirty="0"/>
          </a:p>
          <a:p>
            <a:r>
              <a:rPr lang="nl-BE" b="0" i="1" baseline="0" dirty="0">
                <a:effectLst/>
              </a:rPr>
              <a:t>We hebben er wat betreft de aspecten van ‘houding’ voor gekozen om verschillende aandachtspunten onder deze drie grotere noemers te plaatsen. Op die manier hebben we, zowel bij de eerste vraag als de tweede telkens drie invalshoeken, wat het voor de vrijwilligers toegankelijk maakt. De oorspronkelijke vraag naar deze vorming was:  deontologie bij het signaleren. Als we verder doorvroegen naar wat er gewoonlijk onder deontologie verstaan wordt in de praktijk en wat er in deontologische codes was terug te vinden, kwamen we steeds terug op deze twee grote gebieden: hoe omgaan met informatie en de houding van de vrijwilliger in het omgaan met situaties.</a:t>
            </a:r>
          </a:p>
          <a:p>
            <a:r>
              <a:rPr lang="nl-BE" b="0" i="1" baseline="0" dirty="0">
                <a:effectLst/>
              </a:rPr>
              <a:t>Deontologie vonden we op zich ook een term die vrijwilligers misschien zou afschrikken in de titel. Vandaar dat we dit in de titel van de vorming al concreter gemaakt hebben.</a:t>
            </a:r>
          </a:p>
          <a:p>
            <a:endParaRPr lang="nl-BE" b="1" i="1" dirty="0"/>
          </a:p>
          <a:p>
            <a:r>
              <a:rPr lang="nl-BE" b="0" i="0" u="none" dirty="0"/>
              <a:t>Na</a:t>
            </a:r>
            <a:r>
              <a:rPr lang="nl-BE" b="0" i="0" u="none" baseline="0" dirty="0"/>
              <a:t> deze drie basis delen gaan we nog in op enkele concrete vragen die zich in de praktijk stellen: doorverwijzen, werken met een signaalfiche en omgaan met klachten.</a:t>
            </a:r>
            <a:endParaRPr lang="nl-BE" b="0" i="0" u="none" dirty="0"/>
          </a:p>
        </p:txBody>
      </p:sp>
    </p:spTree>
    <p:extLst>
      <p:ext uri="{BB962C8B-B14F-4D97-AF65-F5344CB8AC3E}">
        <p14:creationId xmlns:p14="http://schemas.microsoft.com/office/powerpoint/2010/main" val="403688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Belang</a:t>
            </a:r>
            <a:r>
              <a:rPr lang="nl-BE" baseline="0" dirty="0"/>
              <a:t> van vertrouwen en betekening = korte herhaling van het gesprek met de vrijwilligers tijdens de vorige dia.</a:t>
            </a:r>
            <a:br>
              <a:rPr lang="nl-BE" baseline="0" dirty="0"/>
            </a:br>
            <a:endParaRPr lang="nl-BE" baseline="0" dirty="0"/>
          </a:p>
          <a:p>
            <a:r>
              <a:rPr lang="nl-BE" b="1" u="sng" baseline="0" dirty="0"/>
              <a:t>Vertrouwen en omgaan met informatie</a:t>
            </a:r>
          </a:p>
          <a:p>
            <a:endParaRPr lang="nl-BE" b="1" u="sng" baseline="0" dirty="0"/>
          </a:p>
          <a:p>
            <a:r>
              <a:rPr lang="nl-BE" b="0" u="sng" baseline="0" dirty="0"/>
              <a:t>Eigen kader</a:t>
            </a:r>
            <a:r>
              <a:rPr lang="nl-BE" b="0" u="none" baseline="0" dirty="0"/>
              <a:t>: iedereen heeft een eigen kader van waaruit hij/zij beoordeelt of bepaalde informatie tot zijn privacy behoort of niet. Sommige mensen vertellen uitvoerig over zichzelf aan vrijwel iedereen (extravert). Anderen vinden zeer alledaagse zaken (bijvoorbeeld dat ze in het ziekenhuis gelegen hebben) al heel erg tot hun privacy behoren (introvert). Dus je kan zeker niet als leidraad nemen ‘al wat ik zelf niet graag heb dat anderen over mij verder vertellen, ga ik zelf ook niet over anderen verder vertellen’. Want jouw grens is niet dezelfde als die van anderen.</a:t>
            </a:r>
          </a:p>
          <a:p>
            <a:endParaRPr lang="nl-BE" b="0" u="none" baseline="0" dirty="0"/>
          </a:p>
          <a:p>
            <a:r>
              <a:rPr lang="nl-BE" b="0" u="none" baseline="0" dirty="0"/>
              <a:t>Oppassen in volgende situatie: je stelt vast dat de persoon waar je als vrijwilliger contact hebt dat hij/zij tegen iedereen zijn verhaal in geuren en kleuren vertelt. Dit is geen vrijgeleide om dat zelf ook te mogen doen, integendeel, de persoon kan het je toch nog kwalijk nemen.</a:t>
            </a:r>
            <a:br>
              <a:rPr lang="nl-BE" b="0" u="none" baseline="0" dirty="0"/>
            </a:br>
            <a:endParaRPr lang="nl-BE" b="0" u="none" baseline="0" dirty="0"/>
          </a:p>
          <a:p>
            <a:r>
              <a:rPr lang="nl-BE" b="0" u="sng" baseline="0" dirty="0"/>
              <a:t>Context:</a:t>
            </a:r>
            <a:r>
              <a:rPr lang="nl-BE" b="0" u="none" baseline="0" dirty="0"/>
              <a:t> informatie die op het eerste zicht niet gevoelig is, kan omwille van de context zeer gevoelig liggen. Een vrijwilliger vertelt tegen een dochter van een bewoner van het woon- en zorgcentrum dat haar broer de dag voordien op bezoek geweest is. Maar de bewoner zelf heeft dit tegen haar dochter verzwegen, omdat ze weet dat daar weer ruzie van gaat komen. De dochter vindt immers dat haar broer nooit iets doet voor zijn moeder en nu wel komt omdat hij op haar geld uit is. </a:t>
            </a:r>
            <a:br>
              <a:rPr lang="nl-BE" b="0" u="none" baseline="0" dirty="0"/>
            </a:br>
            <a:r>
              <a:rPr lang="nl-BE" b="0" u="none" baseline="0" dirty="0"/>
              <a:t>Omdat we niet altijd de context kennen (zelfs al denken we dat soms wel) moeten we heel voorzichtig zijn over wat we vertellen, ook al lijkt het op het eerste zicht heel onschuldige informatie.</a:t>
            </a:r>
          </a:p>
          <a:p>
            <a:endParaRPr lang="nl-BE" b="0" u="none" baseline="0" dirty="0"/>
          </a:p>
          <a:p>
            <a:r>
              <a:rPr lang="nl-BE" b="1" u="sng" baseline="0" dirty="0"/>
              <a:t>Juridisch kader</a:t>
            </a:r>
          </a:p>
          <a:p>
            <a:endParaRPr lang="nl-BE" b="1" i="0" u="sng" baseline="0" dirty="0"/>
          </a:p>
          <a:p>
            <a:r>
              <a:rPr lang="nl-BE" b="0" i="0" u="none" baseline="0" dirty="0"/>
              <a:t>In deze vorming halen we de juridische concepten maar zeer kort aan. Een apart vormingspakket behandelt dit uitvoerig. </a:t>
            </a:r>
          </a:p>
          <a:p>
            <a:r>
              <a:rPr lang="nl-BE" b="0" i="0" u="none" baseline="0" dirty="0"/>
              <a:t>Hier kan je je beperken tot de informatie, opgenomen in de brochure.</a:t>
            </a:r>
            <a:br>
              <a:rPr lang="nl-BE" b="0" i="0" u="none" baseline="0" dirty="0"/>
            </a:br>
            <a:r>
              <a:rPr lang="nl-BE" b="0" i="0" u="none" baseline="0" dirty="0"/>
              <a:t>Wil je meer achtergrondinformatie dan vind je die op deze website: http://www.vrijwilligerswerk.thomasmore.be/omgaan-met-vertrouwelijke-informatie.html </a:t>
            </a:r>
          </a:p>
          <a:p>
            <a:endParaRPr lang="nl-BE" b="0" i="0" u="none" baseline="0" dirty="0"/>
          </a:p>
          <a:p>
            <a:endParaRPr lang="nl-BE" b="1" u="sng" dirty="0"/>
          </a:p>
        </p:txBody>
      </p:sp>
    </p:spTree>
    <p:extLst>
      <p:ext uri="{BB962C8B-B14F-4D97-AF65-F5344CB8AC3E}">
        <p14:creationId xmlns:p14="http://schemas.microsoft.com/office/powerpoint/2010/main" val="737627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nl-NL" altLang="nl-BE" b="1" dirty="0">
                <a:latin typeface="Times" pitchFamily="18" charset="0"/>
              </a:rPr>
              <a:t>VRAAG</a:t>
            </a:r>
          </a:p>
          <a:p>
            <a:br>
              <a:rPr lang="nl-NL" altLang="nl-BE" b="1" dirty="0">
                <a:latin typeface="Times" pitchFamily="18" charset="0"/>
              </a:rPr>
            </a:br>
            <a:r>
              <a:rPr lang="nl-NL" altLang="nl-BE" b="1" dirty="0">
                <a:latin typeface="Times" pitchFamily="18" charset="0"/>
              </a:rPr>
              <a:t>Wat</a:t>
            </a:r>
            <a:r>
              <a:rPr lang="nl-NL" altLang="nl-BE" b="1" baseline="0" dirty="0">
                <a:latin typeface="Times" pitchFamily="18" charset="0"/>
              </a:rPr>
              <a:t> roept dit verhaal op?</a:t>
            </a:r>
          </a:p>
          <a:p>
            <a:endParaRPr lang="nl-NL" altLang="nl-BE" b="1" baseline="0" dirty="0">
              <a:latin typeface="Times" pitchFamily="18" charset="0"/>
            </a:endParaRPr>
          </a:p>
          <a:p>
            <a:r>
              <a:rPr lang="nl-NL" altLang="nl-BE" b="0" i="1" baseline="0" dirty="0">
                <a:latin typeface="Times" pitchFamily="18" charset="0"/>
              </a:rPr>
              <a:t>De vrijwilligster in deze casus voelt aan dat ze tijd nodig heeft om een vertrouwensrelatie op te bouwen en dit vertrouwen is essentieel. Het is aftasten hoe ver je kan gaan, maar net als vrijwilligster heeft zij de kans en de mogelijkheid om niet te problematiseren en een andere rol op te nemen. </a:t>
            </a:r>
            <a:endParaRPr lang="nl-NL" altLang="nl-BE" b="0" i="1" dirty="0">
              <a:latin typeface="Times" pitchFamily="18" charset="0"/>
            </a:endParaRPr>
          </a:p>
        </p:txBody>
      </p:sp>
    </p:spTree>
    <p:extLst>
      <p:ext uri="{BB962C8B-B14F-4D97-AF65-F5344CB8AC3E}">
        <p14:creationId xmlns:p14="http://schemas.microsoft.com/office/powerpoint/2010/main" val="1971942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Rectangle 84"/>
          <p:cNvSpPr>
            <a:spLocks noGrp="1" noChangeArrowheads="1"/>
          </p:cNvSpPr>
          <p:nvPr>
            <p:ph idx="1"/>
          </p:nvPr>
        </p:nvSpPr>
        <p:spPr bwMode="auto">
          <a:xfrm>
            <a:off x="729769" y="1678133"/>
            <a:ext cx="59531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en-US" altLang="nl-B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503" y="98453"/>
            <a:ext cx="3278754" cy="40651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6455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75400" y="938213"/>
            <a:ext cx="1311275" cy="5438775"/>
          </a:xfrm>
        </p:spPr>
        <p:txBody>
          <a:bodyPr vert="eaVert"/>
          <a:lstStyle/>
          <a:p>
            <a:r>
              <a:rPr lang="nl-NL"/>
              <a:t>Klik om de stijl te bewerken</a:t>
            </a:r>
            <a:endParaRPr lang="en-GB"/>
          </a:p>
        </p:txBody>
      </p:sp>
      <p:sp>
        <p:nvSpPr>
          <p:cNvPr id="3" name="Tijdelijke aanduiding voor verticale tekst 2"/>
          <p:cNvSpPr>
            <a:spLocks noGrp="1"/>
          </p:cNvSpPr>
          <p:nvPr>
            <p:ph type="body" orient="vert" idx="1"/>
          </p:nvPr>
        </p:nvSpPr>
        <p:spPr>
          <a:xfrm>
            <a:off x="2439988" y="938213"/>
            <a:ext cx="3783012" cy="54387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14348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2439988" y="938213"/>
            <a:ext cx="5246687" cy="54387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3582480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el, mediaclip en tekst">
    <p:spTree>
      <p:nvGrpSpPr>
        <p:cNvPr id="1" name=""/>
        <p:cNvGrpSpPr/>
        <p:nvPr/>
      </p:nvGrpSpPr>
      <p:grpSpPr>
        <a:xfrm>
          <a:off x="0" y="0"/>
          <a:ext cx="0" cy="0"/>
          <a:chOff x="0" y="0"/>
          <a:chExt cx="0" cy="0"/>
        </a:xfrm>
      </p:grpSpPr>
      <p:sp>
        <p:nvSpPr>
          <p:cNvPr id="2" name="Title 1"/>
          <p:cNvSpPr>
            <a:spLocks noGrp="1"/>
          </p:cNvSpPr>
          <p:nvPr>
            <p:ph type="title"/>
          </p:nvPr>
        </p:nvSpPr>
        <p:spPr>
          <a:xfrm>
            <a:off x="1273175" y="385763"/>
            <a:ext cx="5246688" cy="1076325"/>
          </a:xfrm>
        </p:spPr>
        <p:txBody>
          <a:bodyPr/>
          <a:lstStyle/>
          <a:p>
            <a:r>
              <a:rPr lang="nl-NL"/>
              <a:t>Klik om de stijl te bewerken</a:t>
            </a:r>
            <a:endParaRPr lang="nl-BE"/>
          </a:p>
        </p:txBody>
      </p:sp>
      <p:sp>
        <p:nvSpPr>
          <p:cNvPr id="3" name="Media Placeholder 2"/>
          <p:cNvSpPr>
            <a:spLocks noGrp="1"/>
          </p:cNvSpPr>
          <p:nvPr>
            <p:ph type="media" sz="half" idx="1"/>
          </p:nvPr>
        </p:nvSpPr>
        <p:spPr>
          <a:xfrm>
            <a:off x="2508250" y="2286000"/>
            <a:ext cx="2900363" cy="4114800"/>
          </a:xfrm>
        </p:spPr>
        <p:txBody>
          <a:bodyPr/>
          <a:lstStyle/>
          <a:p>
            <a:r>
              <a:rPr lang="nl-NL"/>
              <a:t>Klik op het pictogram als u media wilt toevoegen</a:t>
            </a:r>
            <a:endParaRPr lang="nl-BE"/>
          </a:p>
        </p:txBody>
      </p:sp>
      <p:sp>
        <p:nvSpPr>
          <p:cNvPr id="4" name="Text Placeholder 3"/>
          <p:cNvSpPr>
            <a:spLocks noGrp="1"/>
          </p:cNvSpPr>
          <p:nvPr>
            <p:ph type="body" sz="half" idx="2"/>
          </p:nvPr>
        </p:nvSpPr>
        <p:spPr>
          <a:xfrm>
            <a:off x="5561013" y="2286000"/>
            <a:ext cx="2900362"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26666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le 1"/>
          <p:cNvSpPr>
            <a:spLocks noGrp="1"/>
          </p:cNvSpPr>
          <p:nvPr>
            <p:ph type="title"/>
          </p:nvPr>
        </p:nvSpPr>
        <p:spPr>
          <a:xfrm>
            <a:off x="1273175" y="385763"/>
            <a:ext cx="5246688" cy="1076325"/>
          </a:xfrm>
        </p:spPr>
        <p:txBody>
          <a:bodyPr/>
          <a:lstStyle/>
          <a:p>
            <a:r>
              <a:rPr lang="nl-NL"/>
              <a:t>Klik om de stijl te bewerken</a:t>
            </a:r>
            <a:endParaRPr lang="nl-BE"/>
          </a:p>
        </p:txBody>
      </p:sp>
      <p:sp>
        <p:nvSpPr>
          <p:cNvPr id="3" name="Table Placeholder 2"/>
          <p:cNvSpPr>
            <a:spLocks noGrp="1"/>
          </p:cNvSpPr>
          <p:nvPr>
            <p:ph type="tbl" idx="1"/>
          </p:nvPr>
        </p:nvSpPr>
        <p:spPr>
          <a:xfrm>
            <a:off x="2508250" y="2286000"/>
            <a:ext cx="5953125" cy="4114800"/>
          </a:xfrm>
        </p:spPr>
        <p:txBody>
          <a:bodyPr/>
          <a:lstStyle/>
          <a:p>
            <a:r>
              <a:rPr lang="nl-NL"/>
              <a:t>Klik op het pictogram als u een tabel wilt toevoegen</a:t>
            </a:r>
            <a:endParaRPr lang="nl-BE"/>
          </a:p>
        </p:txBody>
      </p:sp>
    </p:spTree>
    <p:extLst>
      <p:ext uri="{BB962C8B-B14F-4D97-AF65-F5344CB8AC3E}">
        <p14:creationId xmlns:p14="http://schemas.microsoft.com/office/powerpoint/2010/main" val="402681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le 1"/>
          <p:cNvSpPr>
            <a:spLocks noGrp="1"/>
          </p:cNvSpPr>
          <p:nvPr>
            <p:ph type="title"/>
          </p:nvPr>
        </p:nvSpPr>
        <p:spPr>
          <a:xfrm>
            <a:off x="1273175" y="385763"/>
            <a:ext cx="5246688" cy="1076325"/>
          </a:xfrm>
        </p:spPr>
        <p:txBody>
          <a:bodyPr/>
          <a:lstStyle/>
          <a:p>
            <a:r>
              <a:rPr lang="nl-NL"/>
              <a:t>Klik om de stijl te bewerken</a:t>
            </a:r>
            <a:endParaRPr lang="nl-BE"/>
          </a:p>
        </p:txBody>
      </p:sp>
      <p:sp>
        <p:nvSpPr>
          <p:cNvPr id="3" name="Chart Placeholder 2"/>
          <p:cNvSpPr>
            <a:spLocks noGrp="1"/>
          </p:cNvSpPr>
          <p:nvPr>
            <p:ph type="chart" idx="1"/>
          </p:nvPr>
        </p:nvSpPr>
        <p:spPr>
          <a:xfrm>
            <a:off x="2508250" y="2286000"/>
            <a:ext cx="5953125" cy="4114800"/>
          </a:xfrm>
        </p:spPr>
        <p:txBody>
          <a:bodyPr/>
          <a:lstStyle/>
          <a:p>
            <a:r>
              <a:rPr lang="nl-NL"/>
              <a:t>Klik op het pictogram als u een grafiek wilt toevoegen</a:t>
            </a:r>
            <a:endParaRPr lang="nl-BE"/>
          </a:p>
        </p:txBody>
      </p:sp>
    </p:spTree>
    <p:extLst>
      <p:ext uri="{BB962C8B-B14F-4D97-AF65-F5344CB8AC3E}">
        <p14:creationId xmlns:p14="http://schemas.microsoft.com/office/powerpoint/2010/main" val="337614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Times New Roman" pitchFamily="18" charset="0"/>
                <a:cs typeface="Times New Roman" pitchFamily="18" charset="0"/>
              </a:defRPr>
            </a:lvl1pPr>
          </a:lstStyle>
          <a:p>
            <a:r>
              <a:rPr lang="nl-NL"/>
              <a:t>Klik om de stijl te bewerken</a:t>
            </a:r>
            <a:endParaRPr lang="en-GB" dirty="0"/>
          </a:p>
        </p:txBody>
      </p:sp>
      <p:sp>
        <p:nvSpPr>
          <p:cNvPr id="3" name="Tijdelijke aanduiding voor inhoud 2"/>
          <p:cNvSpPr>
            <a:spLocks noGrp="1"/>
          </p:cNvSpPr>
          <p:nvPr>
            <p:ph idx="1"/>
          </p:nvPr>
        </p:nvSpPr>
        <p:spPr>
          <a:xfrm>
            <a:off x="2507847" y="2246690"/>
            <a:ext cx="5165725"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extLst>
      <p:ext uri="{BB962C8B-B14F-4D97-AF65-F5344CB8AC3E}">
        <p14:creationId xmlns:p14="http://schemas.microsoft.com/office/powerpoint/2010/main" val="366166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2"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33925"/>
            <a:ext cx="2876551" cy="2124075"/>
          </a:xfrm>
          <a:prstGeom prst="rect">
            <a:avLst/>
          </a:prstGeom>
          <a:noFill/>
          <a:ln>
            <a:noFill/>
          </a:ln>
          <a:effectLst/>
          <a:extLst>
            <a:ext uri="{909E8E84-426E-40DD-AFC4-6F175D3DCCD1}">
              <a14:hiddenFill xmlns:a14="http://schemas.microsoft.com/office/drawing/2010/main">
                <a:solidFill>
                  <a:srgbClr val="0BA6D7"/>
                </a:solidFill>
              </a14:hiddenFill>
            </a:ext>
            <a:ext uri="{91240B29-F687-4F45-9708-019B960494DF}">
              <a14:hiddenLine xmlns:a14="http://schemas.microsoft.com/office/drawing/2010/main" w="9525" cap="flat" cmpd="sng" algn="ctr">
                <a:solidFill>
                  <a:srgbClr val="3E928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84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inhoud 2"/>
          <p:cNvSpPr>
            <a:spLocks noGrp="1"/>
          </p:cNvSpPr>
          <p:nvPr>
            <p:ph sz="half" idx="1"/>
          </p:nvPr>
        </p:nvSpPr>
        <p:spPr>
          <a:xfrm>
            <a:off x="2513013" y="2262188"/>
            <a:ext cx="25066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p:cNvSpPr>
            <a:spLocks noGrp="1"/>
          </p:cNvSpPr>
          <p:nvPr>
            <p:ph sz="half" idx="2"/>
          </p:nvPr>
        </p:nvSpPr>
        <p:spPr>
          <a:xfrm>
            <a:off x="5172075" y="2262188"/>
            <a:ext cx="25066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225984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302827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Tree>
    <p:extLst>
      <p:ext uri="{BB962C8B-B14F-4D97-AF65-F5344CB8AC3E}">
        <p14:creationId xmlns:p14="http://schemas.microsoft.com/office/powerpoint/2010/main" val="2030289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81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21817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GB"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84578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BF9EB"/>
        </a:solidFill>
        <a:effectLst/>
      </p:bgPr>
    </p:bg>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bwMode="auto">
          <a:xfrm>
            <a:off x="2640580" y="757237"/>
            <a:ext cx="52466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37160" rIns="182880" bIns="137160" numCol="1" anchor="ctr" anchorCtr="0" compatLnSpc="1">
            <a:prstTxWarp prst="textNoShape">
              <a:avLst/>
            </a:prstTxWarp>
          </a:bodyPr>
          <a:lstStyle/>
          <a:p>
            <a:pPr lvl="0"/>
            <a:r>
              <a:rPr lang="nl-NL" altLang="nl-BE"/>
              <a:t>Klik om de stijl te bewerken</a:t>
            </a:r>
            <a:endParaRPr lang="en-US" altLang="nl-BE"/>
          </a:p>
        </p:txBody>
      </p:sp>
      <p:sp>
        <p:nvSpPr>
          <p:cNvPr id="1031" name="Rectangle 84"/>
          <p:cNvSpPr>
            <a:spLocks noGrp="1" noChangeArrowheads="1"/>
          </p:cNvSpPr>
          <p:nvPr>
            <p:ph type="body" idx="1"/>
          </p:nvPr>
        </p:nvSpPr>
        <p:spPr bwMode="auto">
          <a:xfrm>
            <a:off x="1857375" y="2265363"/>
            <a:ext cx="59531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en-US" altLang="nl-BE"/>
          </a:p>
        </p:txBody>
      </p:sp>
    </p:spTree>
  </p:cSld>
  <p:clrMap bg1="lt1" tx1="dk1" bg2="lt2" tx2="dk2" accent1="accent1" accent2="accent2" accent3="accent3" accent4="accent4" accent5="accent5" accent6="accent6" hlink="hlink" folHlink="folHlink"/>
  <p:sldLayoutIdLst>
    <p:sldLayoutId id="2147483677"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 id="2147483678" r:id="rId12"/>
    <p:sldLayoutId id="2147483689" r:id="rId13"/>
    <p:sldLayoutId id="2147483690" r:id="rId14"/>
    <p:sldLayoutId id="2147483691" r:id="rId15"/>
  </p:sldLayoutIdLst>
  <p:txStyles>
    <p:titleStyle>
      <a:lvl1pPr algn="l" rtl="0" eaLnBrk="1" fontAlgn="base" hangingPunct="1">
        <a:lnSpc>
          <a:spcPct val="90000"/>
        </a:lnSpc>
        <a:spcBef>
          <a:spcPct val="0"/>
        </a:spcBef>
        <a:spcAft>
          <a:spcPct val="0"/>
        </a:spcAft>
        <a:defRPr sz="2600" b="1" i="1">
          <a:solidFill>
            <a:srgbClr val="FFFFFF"/>
          </a:solidFill>
          <a:latin typeface="+mj-lt"/>
          <a:ea typeface="+mj-ea"/>
          <a:cs typeface="+mj-cs"/>
        </a:defRPr>
      </a:lvl1pPr>
      <a:lvl2pPr algn="l" rtl="0" eaLnBrk="1" fontAlgn="base" hangingPunct="1">
        <a:lnSpc>
          <a:spcPct val="90000"/>
        </a:lnSpc>
        <a:spcBef>
          <a:spcPct val="0"/>
        </a:spcBef>
        <a:spcAft>
          <a:spcPct val="0"/>
        </a:spcAft>
        <a:defRPr sz="2600" b="1" i="1">
          <a:solidFill>
            <a:srgbClr val="FFFFFF"/>
          </a:solidFill>
          <a:latin typeface="Times" pitchFamily="1" charset="0"/>
          <a:ea typeface="ＭＳ Ｐゴシック" pitchFamily="1" charset="-128"/>
        </a:defRPr>
      </a:lvl2pPr>
      <a:lvl3pPr algn="l" rtl="0" eaLnBrk="1" fontAlgn="base" hangingPunct="1">
        <a:lnSpc>
          <a:spcPct val="90000"/>
        </a:lnSpc>
        <a:spcBef>
          <a:spcPct val="0"/>
        </a:spcBef>
        <a:spcAft>
          <a:spcPct val="0"/>
        </a:spcAft>
        <a:defRPr sz="2600" b="1" i="1">
          <a:solidFill>
            <a:srgbClr val="FFFFFF"/>
          </a:solidFill>
          <a:latin typeface="Times" pitchFamily="1" charset="0"/>
          <a:ea typeface="ＭＳ Ｐゴシック" pitchFamily="1" charset="-128"/>
        </a:defRPr>
      </a:lvl3pPr>
      <a:lvl4pPr algn="l" rtl="0" eaLnBrk="1" fontAlgn="base" hangingPunct="1">
        <a:lnSpc>
          <a:spcPct val="90000"/>
        </a:lnSpc>
        <a:spcBef>
          <a:spcPct val="0"/>
        </a:spcBef>
        <a:spcAft>
          <a:spcPct val="0"/>
        </a:spcAft>
        <a:defRPr sz="2600" b="1" i="1">
          <a:solidFill>
            <a:srgbClr val="FFFFFF"/>
          </a:solidFill>
          <a:latin typeface="Times" pitchFamily="1" charset="0"/>
          <a:ea typeface="ＭＳ Ｐゴシック" pitchFamily="1" charset="-128"/>
        </a:defRPr>
      </a:lvl4pPr>
      <a:lvl5pPr algn="l" rtl="0" eaLnBrk="1" fontAlgn="base" hangingPunct="1">
        <a:lnSpc>
          <a:spcPct val="90000"/>
        </a:lnSpc>
        <a:spcBef>
          <a:spcPct val="0"/>
        </a:spcBef>
        <a:spcAft>
          <a:spcPct val="0"/>
        </a:spcAft>
        <a:defRPr sz="2600" b="1" i="1">
          <a:solidFill>
            <a:srgbClr val="FFFFFF"/>
          </a:solidFill>
          <a:latin typeface="Times" pitchFamily="1" charset="0"/>
          <a:ea typeface="ＭＳ Ｐゴシック" pitchFamily="1" charset="-128"/>
        </a:defRPr>
      </a:lvl5pPr>
      <a:lvl6pPr marL="457200" algn="l" rtl="0" eaLnBrk="1" fontAlgn="base" hangingPunct="1">
        <a:lnSpc>
          <a:spcPct val="90000"/>
        </a:lnSpc>
        <a:spcBef>
          <a:spcPct val="0"/>
        </a:spcBef>
        <a:spcAft>
          <a:spcPct val="0"/>
        </a:spcAft>
        <a:defRPr sz="2600" b="1" i="1">
          <a:solidFill>
            <a:srgbClr val="FFFFFF"/>
          </a:solidFill>
          <a:latin typeface="Times" pitchFamily="1" charset="0"/>
          <a:ea typeface="ＭＳ Ｐゴシック" pitchFamily="1" charset="-128"/>
        </a:defRPr>
      </a:lvl6pPr>
      <a:lvl7pPr marL="914400" algn="l" rtl="0" eaLnBrk="1" fontAlgn="base" hangingPunct="1">
        <a:lnSpc>
          <a:spcPct val="90000"/>
        </a:lnSpc>
        <a:spcBef>
          <a:spcPct val="0"/>
        </a:spcBef>
        <a:spcAft>
          <a:spcPct val="0"/>
        </a:spcAft>
        <a:defRPr sz="2600" b="1" i="1">
          <a:solidFill>
            <a:srgbClr val="FFFFFF"/>
          </a:solidFill>
          <a:latin typeface="Times" pitchFamily="1" charset="0"/>
          <a:ea typeface="ＭＳ Ｐゴシック" pitchFamily="1" charset="-128"/>
        </a:defRPr>
      </a:lvl7pPr>
      <a:lvl8pPr marL="1371600" algn="l" rtl="0" eaLnBrk="1" fontAlgn="base" hangingPunct="1">
        <a:lnSpc>
          <a:spcPct val="90000"/>
        </a:lnSpc>
        <a:spcBef>
          <a:spcPct val="0"/>
        </a:spcBef>
        <a:spcAft>
          <a:spcPct val="0"/>
        </a:spcAft>
        <a:defRPr sz="2600" b="1" i="1">
          <a:solidFill>
            <a:srgbClr val="FFFFFF"/>
          </a:solidFill>
          <a:latin typeface="Times" pitchFamily="1" charset="0"/>
          <a:ea typeface="ＭＳ Ｐゴシック" pitchFamily="1" charset="-128"/>
        </a:defRPr>
      </a:lvl8pPr>
      <a:lvl9pPr marL="1828800" algn="l" rtl="0" eaLnBrk="1" fontAlgn="base" hangingPunct="1">
        <a:lnSpc>
          <a:spcPct val="90000"/>
        </a:lnSpc>
        <a:spcBef>
          <a:spcPct val="0"/>
        </a:spcBef>
        <a:spcAft>
          <a:spcPct val="0"/>
        </a:spcAft>
        <a:defRPr sz="2600" b="1" i="1">
          <a:solidFill>
            <a:srgbClr val="FFFFFF"/>
          </a:solidFill>
          <a:latin typeface="Times" pitchFamily="1" charset="0"/>
          <a:ea typeface="ＭＳ Ｐゴシック" pitchFamily="1" charset="-128"/>
        </a:defRPr>
      </a:lvl9pPr>
    </p:titleStyle>
    <p:bodyStyle>
      <a:lvl1pPr marL="195263" indent="-195263" algn="l" defTabSz="922338" rtl="0" eaLnBrk="1" fontAlgn="base" hangingPunct="1">
        <a:spcBef>
          <a:spcPct val="50000"/>
        </a:spcBef>
        <a:spcAft>
          <a:spcPct val="0"/>
        </a:spcAft>
        <a:buClr>
          <a:srgbClr val="16C1F3"/>
        </a:buClr>
        <a:buFont typeface="Wingdings" pitchFamily="2" charset="2"/>
        <a:buChar char="§"/>
        <a:defRPr sz="2400">
          <a:solidFill>
            <a:srgbClr val="013768"/>
          </a:solidFill>
          <a:latin typeface="Lucida Sans Unicode" pitchFamily="34" charset="0"/>
          <a:ea typeface="Lucida Sans Unicode" pitchFamily="34" charset="0"/>
          <a:cs typeface="Lucida Sans Unicode" pitchFamily="34" charset="0"/>
        </a:defRPr>
      </a:lvl1pPr>
      <a:lvl2pPr marL="382588" indent="-185738" algn="l" defTabSz="922338" rtl="0" eaLnBrk="1" fontAlgn="base" hangingPunct="1">
        <a:spcBef>
          <a:spcPct val="50000"/>
        </a:spcBef>
        <a:spcAft>
          <a:spcPct val="0"/>
        </a:spcAft>
        <a:buClr>
          <a:srgbClr val="16C1F3"/>
        </a:buClr>
        <a:buFont typeface="Wingdings" pitchFamily="2" charset="2"/>
        <a:buChar char="§"/>
        <a:defRPr sz="2000">
          <a:solidFill>
            <a:srgbClr val="013768"/>
          </a:solidFill>
          <a:latin typeface="Lucida Sans Unicode" pitchFamily="34" charset="0"/>
          <a:ea typeface="Lucida Sans Unicode" pitchFamily="34" charset="0"/>
          <a:cs typeface="Lucida Sans Unicode" pitchFamily="34" charset="0"/>
        </a:defRPr>
      </a:lvl2pPr>
      <a:lvl3pPr marL="569913" indent="-185738" algn="l" defTabSz="922338" rtl="0" eaLnBrk="1" fontAlgn="base" hangingPunct="1">
        <a:spcBef>
          <a:spcPct val="50000"/>
        </a:spcBef>
        <a:spcAft>
          <a:spcPct val="0"/>
        </a:spcAft>
        <a:buClr>
          <a:srgbClr val="16C1F3"/>
        </a:buClr>
        <a:buFont typeface="Wingdings" pitchFamily="2" charset="2"/>
        <a:buChar char="§"/>
        <a:defRPr>
          <a:solidFill>
            <a:srgbClr val="013768"/>
          </a:solidFill>
          <a:latin typeface="Lucida Sans Unicode" pitchFamily="34" charset="0"/>
          <a:ea typeface="Lucida Sans Unicode" pitchFamily="34" charset="0"/>
          <a:cs typeface="Lucida Sans Unicode" pitchFamily="34" charset="0"/>
        </a:defRPr>
      </a:lvl3pPr>
      <a:lvl4pPr marL="765175" indent="-193675" algn="l" defTabSz="922338" rtl="0" eaLnBrk="1" fontAlgn="base" hangingPunct="1">
        <a:spcBef>
          <a:spcPct val="50000"/>
        </a:spcBef>
        <a:spcAft>
          <a:spcPct val="0"/>
        </a:spcAft>
        <a:buClr>
          <a:srgbClr val="16C1F3"/>
        </a:buClr>
        <a:buFont typeface="Wingdings" pitchFamily="2" charset="2"/>
        <a:buChar char="§"/>
        <a:defRPr sz="1400">
          <a:solidFill>
            <a:srgbClr val="013768"/>
          </a:solidFill>
          <a:latin typeface="Lucida Sans Unicode" pitchFamily="34" charset="0"/>
          <a:ea typeface="Lucida Sans Unicode" pitchFamily="34" charset="0"/>
          <a:cs typeface="Lucida Sans Unicode" pitchFamily="34" charset="0"/>
        </a:defRPr>
      </a:lvl4pPr>
      <a:lvl5pPr marL="896938" indent="-130175" algn="l" defTabSz="922338" rtl="0" eaLnBrk="1" fontAlgn="base" hangingPunct="1">
        <a:spcBef>
          <a:spcPct val="50000"/>
        </a:spcBef>
        <a:spcAft>
          <a:spcPct val="0"/>
        </a:spcAft>
        <a:buClr>
          <a:srgbClr val="16C1F3"/>
        </a:buClr>
        <a:buFont typeface="Wingdings" pitchFamily="2" charset="2"/>
        <a:buChar char="§"/>
        <a:defRPr sz="1400">
          <a:solidFill>
            <a:srgbClr val="013768"/>
          </a:solidFill>
          <a:latin typeface="Lucida Sans Unicode" pitchFamily="34" charset="0"/>
          <a:ea typeface="Lucida Sans Unicode" pitchFamily="34" charset="0"/>
          <a:cs typeface="Lucida Sans Unicode" pitchFamily="34" charset="0"/>
        </a:defRPr>
      </a:lvl5pPr>
      <a:lvl6pPr marL="1354138" indent="-130175" algn="l" defTabSz="922338" rtl="0" eaLnBrk="1" fontAlgn="base" hangingPunct="1">
        <a:spcBef>
          <a:spcPct val="70000"/>
        </a:spcBef>
        <a:spcAft>
          <a:spcPct val="0"/>
        </a:spcAft>
        <a:buClr>
          <a:srgbClr val="16C1F3"/>
        </a:buClr>
        <a:buFont typeface="Wingdings" pitchFamily="1" charset="2"/>
        <a:buChar char="§"/>
        <a:defRPr sz="1400">
          <a:solidFill>
            <a:schemeClr val="tx1"/>
          </a:solidFill>
          <a:latin typeface="+mn-lt"/>
        </a:defRPr>
      </a:lvl6pPr>
      <a:lvl7pPr marL="1811338" indent="-130175" algn="l" defTabSz="922338" rtl="0" eaLnBrk="1" fontAlgn="base" hangingPunct="1">
        <a:spcBef>
          <a:spcPct val="70000"/>
        </a:spcBef>
        <a:spcAft>
          <a:spcPct val="0"/>
        </a:spcAft>
        <a:buClr>
          <a:srgbClr val="16C1F3"/>
        </a:buClr>
        <a:buFont typeface="Wingdings" pitchFamily="1" charset="2"/>
        <a:buChar char="§"/>
        <a:defRPr sz="1400">
          <a:solidFill>
            <a:schemeClr val="tx1"/>
          </a:solidFill>
          <a:latin typeface="+mn-lt"/>
        </a:defRPr>
      </a:lvl7pPr>
      <a:lvl8pPr marL="2268538" indent="-130175" algn="l" defTabSz="922338" rtl="0" eaLnBrk="1" fontAlgn="base" hangingPunct="1">
        <a:spcBef>
          <a:spcPct val="70000"/>
        </a:spcBef>
        <a:spcAft>
          <a:spcPct val="0"/>
        </a:spcAft>
        <a:buClr>
          <a:srgbClr val="16C1F3"/>
        </a:buClr>
        <a:buFont typeface="Wingdings" pitchFamily="1" charset="2"/>
        <a:buChar char="§"/>
        <a:defRPr sz="1400">
          <a:solidFill>
            <a:schemeClr val="tx1"/>
          </a:solidFill>
          <a:latin typeface="+mn-lt"/>
        </a:defRPr>
      </a:lvl8pPr>
      <a:lvl9pPr marL="2725738" indent="-130175" algn="l" defTabSz="922338" rtl="0" eaLnBrk="1" fontAlgn="base" hangingPunct="1">
        <a:spcBef>
          <a:spcPct val="70000"/>
        </a:spcBef>
        <a:spcAft>
          <a:spcPct val="0"/>
        </a:spcAft>
        <a:buClr>
          <a:srgbClr val="16C1F3"/>
        </a:buClr>
        <a:buFont typeface="Wingdings" pitchFamily="1"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hyperlink" Target="https://www.vlaanderen.be/publicaties/omgaan-met-vertrouwelijke-informatie-en-beroepsgeheim-door-vrijwillige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8" y="0"/>
            <a:ext cx="3156386" cy="2199355"/>
          </a:xfrm>
          <a:prstGeom prst="rect">
            <a:avLst/>
          </a:prstGeom>
        </p:spPr>
      </p:pic>
      <p:sp>
        <p:nvSpPr>
          <p:cNvPr id="5" name="AutoShape 80"/>
          <p:cNvSpPr>
            <a:spLocks noGrp="1" noChangeArrowheads="1"/>
          </p:cNvSpPr>
          <p:nvPr>
            <p:ph type="title"/>
          </p:nvPr>
        </p:nvSpPr>
        <p:spPr bwMode="ltGray">
          <a:xfrm>
            <a:off x="1036320" y="757237"/>
            <a:ext cx="7866400" cy="4814751"/>
          </a:xfrm>
          <a:prstGeom prst="roundRect">
            <a:avLst>
              <a:gd name="adj" fmla="val 16667"/>
            </a:avLst>
          </a:prstGeom>
          <a:solidFill>
            <a:srgbClr val="08799C"/>
          </a:solidFill>
          <a:ln>
            <a:noFill/>
          </a:ln>
        </p:spPr>
        <p:txBody>
          <a:bodyPr wrap="none" anchor="ctr"/>
          <a:lstStyle/>
          <a:p>
            <a:pPr algn="ctr">
              <a:lnSpc>
                <a:spcPct val="150000"/>
              </a:lnSpc>
              <a:spcAft>
                <a:spcPts val="1200"/>
              </a:spcAft>
            </a:pPr>
            <a:r>
              <a:rPr lang="en-US" sz="2400" i="0" u="sng" dirty="0">
                <a:latin typeface="+mn-lt"/>
                <a:cs typeface="Calibri" panose="020F0502020204030204" pitchFamily="34" charset="0"/>
              </a:rPr>
              <a:t>ZORGZAAM EN ZORGVULDIG</a:t>
            </a:r>
            <a:br>
              <a:rPr lang="en-US" sz="2400" i="0" u="sng" dirty="0">
                <a:latin typeface="+mn-lt"/>
                <a:cs typeface="Calibri" panose="020F0502020204030204" pitchFamily="34" charset="0"/>
              </a:rPr>
            </a:br>
            <a:r>
              <a:rPr lang="en-US" sz="2400" i="0" u="sng" dirty="0">
                <a:latin typeface="+mn-lt"/>
                <a:cs typeface="Calibri" panose="020F0502020204030204" pitchFamily="34" charset="0"/>
              </a:rPr>
              <a:t>OMGAAN MET VERTROUWELIJKE INFORMATIE</a:t>
            </a:r>
            <a:br>
              <a:rPr lang="en-US" sz="2400" i="0" u="sng" dirty="0">
                <a:latin typeface="+mn-lt"/>
                <a:cs typeface="Calibri" panose="020F0502020204030204" pitchFamily="34" charset="0"/>
              </a:rPr>
            </a:br>
            <a:r>
              <a:rPr lang="en-US" sz="2400" i="0" u="sng" dirty="0">
                <a:latin typeface="+mn-lt"/>
                <a:cs typeface="Calibri" panose="020F0502020204030204" pitchFamily="34" charset="0"/>
              </a:rPr>
              <a:t>IN HET VRIJWILLIGERSWERK</a:t>
            </a:r>
            <a:endParaRPr lang="nl-BE" sz="2400" i="0" u="sng" dirty="0">
              <a:latin typeface="+mn-lt"/>
              <a:cs typeface="Calibri" panose="020F0502020204030204" pitchFamily="34" charset="0"/>
            </a:endParaRPr>
          </a:p>
        </p:txBody>
      </p:sp>
      <p:pic>
        <p:nvPicPr>
          <p:cNvPr id="7" name="Picture 2" descr="Cera coöperatieve vennootschap voor welvaart en welzij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848" y="5813141"/>
            <a:ext cx="844571" cy="8445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1757" y="5813140"/>
            <a:ext cx="1530963" cy="82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01063803-B938-E086-543B-6ED7175903B4}"/>
              </a:ext>
            </a:extLst>
          </p:cNvPr>
          <p:cNvSpPr>
            <a:spLocks noGrp="1"/>
          </p:cNvSpPr>
          <p:nvPr>
            <p:ph idx="1"/>
          </p:nvPr>
        </p:nvSpPr>
        <p:spPr/>
        <p:txBody>
          <a:bodyPr/>
          <a:lstStyle/>
          <a:p>
            <a:endParaRPr lang="nl-BE"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1729" y="147637"/>
            <a:ext cx="8675121" cy="1245533"/>
          </a:xfrm>
        </p:spPr>
        <p:txBody>
          <a:bodyPr/>
          <a:lstStyle/>
          <a:p>
            <a:r>
              <a:rPr lang="nl-BE" sz="3200" i="0" kern="1200" cap="all" dirty="0">
                <a:solidFill>
                  <a:srgbClr val="C00000"/>
                </a:solidFill>
                <a:latin typeface="Lucida Sans Unicode" pitchFamily="34" charset="0"/>
                <a:ea typeface="Lucida Sans Unicode" pitchFamily="34" charset="0"/>
                <a:cs typeface="Lucida Sans Unicode" pitchFamily="34" charset="0"/>
              </a:rPr>
              <a:t>respect</a:t>
            </a:r>
          </a:p>
        </p:txBody>
      </p:sp>
      <p:sp>
        <p:nvSpPr>
          <p:cNvPr id="3" name="Tijdelijke aanduiding voor inhoud 2"/>
          <p:cNvSpPr>
            <a:spLocks noGrp="1"/>
          </p:cNvSpPr>
          <p:nvPr>
            <p:ph idx="1"/>
          </p:nvPr>
        </p:nvSpPr>
        <p:spPr>
          <a:xfrm>
            <a:off x="545697" y="1028700"/>
            <a:ext cx="8826903" cy="4937726"/>
          </a:xfrm>
        </p:spPr>
        <p:txBody>
          <a:bodyPr/>
          <a:lstStyle/>
          <a:p>
            <a:pPr>
              <a:buClr>
                <a:srgbClr val="C02E1A"/>
              </a:buClr>
            </a:pPr>
            <a:r>
              <a:rPr lang="nl-BE" sz="2800" dirty="0"/>
              <a:t>Oordelen uitstellen</a:t>
            </a:r>
          </a:p>
          <a:p>
            <a:pPr>
              <a:buClr>
                <a:srgbClr val="C02E1A"/>
              </a:buClr>
            </a:pPr>
            <a:endParaRPr lang="nl-BE" sz="2800" dirty="0"/>
          </a:p>
          <a:p>
            <a:pPr>
              <a:buClr>
                <a:srgbClr val="C02E1A"/>
              </a:buClr>
            </a:pPr>
            <a:endParaRPr lang="nl-BE" sz="2800" dirty="0"/>
          </a:p>
          <a:p>
            <a:pPr>
              <a:buClr>
                <a:srgbClr val="C02E1A"/>
              </a:buClr>
            </a:pPr>
            <a:r>
              <a:rPr lang="nl-BE" sz="2800" dirty="0"/>
              <a:t>Elk handelen heeft betekenis, is zinvol</a:t>
            </a:r>
          </a:p>
          <a:p>
            <a:pPr>
              <a:buClr>
                <a:srgbClr val="C02E1A"/>
              </a:buClr>
            </a:pPr>
            <a:r>
              <a:rPr lang="nl-BE" sz="2800" dirty="0"/>
              <a:t>Terughoudendheid</a:t>
            </a:r>
          </a:p>
          <a:p>
            <a:pPr>
              <a:buClr>
                <a:srgbClr val="C02E1A"/>
              </a:buClr>
            </a:pPr>
            <a:r>
              <a:rPr lang="nl-BE" sz="2800" dirty="0"/>
              <a:t>Actief luisteren</a:t>
            </a:r>
          </a:p>
          <a:p>
            <a:pPr>
              <a:buClr>
                <a:srgbClr val="C02E1A"/>
              </a:buClr>
            </a:pPr>
            <a:r>
              <a:rPr lang="nl-BE" sz="2800" dirty="0"/>
              <a:t>Belangstelling en betrokkenheid</a:t>
            </a:r>
          </a:p>
          <a:p>
            <a:pPr>
              <a:buClr>
                <a:srgbClr val="C02E1A"/>
              </a:buClr>
            </a:pPr>
            <a:r>
              <a:rPr lang="nl-BE" sz="2800" dirty="0"/>
              <a:t>Non verbale</a:t>
            </a:r>
          </a:p>
          <a:p>
            <a:pPr>
              <a:buClr>
                <a:srgbClr val="C02E1A"/>
              </a:buClr>
            </a:pPr>
            <a:r>
              <a:rPr lang="nl-BE" sz="2800" dirty="0"/>
              <a:t>Opletten met beelden over mensen</a:t>
            </a:r>
          </a:p>
          <a:p>
            <a:pPr>
              <a:buClr>
                <a:srgbClr val="C02E1A"/>
              </a:buClr>
            </a:pPr>
            <a:endParaRPr lang="nl-BE" sz="2800" dirty="0"/>
          </a:p>
          <a:p>
            <a:pPr>
              <a:buClr>
                <a:srgbClr val="C02E1A"/>
              </a:buClr>
            </a:pPr>
            <a:endParaRPr lang="nl-BE" sz="2200" dirty="0"/>
          </a:p>
        </p:txBody>
      </p:sp>
      <p:pic>
        <p:nvPicPr>
          <p:cNvPr id="11"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519708"/>
            <a:ext cx="6264275" cy="14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O:\Cer_0003\1_Data\Interne_Werking\Communicatie\Gebruikers\Hilde\Maatschappelijke projecten\Armoede\zorgnetwerken\beeldmateriaal\03 fragmenten\netwerkcoo¦êrdina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7253" y="1391350"/>
            <a:ext cx="2557197" cy="46926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chte verbindingslijn 11"/>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grpSp>
        <p:nvGrpSpPr>
          <p:cNvPr id="13" name="Groep 12"/>
          <p:cNvGrpSpPr/>
          <p:nvPr/>
        </p:nvGrpSpPr>
        <p:grpSpPr>
          <a:xfrm>
            <a:off x="0" y="5966426"/>
            <a:ext cx="9144000" cy="891574"/>
            <a:chOff x="0" y="5966426"/>
            <a:chExt cx="9144000" cy="891574"/>
          </a:xfrm>
        </p:grpSpPr>
        <p:sp>
          <p:nvSpPr>
            <p:cNvPr id="14" name="Rechthoek 13"/>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ndParaRPr>
            </a:p>
          </p:txBody>
        </p:sp>
        <p:sp>
          <p:nvSpPr>
            <p:cNvPr id="15"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16" name="Slide Number Placeholder 4"/>
            <p:cNvSpPr txBox="1">
              <a:spLocks/>
            </p:cNvSpPr>
            <p:nvPr/>
          </p:nvSpPr>
          <p:spPr>
            <a:xfrm>
              <a:off x="209550" y="5966426"/>
              <a:ext cx="51435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chemeClr val="bg1"/>
                </a:solidFill>
                <a:latin typeface="Trebuchet MS" panose="020B0603020202020204" pitchFamily="34" charset="0"/>
                <a:cs typeface="Calibri" panose="020F0502020204030204" pitchFamily="34" charset="0"/>
              </a:endParaRPr>
            </a:p>
            <a:p>
              <a:fld id="{3B80295F-48CD-49FC-897A-CCEC919B8070}" type="slidenum">
                <a:rPr lang="nl-BE" smtClean="0">
                  <a:solidFill>
                    <a:schemeClr val="bg1"/>
                  </a:solidFill>
                  <a:latin typeface="Trebuchet MS" panose="020B0603020202020204" pitchFamily="34" charset="0"/>
                  <a:cs typeface="Calibri" panose="020F0502020204030204" pitchFamily="34" charset="0"/>
                </a:rPr>
                <a:pPr/>
                <a:t>10</a:t>
              </a:fld>
              <a:endParaRPr lang="nl-BE" dirty="0">
                <a:solidFill>
                  <a:schemeClr val="bg1"/>
                </a:solidFill>
                <a:latin typeface="Trebuchet MS" panose="020B0603020202020204" pitchFamily="34" charset="0"/>
                <a:cs typeface="Calibri" panose="020F0502020204030204" pitchFamily="34" charset="0"/>
              </a:endParaRPr>
            </a:p>
          </p:txBody>
        </p:sp>
        <p:pic>
          <p:nvPicPr>
            <p:cNvPr id="1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4886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Cer_0003\1_Data\Interne_Werking\Communicatie\Gebruikers\Hilde\Maatschappelijke projecten\Armoede\zorgnetwerken\beeldmateriaal\03 fragmenten\vervoer et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029" r="31902"/>
          <a:stretch/>
        </p:blipFill>
        <p:spPr bwMode="auto">
          <a:xfrm>
            <a:off x="6139041" y="1"/>
            <a:ext cx="3004959" cy="2095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92679" y="204787"/>
            <a:ext cx="8675121" cy="1071563"/>
          </a:xfrm>
        </p:spPr>
        <p:txBody>
          <a:bodyPr/>
          <a:lstStyle/>
          <a:p>
            <a:r>
              <a:rPr lang="nl-BE" sz="2800" i="0" kern="1200" cap="all" dirty="0">
                <a:solidFill>
                  <a:srgbClr val="C00000"/>
                </a:solidFill>
                <a:latin typeface="Lucida Sans Unicode" pitchFamily="34" charset="0"/>
                <a:ea typeface="Lucida Sans Unicode" pitchFamily="34" charset="0"/>
                <a:cs typeface="Lucida Sans Unicode" pitchFamily="34" charset="0"/>
              </a:rPr>
              <a:t>2 juridische context: Beroepsgeheim</a:t>
            </a:r>
          </a:p>
        </p:txBody>
      </p:sp>
      <p:cxnSp>
        <p:nvCxnSpPr>
          <p:cNvPr id="14" name="Rechte verbindingslijn 13"/>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grpSp>
        <p:nvGrpSpPr>
          <p:cNvPr id="15" name="Groep 14"/>
          <p:cNvGrpSpPr/>
          <p:nvPr/>
        </p:nvGrpSpPr>
        <p:grpSpPr>
          <a:xfrm>
            <a:off x="0" y="5966426"/>
            <a:ext cx="9144000" cy="891574"/>
            <a:chOff x="0" y="5966426"/>
            <a:chExt cx="9144000" cy="891574"/>
          </a:xfrm>
        </p:grpSpPr>
        <p:sp>
          <p:nvSpPr>
            <p:cNvPr id="16" name="Rechthoek 15"/>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ndParaRPr>
            </a:p>
          </p:txBody>
        </p:sp>
        <p:sp>
          <p:nvSpPr>
            <p:cNvPr id="1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18" name="Slide Number Placeholder 4"/>
            <p:cNvSpPr txBox="1">
              <a:spLocks/>
            </p:cNvSpPr>
            <p:nvPr/>
          </p:nvSpPr>
          <p:spPr>
            <a:xfrm>
              <a:off x="209550" y="5966426"/>
              <a:ext cx="51435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chemeClr val="bg1"/>
                </a:solidFill>
                <a:latin typeface="Trebuchet MS" panose="020B0603020202020204" pitchFamily="34" charset="0"/>
                <a:cs typeface="Calibri" panose="020F0502020204030204" pitchFamily="34" charset="0"/>
              </a:endParaRPr>
            </a:p>
            <a:p>
              <a:fld id="{3B80295F-48CD-49FC-897A-CCEC919B8070}" type="slidenum">
                <a:rPr lang="nl-BE" smtClean="0">
                  <a:solidFill>
                    <a:schemeClr val="bg1"/>
                  </a:solidFill>
                  <a:latin typeface="Trebuchet MS" panose="020B0603020202020204" pitchFamily="34" charset="0"/>
                  <a:cs typeface="Calibri" panose="020F0502020204030204" pitchFamily="34" charset="0"/>
                </a:rPr>
                <a:pPr/>
                <a:t>11</a:t>
              </a:fld>
              <a:endParaRPr lang="nl-BE" dirty="0">
                <a:solidFill>
                  <a:schemeClr val="bg1"/>
                </a:solidFill>
                <a:latin typeface="Trebuchet MS" panose="020B0603020202020204" pitchFamily="34" charset="0"/>
                <a:cs typeface="Calibri" panose="020F0502020204030204" pitchFamily="34" charset="0"/>
              </a:endParaRPr>
            </a:p>
          </p:txBody>
        </p:sp>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jdelijke aanduiding voor inhoud 2"/>
          <p:cNvSpPr>
            <a:spLocks noGrp="1"/>
          </p:cNvSpPr>
          <p:nvPr>
            <p:ph idx="1"/>
          </p:nvPr>
        </p:nvSpPr>
        <p:spPr>
          <a:xfrm>
            <a:off x="115910" y="1047751"/>
            <a:ext cx="8818539" cy="4918675"/>
          </a:xfrm>
        </p:spPr>
        <p:txBody>
          <a:bodyPr/>
          <a:lstStyle/>
          <a:p>
            <a:pPr marL="0" indent="0">
              <a:buClr>
                <a:srgbClr val="C02E1A"/>
              </a:buClr>
              <a:buNone/>
            </a:pPr>
            <a:endParaRPr lang="nl-BE" dirty="0">
              <a:solidFill>
                <a:srgbClr val="002060"/>
              </a:solidFill>
            </a:endParaRPr>
          </a:p>
          <a:p>
            <a:pPr marL="0" indent="0">
              <a:buClr>
                <a:srgbClr val="C02E1A"/>
              </a:buClr>
              <a:buNone/>
            </a:pPr>
            <a:r>
              <a:rPr lang="nl-BE" dirty="0">
                <a:solidFill>
                  <a:srgbClr val="002060"/>
                </a:solidFill>
              </a:rPr>
              <a:t>SW art 458</a:t>
            </a:r>
          </a:p>
          <a:p>
            <a:pPr marL="0" indent="0">
              <a:buClr>
                <a:srgbClr val="C02E1A"/>
              </a:buClr>
              <a:buNone/>
            </a:pPr>
            <a:r>
              <a:rPr lang="nl-BE" dirty="0">
                <a:solidFill>
                  <a:srgbClr val="002060"/>
                </a:solidFill>
              </a:rPr>
              <a:t>1, bescherming van de privacy van de cliënt (dorp/kleine groep,…), bescherming van de eigen ruimte tegen de hulpverlener: veiligheid</a:t>
            </a:r>
          </a:p>
          <a:p>
            <a:pPr marL="0" indent="0">
              <a:buClr>
                <a:srgbClr val="C02E1A"/>
              </a:buClr>
              <a:buNone/>
            </a:pPr>
            <a:r>
              <a:rPr lang="nl-BE" dirty="0">
                <a:solidFill>
                  <a:srgbClr val="002060"/>
                </a:solidFill>
              </a:rPr>
              <a:t>2, bescherming van het beroep/functie van hulpverlener</a:t>
            </a:r>
          </a:p>
          <a:p>
            <a:pPr marL="0" indent="0">
              <a:buClr>
                <a:srgbClr val="C02E1A"/>
              </a:buClr>
              <a:buNone/>
            </a:pPr>
            <a:r>
              <a:rPr lang="nl-BE" dirty="0">
                <a:solidFill>
                  <a:srgbClr val="002060"/>
                </a:solidFill>
              </a:rPr>
              <a:t>3, een veilige plek garanderen in de samenleving</a:t>
            </a:r>
          </a:p>
        </p:txBody>
      </p:sp>
    </p:spTree>
    <p:extLst>
      <p:ext uri="{BB962C8B-B14F-4D97-AF65-F5344CB8AC3E}">
        <p14:creationId xmlns:p14="http://schemas.microsoft.com/office/powerpoint/2010/main" val="2886515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Cer_0003\1_Data\Interne_Werking\Communicatie\Gebruikers\Hilde\Maatschappelijke projecten\Armoede\zorgnetwerken\beeldmateriaal\03 fragmenten\vervoer et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029" r="31902"/>
          <a:stretch/>
        </p:blipFill>
        <p:spPr bwMode="auto">
          <a:xfrm>
            <a:off x="6139041" y="1"/>
            <a:ext cx="3004959" cy="2095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92679" y="204787"/>
            <a:ext cx="8675121" cy="1071563"/>
          </a:xfrm>
        </p:spPr>
        <p:txBody>
          <a:bodyPr/>
          <a:lstStyle/>
          <a:p>
            <a:r>
              <a:rPr lang="nl-BE" sz="2800" i="0" kern="1200" cap="all" dirty="0">
                <a:solidFill>
                  <a:srgbClr val="C00000"/>
                </a:solidFill>
                <a:latin typeface="Lucida Sans Unicode" pitchFamily="34" charset="0"/>
                <a:ea typeface="Lucida Sans Unicode" pitchFamily="34" charset="0"/>
                <a:cs typeface="Lucida Sans Unicode" pitchFamily="34" charset="0"/>
              </a:rPr>
              <a:t>2 juridische context: Beroepsgeheim</a:t>
            </a:r>
          </a:p>
        </p:txBody>
      </p:sp>
      <p:cxnSp>
        <p:nvCxnSpPr>
          <p:cNvPr id="14" name="Rechte verbindingslijn 13"/>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grpSp>
        <p:nvGrpSpPr>
          <p:cNvPr id="15" name="Groep 14"/>
          <p:cNvGrpSpPr/>
          <p:nvPr/>
        </p:nvGrpSpPr>
        <p:grpSpPr>
          <a:xfrm>
            <a:off x="0" y="5966426"/>
            <a:ext cx="9144000" cy="891574"/>
            <a:chOff x="0" y="5966426"/>
            <a:chExt cx="9144000" cy="891574"/>
          </a:xfrm>
        </p:grpSpPr>
        <p:sp>
          <p:nvSpPr>
            <p:cNvPr id="16" name="Rechthoek 15"/>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ndParaRPr>
            </a:p>
          </p:txBody>
        </p:sp>
        <p:sp>
          <p:nvSpPr>
            <p:cNvPr id="1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18" name="Slide Number Placeholder 4"/>
            <p:cNvSpPr txBox="1">
              <a:spLocks/>
            </p:cNvSpPr>
            <p:nvPr/>
          </p:nvSpPr>
          <p:spPr>
            <a:xfrm>
              <a:off x="209550" y="5966426"/>
              <a:ext cx="51435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chemeClr val="bg1"/>
                </a:solidFill>
                <a:latin typeface="Trebuchet MS" panose="020B0603020202020204" pitchFamily="34" charset="0"/>
                <a:cs typeface="Calibri" panose="020F0502020204030204" pitchFamily="34" charset="0"/>
              </a:endParaRPr>
            </a:p>
            <a:p>
              <a:fld id="{3B80295F-48CD-49FC-897A-CCEC919B8070}" type="slidenum">
                <a:rPr lang="nl-BE" smtClean="0">
                  <a:solidFill>
                    <a:schemeClr val="bg1"/>
                  </a:solidFill>
                  <a:latin typeface="Trebuchet MS" panose="020B0603020202020204" pitchFamily="34" charset="0"/>
                  <a:cs typeface="Calibri" panose="020F0502020204030204" pitchFamily="34" charset="0"/>
                </a:rPr>
                <a:pPr/>
                <a:t>12</a:t>
              </a:fld>
              <a:endParaRPr lang="nl-BE" dirty="0">
                <a:solidFill>
                  <a:schemeClr val="bg1"/>
                </a:solidFill>
                <a:latin typeface="Trebuchet MS" panose="020B0603020202020204" pitchFamily="34" charset="0"/>
                <a:cs typeface="Calibri" panose="020F0502020204030204" pitchFamily="34" charset="0"/>
              </a:endParaRPr>
            </a:p>
          </p:txBody>
        </p:sp>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jdelijke aanduiding voor inhoud 2"/>
          <p:cNvSpPr>
            <a:spLocks noGrp="1"/>
          </p:cNvSpPr>
          <p:nvPr>
            <p:ph idx="1"/>
          </p:nvPr>
        </p:nvSpPr>
        <p:spPr>
          <a:xfrm>
            <a:off x="115910" y="1047751"/>
            <a:ext cx="8818539" cy="4918675"/>
          </a:xfrm>
        </p:spPr>
        <p:txBody>
          <a:bodyPr/>
          <a:lstStyle/>
          <a:p>
            <a:pPr marL="0" indent="0">
              <a:buClr>
                <a:srgbClr val="C02E1A"/>
              </a:buClr>
              <a:buNone/>
            </a:pPr>
            <a:endParaRPr lang="nl-BE" dirty="0">
              <a:solidFill>
                <a:srgbClr val="002060"/>
              </a:solidFill>
            </a:endParaRPr>
          </a:p>
          <a:p>
            <a:pPr marL="0" indent="0">
              <a:buClr>
                <a:srgbClr val="C02E1A"/>
              </a:buClr>
              <a:buNone/>
            </a:pPr>
            <a:endParaRPr lang="nl-BE" dirty="0">
              <a:solidFill>
                <a:srgbClr val="002060"/>
              </a:solidFill>
            </a:endParaRPr>
          </a:p>
        </p:txBody>
      </p:sp>
      <p:sp>
        <p:nvSpPr>
          <p:cNvPr id="4" name="Tijdelijke aanduiding voor tekst 5">
            <a:extLst>
              <a:ext uri="{FF2B5EF4-FFF2-40B4-BE49-F238E27FC236}">
                <a16:creationId xmlns:a16="http://schemas.microsoft.com/office/drawing/2014/main" id="{979EBC7F-93DB-A473-6B11-1C6F0FEC1361}"/>
              </a:ext>
            </a:extLst>
          </p:cNvPr>
          <p:cNvSpPr txBox="1">
            <a:spLocks/>
          </p:cNvSpPr>
          <p:nvPr/>
        </p:nvSpPr>
        <p:spPr>
          <a:xfrm>
            <a:off x="581025" y="1871665"/>
            <a:ext cx="8447065" cy="3381351"/>
          </a:xfrm>
          <a:prstGeom prst="roundRect">
            <a:avLst/>
          </a:prstGeom>
          <a:solidFill>
            <a:srgbClr val="00283C"/>
          </a:solidFill>
        </p:spPr>
        <p:txBody>
          <a:bodyPr vert="horz" wrap="square" lIns="91440" tIns="45720" rIns="91440" bIns="45720" rtlCol="0">
            <a:spAutoFit/>
          </a:bodyPr>
          <a:lstStyle>
            <a:lvl1pPr marL="0" indent="0" algn="ctr" defTabSz="914400" rtl="0" eaLnBrk="1" latinLnBrk="0" hangingPunct="1">
              <a:lnSpc>
                <a:spcPct val="90000"/>
              </a:lnSpc>
              <a:spcBef>
                <a:spcPts val="0"/>
              </a:spcBef>
              <a:spcAft>
                <a:spcPts val="0"/>
              </a:spcAft>
              <a:buClr>
                <a:schemeClr val="bg2"/>
              </a:buClr>
              <a:buFont typeface="Arial" panose="020B0604020202020204" pitchFamily="34" charset="0"/>
              <a:buNone/>
              <a:defRPr lang="nl-BE" sz="1600" b="0" i="0" kern="1200" noProof="0">
                <a:solidFill>
                  <a:schemeClr val="bg1"/>
                </a:solidFill>
                <a:latin typeface="+mn-lt"/>
                <a:ea typeface="+mn-ea"/>
                <a:cs typeface="+mn-cs"/>
              </a:defRPr>
            </a:lvl1pPr>
            <a:lvl2pPr marL="360000" indent="-360000" algn="l" defTabSz="914400" rtl="0" eaLnBrk="1" latinLnBrk="0" hangingPunct="1">
              <a:lnSpc>
                <a:spcPct val="90000"/>
              </a:lnSpc>
              <a:spcBef>
                <a:spcPts val="500"/>
              </a:spcBef>
              <a:spcAft>
                <a:spcPts val="500"/>
              </a:spcAft>
              <a:buClr>
                <a:schemeClr val="bg2"/>
              </a:buClr>
              <a:buFont typeface="Arial" panose="020B0604020202020204" pitchFamily="34" charset="0"/>
              <a:buChar char="•"/>
              <a:tabLst/>
              <a:defRPr lang="nl-BE" sz="2400" b="0" i="0" kern="1200" noProof="0" dirty="0" smtClean="0">
                <a:solidFill>
                  <a:schemeClr val="tx1"/>
                </a:solidFill>
                <a:latin typeface="+mn-lt"/>
                <a:ea typeface="+mn-ea"/>
                <a:cs typeface="+mn-cs"/>
              </a:defRPr>
            </a:lvl2pPr>
            <a:lvl3pPr marL="720000" indent="-360000" algn="l" defTabSz="914400" rtl="0" eaLnBrk="1" latinLnBrk="0" hangingPunct="1">
              <a:lnSpc>
                <a:spcPct val="90000"/>
              </a:lnSpc>
              <a:spcBef>
                <a:spcPts val="200"/>
              </a:spcBef>
              <a:spcAft>
                <a:spcPts val="200"/>
              </a:spcAft>
              <a:buClr>
                <a:schemeClr val="tx2"/>
              </a:buClr>
              <a:buFont typeface="Arial" panose="020B0604020202020204" pitchFamily="34" charset="0"/>
              <a:buChar char="•"/>
              <a:tabLst/>
              <a:defRPr lang="nl-NL" sz="2400" b="0" i="0" kern="1200" noProof="0" dirty="0" smtClean="0">
                <a:solidFill>
                  <a:schemeClr val="tx1"/>
                </a:solidFill>
                <a:latin typeface="+mn-lt"/>
                <a:ea typeface="+mn-ea"/>
                <a:cs typeface="+mn-cs"/>
              </a:defRPr>
            </a:lvl3pPr>
            <a:lvl4pPr marL="1080000" indent="-360000" algn="l" defTabSz="914400" rtl="0" eaLnBrk="1" latinLnBrk="0" hangingPunct="1">
              <a:lnSpc>
                <a:spcPct val="90000"/>
              </a:lnSpc>
              <a:spcBef>
                <a:spcPts val="200"/>
              </a:spcBef>
              <a:spcAft>
                <a:spcPts val="200"/>
              </a:spcAft>
              <a:buClr>
                <a:schemeClr val="tx1"/>
              </a:buClr>
              <a:buSzPct val="100000"/>
              <a:buFont typeface="Arial" panose="020B0604020202020204" pitchFamily="34" charset="0"/>
              <a:buChar char="-"/>
              <a:tabLst/>
              <a:defRPr lang="nl-NL" sz="2000" b="0" i="0" kern="1200" noProof="0" dirty="0" smtClean="0">
                <a:solidFill>
                  <a:schemeClr val="tx1"/>
                </a:solidFill>
                <a:latin typeface="+mn-lt"/>
                <a:ea typeface="+mn-ea"/>
                <a:cs typeface="+mn-cs"/>
              </a:defRPr>
            </a:lvl4pPr>
            <a:lvl5pPr marL="1364400" indent="-285750" algn="l" defTabSz="914400" rtl="0" eaLnBrk="1" latinLnBrk="0" hangingPunct="1">
              <a:lnSpc>
                <a:spcPct val="90000"/>
              </a:lnSpc>
              <a:spcBef>
                <a:spcPts val="200"/>
              </a:spcBef>
              <a:spcAft>
                <a:spcPts val="200"/>
              </a:spcAft>
              <a:buClr>
                <a:schemeClr val="tx1"/>
              </a:buClr>
              <a:buSzPct val="100000"/>
              <a:buFont typeface="Arial" panose="020B0604020202020204" pitchFamily="34" charset="0"/>
              <a:buChar char="-"/>
              <a:tabLst/>
              <a:defRPr lang="nl-BE" sz="1800" b="0" i="0" kern="1200" noProof="0" dirty="0" smtClean="0">
                <a:solidFill>
                  <a:schemeClr val="tx1"/>
                </a:solidFill>
                <a:latin typeface="+mn-lt"/>
                <a:ea typeface="+mn-ea"/>
                <a:cs typeface="+mn-cs"/>
              </a:defRPr>
            </a:lvl5pPr>
            <a:lvl6pPr marL="1580400" indent="-285750" algn="l" defTabSz="914400" rtl="0" eaLnBrk="1" latinLnBrk="0" hangingPunct="1">
              <a:lnSpc>
                <a:spcPct val="90000"/>
              </a:lnSpc>
              <a:spcBef>
                <a:spcPts val="200"/>
              </a:spcBef>
              <a:spcAft>
                <a:spcPts val="200"/>
              </a:spcAft>
              <a:buClr>
                <a:schemeClr val="tx1"/>
              </a:buClr>
              <a:buSzPct val="100000"/>
              <a:buFont typeface="Arial" panose="020B0604020202020204" pitchFamily="34" charset="0"/>
              <a:buChar char="-"/>
              <a:tabLst/>
              <a:defRPr lang="nl-BE" sz="1600" kern="1200" noProof="0" dirty="0" smtClean="0">
                <a:solidFill>
                  <a:schemeClr val="tx1"/>
                </a:solidFill>
                <a:latin typeface="+mn-lt"/>
                <a:ea typeface="+mn-ea"/>
                <a:cs typeface="+mn-cs"/>
              </a:defRPr>
            </a:lvl6pPr>
            <a:lvl7pPr marL="1832400" indent="-285750" algn="l" defTabSz="914400" rtl="0" eaLnBrk="1" latinLnBrk="0" hangingPunct="1">
              <a:lnSpc>
                <a:spcPct val="90000"/>
              </a:lnSpc>
              <a:spcBef>
                <a:spcPts val="200"/>
              </a:spcBef>
              <a:spcAft>
                <a:spcPts val="200"/>
              </a:spcAft>
              <a:buClr>
                <a:schemeClr val="tx1"/>
              </a:buClr>
              <a:buSzPct val="100000"/>
              <a:buFont typeface="Arial" panose="020B0604020202020204" pitchFamily="34" charset="0"/>
              <a:buChar char="-"/>
              <a:tabLst/>
              <a:defRPr sz="1600" kern="1200">
                <a:solidFill>
                  <a:schemeClr val="tx1"/>
                </a:solidFill>
                <a:latin typeface="+mn-lt"/>
                <a:ea typeface="+mn-ea"/>
                <a:cs typeface="+mn-cs"/>
              </a:defRPr>
            </a:lvl7pPr>
            <a:lvl8pPr marL="2084400" indent="-285750" algn="l" defTabSz="914400" rtl="0" eaLnBrk="1" latinLnBrk="0" hangingPunct="1">
              <a:lnSpc>
                <a:spcPct val="90000"/>
              </a:lnSpc>
              <a:spcBef>
                <a:spcPts val="200"/>
              </a:spcBef>
              <a:spcAft>
                <a:spcPts val="200"/>
              </a:spcAft>
              <a:buClr>
                <a:schemeClr val="tx1"/>
              </a:buClr>
              <a:buSzPct val="80000"/>
              <a:buFont typeface="Arial" panose="020B0604020202020204" pitchFamily="34" charset="0"/>
              <a:buChar char="-"/>
              <a:tabLst/>
              <a:defRPr sz="1600" kern="1200">
                <a:solidFill>
                  <a:schemeClr val="tx1"/>
                </a:solidFill>
                <a:latin typeface="+mn-lt"/>
                <a:ea typeface="+mn-ea"/>
                <a:cs typeface="+mn-cs"/>
              </a:defRPr>
            </a:lvl8pPr>
            <a:lvl9pPr marL="2444400" indent="-285750" algn="l" defTabSz="914400" rtl="0" eaLnBrk="1" latinLnBrk="0" hangingPunct="1">
              <a:lnSpc>
                <a:spcPct val="90000"/>
              </a:lnSpc>
              <a:spcBef>
                <a:spcPts val="200"/>
              </a:spcBef>
              <a:spcAft>
                <a:spcPts val="200"/>
              </a:spcAft>
              <a:buClr>
                <a:schemeClr val="tx1"/>
              </a:buClr>
              <a:buSzPct val="80000"/>
              <a:buFont typeface="Arial" panose="020B0604020202020204" pitchFamily="34" charset="0"/>
              <a:buChar char="-"/>
              <a:tabLst/>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FA6432"/>
              </a:buClr>
              <a:buSzTx/>
              <a:buFont typeface="Arial" panose="020B0604020202020204" pitchFamily="34" charset="0"/>
              <a:buNone/>
              <a:tabLst/>
              <a:defRPr/>
            </a:pPr>
            <a: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“Geneesheren, heelkundigen, officieren van gezondheid, apothekers, vroedvrouwen en </a:t>
            </a:r>
            <a:b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alle andere personen  die uit hoofde  van hun staat of beroep kennis dragen van geheimen </a:t>
            </a:r>
            <a:b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die hun zijn toevertrouwd, en deze bekendmaken buiten het geval dat zij in rechte geroepen worden </a:t>
            </a:r>
            <a:b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om in rechte of  voor een parlementaire onderzoekscommissie getuigenis af te leggen en</a:t>
            </a:r>
            <a:b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 buiten het geval dat de wet hen verplicht geheimen bekend te </a:t>
            </a:r>
            <a:b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nl-BE"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maken worden gestraft met een gevangenisstraf (…) en met een geldboete (…).”</a:t>
            </a:r>
          </a:p>
          <a:p>
            <a:pPr marL="0" marR="0" lvl="0" indent="0" algn="ctr" defTabSz="914400" rtl="0" eaLnBrk="1" fontAlgn="auto" latinLnBrk="0" hangingPunct="1">
              <a:lnSpc>
                <a:spcPct val="90000"/>
              </a:lnSpc>
              <a:spcBef>
                <a:spcPts val="0"/>
              </a:spcBef>
              <a:spcAft>
                <a:spcPts val="0"/>
              </a:spcAft>
              <a:buClr>
                <a:srgbClr val="FA6432"/>
              </a:buClr>
              <a:buSzTx/>
              <a:buFont typeface="Arial" panose="020B0604020202020204" pitchFamily="34" charset="0"/>
              <a:buNone/>
              <a:tabLst/>
              <a:defRPr/>
            </a:pPr>
            <a:endParaRPr kumimoji="0" lang="nl-BE" sz="1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4260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Cer_0003\1_Data\Interne_Werking\Communicatie\Gebruikers\Hilde\Maatschappelijke projecten\Armoede\zorgnetwerken\beeldmateriaal\03 fragmenten\vervoer et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029" r="31902"/>
          <a:stretch/>
        </p:blipFill>
        <p:spPr bwMode="auto">
          <a:xfrm>
            <a:off x="6139041" y="1"/>
            <a:ext cx="3004959" cy="2095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68879" y="148943"/>
            <a:ext cx="8675121" cy="1071563"/>
          </a:xfrm>
        </p:spPr>
        <p:txBody>
          <a:bodyPr/>
          <a:lstStyle/>
          <a:p>
            <a:r>
              <a:rPr lang="nl-BE" sz="2800" i="0" kern="1200" cap="all" dirty="0">
                <a:solidFill>
                  <a:srgbClr val="C00000"/>
                </a:solidFill>
                <a:latin typeface="Lucida Sans Unicode" pitchFamily="34" charset="0"/>
                <a:ea typeface="Lucida Sans Unicode" pitchFamily="34" charset="0"/>
                <a:cs typeface="Lucida Sans Unicode" pitchFamily="34" charset="0"/>
              </a:rPr>
              <a:t>Wie heeft beroepsgeheim?</a:t>
            </a:r>
          </a:p>
        </p:txBody>
      </p:sp>
      <p:cxnSp>
        <p:nvCxnSpPr>
          <p:cNvPr id="14" name="Rechte verbindingslijn 13"/>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grpSp>
        <p:nvGrpSpPr>
          <p:cNvPr id="15" name="Groep 14"/>
          <p:cNvGrpSpPr/>
          <p:nvPr/>
        </p:nvGrpSpPr>
        <p:grpSpPr>
          <a:xfrm>
            <a:off x="0" y="5966426"/>
            <a:ext cx="9144000" cy="891574"/>
            <a:chOff x="0" y="5966426"/>
            <a:chExt cx="9144000" cy="891574"/>
          </a:xfrm>
        </p:grpSpPr>
        <p:sp>
          <p:nvSpPr>
            <p:cNvPr id="16" name="Rechthoek 15"/>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ndParaRPr>
            </a:p>
          </p:txBody>
        </p:sp>
        <p:sp>
          <p:nvSpPr>
            <p:cNvPr id="1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18" name="Slide Number Placeholder 4"/>
            <p:cNvSpPr txBox="1">
              <a:spLocks/>
            </p:cNvSpPr>
            <p:nvPr/>
          </p:nvSpPr>
          <p:spPr>
            <a:xfrm>
              <a:off x="209550" y="5966426"/>
              <a:ext cx="51435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chemeClr val="bg1"/>
                </a:solidFill>
                <a:latin typeface="Trebuchet MS" panose="020B0603020202020204" pitchFamily="34" charset="0"/>
                <a:cs typeface="Calibri" panose="020F0502020204030204" pitchFamily="34" charset="0"/>
              </a:endParaRPr>
            </a:p>
            <a:p>
              <a:fld id="{3B80295F-48CD-49FC-897A-CCEC919B8070}" type="slidenum">
                <a:rPr lang="nl-BE" smtClean="0">
                  <a:solidFill>
                    <a:schemeClr val="bg1"/>
                  </a:solidFill>
                  <a:latin typeface="Trebuchet MS" panose="020B0603020202020204" pitchFamily="34" charset="0"/>
                  <a:cs typeface="Calibri" panose="020F0502020204030204" pitchFamily="34" charset="0"/>
                </a:rPr>
                <a:pPr/>
                <a:t>13</a:t>
              </a:fld>
              <a:endParaRPr lang="nl-BE" dirty="0">
                <a:solidFill>
                  <a:schemeClr val="bg1"/>
                </a:solidFill>
                <a:latin typeface="Trebuchet MS" panose="020B0603020202020204" pitchFamily="34" charset="0"/>
                <a:cs typeface="Calibri" panose="020F0502020204030204" pitchFamily="34" charset="0"/>
              </a:endParaRPr>
            </a:p>
          </p:txBody>
        </p:sp>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jdelijke aanduiding voor inhoud 2"/>
          <p:cNvSpPr>
            <a:spLocks noGrp="1"/>
          </p:cNvSpPr>
          <p:nvPr>
            <p:ph idx="1"/>
          </p:nvPr>
        </p:nvSpPr>
        <p:spPr>
          <a:xfrm>
            <a:off x="115910" y="1047751"/>
            <a:ext cx="8818539" cy="4918675"/>
          </a:xfrm>
        </p:spPr>
        <p:txBody>
          <a:bodyPr/>
          <a:lstStyle/>
          <a:p>
            <a:pPr>
              <a:buClr>
                <a:srgbClr val="C02E1A"/>
              </a:buClr>
              <a:buFontTx/>
              <a:buChar char="-"/>
            </a:pPr>
            <a:r>
              <a:rPr lang="nl-BE" dirty="0">
                <a:solidFill>
                  <a:srgbClr val="002060"/>
                </a:solidFill>
              </a:rPr>
              <a:t>Vermelding in art. 458</a:t>
            </a:r>
          </a:p>
          <a:p>
            <a:pPr>
              <a:buClr>
                <a:srgbClr val="C02E1A"/>
              </a:buClr>
              <a:buFontTx/>
              <a:buChar char="-"/>
            </a:pPr>
            <a:r>
              <a:rPr lang="nl-BE" dirty="0">
                <a:solidFill>
                  <a:srgbClr val="002060"/>
                </a:solidFill>
              </a:rPr>
              <a:t>Decreet , bv </a:t>
            </a:r>
            <a:r>
              <a:rPr lang="nl-BE" dirty="0" err="1">
                <a:solidFill>
                  <a:srgbClr val="002060"/>
                </a:solidFill>
              </a:rPr>
              <a:t>Intergrale</a:t>
            </a:r>
            <a:r>
              <a:rPr lang="nl-BE" dirty="0">
                <a:solidFill>
                  <a:srgbClr val="002060"/>
                </a:solidFill>
              </a:rPr>
              <a:t> jeugdhulp, woonzorgcentra, CLB,…</a:t>
            </a:r>
          </a:p>
          <a:p>
            <a:pPr>
              <a:buClr>
                <a:srgbClr val="C02E1A"/>
              </a:buClr>
              <a:buFontTx/>
              <a:buChar char="-"/>
            </a:pPr>
            <a:r>
              <a:rPr lang="nl-BE" dirty="0">
                <a:solidFill>
                  <a:srgbClr val="002060"/>
                </a:solidFill>
              </a:rPr>
              <a:t>Is de vertrouwensrelatie NOODZAKELIJK om te kunnen ondersteunen?</a:t>
            </a:r>
          </a:p>
          <a:p>
            <a:pPr>
              <a:buClr>
                <a:srgbClr val="C02E1A"/>
              </a:buClr>
              <a:buFontTx/>
              <a:buChar char="-"/>
            </a:pPr>
            <a:endParaRPr lang="nl-BE" dirty="0">
              <a:solidFill>
                <a:srgbClr val="002060"/>
              </a:solidFill>
            </a:endParaRPr>
          </a:p>
          <a:p>
            <a:pPr>
              <a:buClr>
                <a:srgbClr val="C02E1A"/>
              </a:buClr>
              <a:buFontTx/>
              <a:buChar char="-"/>
            </a:pPr>
            <a:endParaRPr lang="nl-BE" dirty="0">
              <a:solidFill>
                <a:srgbClr val="002060"/>
              </a:solidFill>
            </a:endParaRPr>
          </a:p>
          <a:p>
            <a:pPr marL="0" indent="0">
              <a:buClr>
                <a:srgbClr val="C02E1A"/>
              </a:buClr>
              <a:buNone/>
            </a:pPr>
            <a:r>
              <a:rPr lang="nl-BE" dirty="0">
                <a:solidFill>
                  <a:srgbClr val="002060"/>
                </a:solidFill>
              </a:rPr>
              <a:t>bv vrijwilliger: buddy, gesprekken in WZC, in kader van CAW, telefoonbuddy, hulp aan huis,…</a:t>
            </a:r>
          </a:p>
          <a:p>
            <a:pPr marL="0" indent="0">
              <a:buClr>
                <a:srgbClr val="C02E1A"/>
              </a:buClr>
              <a:buNone/>
            </a:pPr>
            <a:r>
              <a:rPr lang="nl-BE" dirty="0">
                <a:solidFill>
                  <a:srgbClr val="002060"/>
                </a:solidFill>
              </a:rPr>
              <a:t>NIET: cafetaria</a:t>
            </a:r>
          </a:p>
          <a:p>
            <a:pPr marL="0" indent="0">
              <a:buClr>
                <a:srgbClr val="C02E1A"/>
              </a:buClr>
              <a:buNone/>
            </a:pPr>
            <a:endParaRPr lang="nl-BE" dirty="0">
              <a:solidFill>
                <a:srgbClr val="002060"/>
              </a:solidFill>
            </a:endParaRPr>
          </a:p>
        </p:txBody>
      </p:sp>
    </p:spTree>
    <p:extLst>
      <p:ext uri="{BB962C8B-B14F-4D97-AF65-F5344CB8AC3E}">
        <p14:creationId xmlns:p14="http://schemas.microsoft.com/office/powerpoint/2010/main" val="23163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463639" y="257577"/>
            <a:ext cx="7209933" cy="5666705"/>
          </a:xfrm>
        </p:spPr>
        <p:txBody>
          <a:bodyPr/>
          <a:lstStyle/>
          <a:p>
            <a:r>
              <a:rPr lang="nl-BE" sz="2000" dirty="0"/>
              <a:t>In principe zwijg je (behoudens gemandateerd luik, bv sociaal onderzoek)</a:t>
            </a:r>
          </a:p>
          <a:p>
            <a:r>
              <a:rPr lang="nl-BE" sz="2000" b="1" dirty="0"/>
              <a:t>Spreekplicht:</a:t>
            </a:r>
          </a:p>
          <a:p>
            <a:pPr marL="0" indent="0">
              <a:buNone/>
            </a:pPr>
            <a:endParaRPr lang="nl-BE" sz="2000" dirty="0"/>
          </a:p>
          <a:p>
            <a:pPr marL="0" indent="0">
              <a:buNone/>
            </a:pPr>
            <a:r>
              <a:rPr lang="nl-BE" sz="2000" dirty="0"/>
              <a:t>- burgerlijke, ambtelijke aangifteplicht (getuige misdrijf). SW458 staat boven </a:t>
            </a:r>
            <a:r>
              <a:rPr lang="nl-BE" sz="2000" dirty="0" err="1"/>
              <a:t>WbSV</a:t>
            </a:r>
            <a:r>
              <a:rPr lang="nl-BE" sz="2000" dirty="0"/>
              <a:t> 29-30</a:t>
            </a:r>
          </a:p>
          <a:p>
            <a:pPr marL="0" indent="0">
              <a:buNone/>
            </a:pPr>
            <a:r>
              <a:rPr lang="nl-BE" sz="2000" dirty="0"/>
              <a:t>- getuigenis in rechte (zwijgrecht)</a:t>
            </a:r>
          </a:p>
          <a:p>
            <a:r>
              <a:rPr lang="nl-BE" sz="2000" b="1" dirty="0"/>
              <a:t>Spreekrecht</a:t>
            </a:r>
          </a:p>
          <a:p>
            <a:pPr marL="0" indent="0">
              <a:buNone/>
            </a:pPr>
            <a:r>
              <a:rPr lang="nl-BE" sz="2000" dirty="0"/>
              <a:t>458bis</a:t>
            </a:r>
          </a:p>
          <a:p>
            <a:pPr marL="0" indent="0">
              <a:buNone/>
            </a:pPr>
            <a:r>
              <a:rPr lang="nl-BE" sz="2000" dirty="0"/>
              <a:t>	- noodtoestand: er is reëel of potentieel gevaar (aantasting fysieke of psychische integriteit)</a:t>
            </a:r>
          </a:p>
          <a:p>
            <a:pPr marL="0" indent="0">
              <a:buNone/>
            </a:pPr>
            <a:r>
              <a:rPr lang="nl-BE" sz="2000" dirty="0"/>
              <a:t>458 ter (casusoverleg FJC, CO3, veilige huizen)</a:t>
            </a:r>
          </a:p>
          <a:p>
            <a:pPr marL="0" indent="0">
              <a:buNone/>
            </a:pPr>
            <a:r>
              <a:rPr lang="nl-BE" sz="2000" dirty="0"/>
              <a:t>	- je bent zelf SO</a:t>
            </a:r>
          </a:p>
          <a:p>
            <a:pPr marL="0" indent="0">
              <a:buNone/>
            </a:pPr>
            <a:r>
              <a:rPr lang="nl-BE" sz="2000" dirty="0"/>
              <a:t>	- je cliënt is SO</a:t>
            </a:r>
          </a:p>
          <a:p>
            <a:r>
              <a:rPr lang="nl-BE" sz="2000" b="1" dirty="0"/>
              <a:t>SW422bis</a:t>
            </a:r>
            <a:r>
              <a:rPr lang="nl-BE" sz="2000" dirty="0"/>
              <a:t>: als er iemand in nood is, moet je helpen</a:t>
            </a:r>
          </a:p>
          <a:p>
            <a:pPr marL="0" indent="0">
              <a:buNone/>
            </a:pPr>
            <a:endParaRPr lang="nl-NL" sz="2000" dirty="0"/>
          </a:p>
        </p:txBody>
      </p:sp>
    </p:spTree>
    <p:extLst>
      <p:ext uri="{BB962C8B-B14F-4D97-AF65-F5344CB8AC3E}">
        <p14:creationId xmlns:p14="http://schemas.microsoft.com/office/powerpoint/2010/main" val="84919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463639" y="257577"/>
            <a:ext cx="7209933" cy="5666705"/>
          </a:xfrm>
        </p:spPr>
        <p:txBody>
          <a:bodyPr/>
          <a:lstStyle/>
          <a:p>
            <a:pPr marL="0" indent="0">
              <a:buNone/>
            </a:pPr>
            <a:r>
              <a:rPr lang="nl-NL" sz="2000" b="1" dirty="0">
                <a:solidFill>
                  <a:srgbClr val="FF0000"/>
                </a:solidFill>
              </a:rPr>
              <a:t>GEZAMENLIJK </a:t>
            </a:r>
            <a:r>
              <a:rPr lang="nl-NL" sz="2000" dirty="0"/>
              <a:t>beroepsgeheim</a:t>
            </a:r>
          </a:p>
          <a:p>
            <a:pPr marL="0" indent="0">
              <a:buNone/>
            </a:pPr>
            <a:endParaRPr lang="nl-NL" sz="2000" dirty="0"/>
          </a:p>
          <a:p>
            <a:pPr marL="0" indent="0">
              <a:buNone/>
            </a:pPr>
            <a:r>
              <a:rPr lang="nl-NL" sz="2000" dirty="0"/>
              <a:t>Info delen met een hulpverlener die </a:t>
            </a:r>
            <a:r>
              <a:rPr lang="nl-NL" sz="2000" b="1" dirty="0"/>
              <a:t>dezelfde finaliteit </a:t>
            </a:r>
            <a:r>
              <a:rPr lang="nl-NL" sz="2000" dirty="0"/>
              <a:t>heeft en </a:t>
            </a:r>
            <a:r>
              <a:rPr lang="nl-NL" sz="2000" b="1" dirty="0"/>
              <a:t>beroepsgeheim</a:t>
            </a:r>
            <a:r>
              <a:rPr lang="nl-NL" sz="2000" dirty="0"/>
              <a:t> in hetzelfde team</a:t>
            </a:r>
          </a:p>
          <a:p>
            <a:pPr marL="0" indent="0">
              <a:buNone/>
            </a:pPr>
            <a:r>
              <a:rPr lang="nl-NL" sz="2000" dirty="0"/>
              <a:t>Bv  met </a:t>
            </a:r>
            <a:r>
              <a:rPr lang="nl-NL" sz="2000" dirty="0" err="1"/>
              <a:t>vrijwilligercoach</a:t>
            </a:r>
            <a:endParaRPr lang="nl-NL" sz="2000" dirty="0"/>
          </a:p>
          <a:p>
            <a:pPr marL="0" indent="0">
              <a:buNone/>
            </a:pPr>
            <a:endParaRPr lang="nl-NL" sz="2000" dirty="0"/>
          </a:p>
          <a:p>
            <a:pPr marL="0" indent="0">
              <a:buNone/>
            </a:pPr>
            <a:r>
              <a:rPr lang="nl-NL" sz="2000" b="1" dirty="0">
                <a:solidFill>
                  <a:srgbClr val="FF0000"/>
                </a:solidFill>
              </a:rPr>
              <a:t>GEDEELD</a:t>
            </a:r>
            <a:r>
              <a:rPr lang="nl-NL" sz="2000" dirty="0"/>
              <a:t> beroepsgeheim</a:t>
            </a:r>
          </a:p>
          <a:p>
            <a:pPr marL="0" indent="0">
              <a:buNone/>
            </a:pPr>
            <a:endParaRPr lang="nl-NL" sz="2000" dirty="0"/>
          </a:p>
          <a:p>
            <a:pPr marL="0" indent="0">
              <a:buNone/>
            </a:pPr>
            <a:r>
              <a:rPr lang="nl-NL" sz="2000" dirty="0"/>
              <a:t>Info delen met een hulpverlener uit andere organisatie, die </a:t>
            </a:r>
            <a:r>
              <a:rPr lang="nl-NL" sz="2000" b="1" dirty="0"/>
              <a:t>dezelfde finaliteit </a:t>
            </a:r>
            <a:r>
              <a:rPr lang="nl-NL" sz="2000" dirty="0"/>
              <a:t>heeft en </a:t>
            </a:r>
            <a:r>
              <a:rPr lang="nl-NL" sz="2000" b="1" dirty="0"/>
              <a:t>beroepsgeheim</a:t>
            </a:r>
          </a:p>
          <a:p>
            <a:pPr marL="0" indent="0">
              <a:buNone/>
            </a:pPr>
            <a:endParaRPr lang="nl-NL" sz="2000" b="1" dirty="0"/>
          </a:p>
          <a:p>
            <a:pPr marL="0" indent="0">
              <a:buNone/>
            </a:pPr>
            <a:r>
              <a:rPr lang="nl-NL" sz="2000" dirty="0"/>
              <a:t>Bv niet met een arts of </a:t>
            </a:r>
            <a:r>
              <a:rPr lang="nl-NL" sz="2000" dirty="0" err="1"/>
              <a:t>vpk</a:t>
            </a:r>
            <a:r>
              <a:rPr lang="nl-NL" sz="2000" dirty="0"/>
              <a:t> als vrijwilliger in ziekenhuis (andere finaliteit)</a:t>
            </a:r>
          </a:p>
        </p:txBody>
      </p:sp>
    </p:spTree>
    <p:extLst>
      <p:ext uri="{BB962C8B-B14F-4D97-AF65-F5344CB8AC3E}">
        <p14:creationId xmlns:p14="http://schemas.microsoft.com/office/powerpoint/2010/main" val="136961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O:\Cer_0003\1_Data\Interne_Werking\Communicatie\Gebruikers\Hilde\Maatschappelijke projecten\Armoede\zorgnetwerken\beeldmateriaal\03 fragmenten\vervoer ete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029" r="31902"/>
          <a:stretch/>
        </p:blipFill>
        <p:spPr bwMode="auto">
          <a:xfrm>
            <a:off x="6139041" y="1"/>
            <a:ext cx="3004959" cy="20955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92679" y="204787"/>
            <a:ext cx="8675121" cy="1071563"/>
          </a:xfrm>
        </p:spPr>
        <p:txBody>
          <a:bodyPr/>
          <a:lstStyle/>
          <a:p>
            <a:r>
              <a:rPr lang="nl-BE" sz="2800" i="0" kern="1200" cap="all" dirty="0">
                <a:solidFill>
                  <a:srgbClr val="C00000"/>
                </a:solidFill>
                <a:latin typeface="Lucida Sans Unicode" pitchFamily="34" charset="0"/>
                <a:ea typeface="Lucida Sans Unicode" pitchFamily="34" charset="0"/>
                <a:cs typeface="Lucida Sans Unicode" pitchFamily="34" charset="0"/>
              </a:rPr>
              <a:t>3 ethische context</a:t>
            </a:r>
          </a:p>
        </p:txBody>
      </p:sp>
      <p:cxnSp>
        <p:nvCxnSpPr>
          <p:cNvPr id="14" name="Rechte verbindingslijn 13"/>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grpSp>
        <p:nvGrpSpPr>
          <p:cNvPr id="15" name="Groep 14"/>
          <p:cNvGrpSpPr/>
          <p:nvPr/>
        </p:nvGrpSpPr>
        <p:grpSpPr>
          <a:xfrm>
            <a:off x="0" y="5966426"/>
            <a:ext cx="9144000" cy="891574"/>
            <a:chOff x="0" y="5966426"/>
            <a:chExt cx="9144000" cy="891574"/>
          </a:xfrm>
        </p:grpSpPr>
        <p:sp>
          <p:nvSpPr>
            <p:cNvPr id="16" name="Rechthoek 15"/>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ndParaRPr>
            </a:p>
          </p:txBody>
        </p:sp>
        <p:sp>
          <p:nvSpPr>
            <p:cNvPr id="1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18" name="Slide Number Placeholder 4"/>
            <p:cNvSpPr txBox="1">
              <a:spLocks/>
            </p:cNvSpPr>
            <p:nvPr/>
          </p:nvSpPr>
          <p:spPr>
            <a:xfrm>
              <a:off x="209550" y="5966426"/>
              <a:ext cx="51435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chemeClr val="bg1"/>
                </a:solidFill>
                <a:latin typeface="Trebuchet MS" panose="020B0603020202020204" pitchFamily="34" charset="0"/>
                <a:cs typeface="Calibri" panose="020F0502020204030204" pitchFamily="34" charset="0"/>
              </a:endParaRPr>
            </a:p>
            <a:p>
              <a:fld id="{3B80295F-48CD-49FC-897A-CCEC919B8070}" type="slidenum">
                <a:rPr lang="nl-BE" smtClean="0">
                  <a:solidFill>
                    <a:schemeClr val="bg1"/>
                  </a:solidFill>
                  <a:latin typeface="Trebuchet MS" panose="020B0603020202020204" pitchFamily="34" charset="0"/>
                  <a:cs typeface="Calibri" panose="020F0502020204030204" pitchFamily="34" charset="0"/>
                </a:rPr>
                <a:pPr/>
                <a:t>16</a:t>
              </a:fld>
              <a:endParaRPr lang="nl-BE" dirty="0">
                <a:solidFill>
                  <a:schemeClr val="bg1"/>
                </a:solidFill>
                <a:latin typeface="Trebuchet MS" panose="020B0603020202020204" pitchFamily="34" charset="0"/>
                <a:cs typeface="Calibri" panose="020F0502020204030204" pitchFamily="34" charset="0"/>
              </a:endParaRPr>
            </a:p>
          </p:txBody>
        </p:sp>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jdelijke aanduiding voor inhoud 2"/>
          <p:cNvSpPr>
            <a:spLocks noGrp="1"/>
          </p:cNvSpPr>
          <p:nvPr>
            <p:ph idx="1"/>
          </p:nvPr>
        </p:nvSpPr>
        <p:spPr>
          <a:xfrm>
            <a:off x="115910" y="911126"/>
            <a:ext cx="8818539" cy="5172873"/>
          </a:xfrm>
        </p:spPr>
        <p:txBody>
          <a:bodyPr/>
          <a:lstStyle/>
          <a:p>
            <a:pPr marL="0" indent="0">
              <a:buClr>
                <a:srgbClr val="C02E1A"/>
              </a:buClr>
              <a:buNone/>
            </a:pPr>
            <a:r>
              <a:rPr lang="nl-BE" dirty="0">
                <a:solidFill>
                  <a:srgbClr val="002060"/>
                </a:solidFill>
              </a:rPr>
              <a:t>Hoe goed omgaan met vertrouwelijke info?</a:t>
            </a:r>
          </a:p>
          <a:p>
            <a:pPr>
              <a:buClr>
                <a:srgbClr val="C02E1A"/>
              </a:buClr>
              <a:buFontTx/>
              <a:buChar char="-"/>
            </a:pPr>
            <a:r>
              <a:rPr lang="nl-BE" dirty="0">
                <a:solidFill>
                  <a:srgbClr val="002060"/>
                </a:solidFill>
              </a:rPr>
              <a:t>principe: vertel zo weinig mogelijk door (beroepsgeheim-discretieplicht): schend vertrouwen niet</a:t>
            </a:r>
          </a:p>
          <a:p>
            <a:pPr>
              <a:buClr>
                <a:srgbClr val="C02E1A"/>
              </a:buClr>
              <a:buFontTx/>
              <a:buChar char="-"/>
            </a:pPr>
            <a:r>
              <a:rPr lang="nl-BE" dirty="0">
                <a:solidFill>
                  <a:srgbClr val="002060"/>
                </a:solidFill>
              </a:rPr>
              <a:t>Activeer zoveel mogelijk de cliënt om zelf dingen te vertellen</a:t>
            </a:r>
          </a:p>
          <a:p>
            <a:pPr>
              <a:buClr>
                <a:srgbClr val="C02E1A"/>
              </a:buClr>
              <a:buFontTx/>
              <a:buChar char="-"/>
            </a:pPr>
            <a:r>
              <a:rPr lang="nl-BE" b="1" dirty="0">
                <a:solidFill>
                  <a:srgbClr val="002060"/>
                </a:solidFill>
              </a:rPr>
              <a:t>Zorgvuldig</a:t>
            </a:r>
            <a:r>
              <a:rPr lang="nl-BE" dirty="0">
                <a:solidFill>
                  <a:srgbClr val="002060"/>
                </a:solidFill>
              </a:rPr>
              <a:t>: schat de mogelijke gevolgen in (kosten-baten analyse)</a:t>
            </a:r>
          </a:p>
          <a:p>
            <a:pPr marL="766763" lvl="4" indent="0">
              <a:buClr>
                <a:srgbClr val="C02E1A"/>
              </a:buClr>
              <a:buNone/>
            </a:pPr>
            <a:r>
              <a:rPr lang="nl-BE" dirty="0">
                <a:solidFill>
                  <a:srgbClr val="002060"/>
                </a:solidFill>
              </a:rPr>
              <a:t>		       </a:t>
            </a:r>
            <a:r>
              <a:rPr lang="nl-BE" sz="2400" dirty="0">
                <a:solidFill>
                  <a:srgbClr val="002060"/>
                </a:solidFill>
              </a:rPr>
              <a:t>wat wil je bereiken?</a:t>
            </a:r>
          </a:p>
          <a:p>
            <a:pPr marL="766763" lvl="4" indent="0">
              <a:buClr>
                <a:srgbClr val="C02E1A"/>
              </a:buClr>
              <a:buNone/>
            </a:pPr>
            <a:r>
              <a:rPr lang="nl-BE" sz="2400" dirty="0">
                <a:solidFill>
                  <a:srgbClr val="002060"/>
                </a:solidFill>
              </a:rPr>
              <a:t>               kan je op een andere manier zorg dragen dan het beroepsgeheim doorbreken?</a:t>
            </a:r>
          </a:p>
          <a:p>
            <a:pPr marL="766763" lvl="4" indent="0">
              <a:buClr>
                <a:srgbClr val="C02E1A"/>
              </a:buClr>
              <a:buNone/>
            </a:pPr>
            <a:endParaRPr lang="nl-BE" sz="2400" dirty="0">
              <a:solidFill>
                <a:srgbClr val="002060"/>
              </a:solidFill>
            </a:endParaRPr>
          </a:p>
          <a:p>
            <a:pPr marL="766763" lvl="4" indent="0">
              <a:buClr>
                <a:srgbClr val="C02E1A"/>
              </a:buClr>
              <a:buNone/>
            </a:pPr>
            <a:endParaRPr lang="nl-BE" sz="2400" dirty="0">
              <a:solidFill>
                <a:srgbClr val="002060"/>
              </a:solidFill>
            </a:endParaRPr>
          </a:p>
        </p:txBody>
      </p:sp>
    </p:spTree>
    <p:extLst>
      <p:ext uri="{BB962C8B-B14F-4D97-AF65-F5344CB8AC3E}">
        <p14:creationId xmlns:p14="http://schemas.microsoft.com/office/powerpoint/2010/main" val="31562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463639" y="257577"/>
            <a:ext cx="7209933" cy="5666705"/>
          </a:xfrm>
        </p:spPr>
        <p:txBody>
          <a:bodyPr/>
          <a:lstStyle/>
          <a:p>
            <a:pPr marL="0" indent="0">
              <a:buNone/>
            </a:pPr>
            <a:r>
              <a:rPr lang="nl-BE" dirty="0"/>
              <a:t>Aandachtspunten</a:t>
            </a:r>
          </a:p>
          <a:p>
            <a:pPr marL="0" indent="0">
              <a:buNone/>
            </a:pPr>
            <a:endParaRPr lang="nl-BE" dirty="0"/>
          </a:p>
          <a:p>
            <a:pPr>
              <a:buFontTx/>
              <a:buChar char="-"/>
            </a:pPr>
            <a:r>
              <a:rPr lang="nl-BE" dirty="0"/>
              <a:t>Een vrijwilliger moet altijd kunnen slapen: vrijwilligers moeten permanent bij iemand terecht kunnen </a:t>
            </a:r>
          </a:p>
          <a:p>
            <a:pPr>
              <a:buFontTx/>
              <a:buChar char="-"/>
            </a:pPr>
            <a:r>
              <a:rPr lang="nl-BE" dirty="0"/>
              <a:t>Erken de bezorgdheid van een vrijwilliger die je iets vertrouwelijks gemeld heeft: blijf feedback geven in via vormelijke </a:t>
            </a:r>
            <a:r>
              <a:rPr lang="nl-BE" dirty="0" err="1"/>
              <a:t>ipv</a:t>
            </a:r>
            <a:r>
              <a:rPr lang="nl-BE" dirty="0"/>
              <a:t> inhoudelijke gegevens</a:t>
            </a:r>
          </a:p>
          <a:p>
            <a:pPr>
              <a:buFontTx/>
              <a:buChar char="-"/>
            </a:pPr>
            <a:r>
              <a:rPr lang="nl-BE" dirty="0"/>
              <a:t>Vorming aan vrijwilligers rond vertrouwen, intervisie,…</a:t>
            </a:r>
          </a:p>
          <a:p>
            <a:pPr>
              <a:buFontTx/>
              <a:buChar char="-"/>
            </a:pPr>
            <a:r>
              <a:rPr lang="nl-BE" dirty="0">
                <a:hlinkClick r:id="rId3"/>
              </a:rPr>
              <a:t>Meer info</a:t>
            </a:r>
            <a:endParaRPr lang="nl-NL" dirty="0"/>
          </a:p>
        </p:txBody>
      </p:sp>
    </p:spTree>
    <p:extLst>
      <p:ext uri="{BB962C8B-B14F-4D97-AF65-F5344CB8AC3E}">
        <p14:creationId xmlns:p14="http://schemas.microsoft.com/office/powerpoint/2010/main" val="169474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025" y="320080"/>
            <a:ext cx="7862888" cy="1071563"/>
          </a:xfrm>
        </p:spPr>
        <p:txBody>
          <a:bodyPr/>
          <a:lstStyle/>
          <a:p>
            <a:r>
              <a:rPr lang="nl-BE" sz="2800" i="0" kern="1200" cap="all" dirty="0">
                <a:solidFill>
                  <a:srgbClr val="C00000"/>
                </a:solidFill>
                <a:latin typeface="Lucida Sans Unicode" pitchFamily="34" charset="0"/>
                <a:ea typeface="Lucida Sans Unicode" pitchFamily="34" charset="0"/>
                <a:cs typeface="Lucida Sans Unicode" pitchFamily="34" charset="0"/>
              </a:rPr>
              <a:t>Help ?  Ik weet het niet</a:t>
            </a:r>
          </a:p>
        </p:txBody>
      </p:sp>
      <p:sp>
        <p:nvSpPr>
          <p:cNvPr id="3" name="Tijdelijke aanduiding voor inhoud 2"/>
          <p:cNvSpPr>
            <a:spLocks noGrp="1"/>
          </p:cNvSpPr>
          <p:nvPr>
            <p:ph idx="1"/>
          </p:nvPr>
        </p:nvSpPr>
        <p:spPr>
          <a:xfrm>
            <a:off x="512361" y="1181100"/>
            <a:ext cx="7679139" cy="4305299"/>
          </a:xfrm>
        </p:spPr>
        <p:txBody>
          <a:bodyPr/>
          <a:lstStyle/>
          <a:p>
            <a:pPr>
              <a:spcBef>
                <a:spcPts val="600"/>
              </a:spcBef>
              <a:spcAft>
                <a:spcPts val="600"/>
              </a:spcAft>
              <a:buClr>
                <a:srgbClr val="C02E1A"/>
              </a:buClr>
            </a:pPr>
            <a:r>
              <a:rPr lang="nl-BE" dirty="0"/>
              <a:t>Tijdens het samen spreken in praatpunt zie je dat Ezra blauwe plekken heeft op haar arm. Ze zegt dat haar oudste zoon haar soms hard slaat. Maar ze zegt je ook dat je het niet mag verder vertellen want dan wil haar zoon Ezra niet meer zien</a:t>
            </a:r>
          </a:p>
          <a:p>
            <a:pPr>
              <a:spcBef>
                <a:spcPts val="600"/>
              </a:spcBef>
              <a:spcAft>
                <a:spcPts val="600"/>
              </a:spcAft>
              <a:buClr>
                <a:srgbClr val="C02E1A"/>
              </a:buClr>
            </a:pPr>
            <a:r>
              <a:rPr lang="nl-BE" dirty="0"/>
              <a:t>Na een activiteit vertelt René je dat hij zijn medicatie (</a:t>
            </a:r>
            <a:r>
              <a:rPr lang="nl-BE" dirty="0" err="1"/>
              <a:t>benzo</a:t>
            </a:r>
            <a:r>
              <a:rPr lang="nl-BE" dirty="0"/>
              <a:t>) niet neemt om de dokter te pesten. Hij zegt ook dat hij de medicatie aan zijn kleinkinderen uitdeelt omdat die willen experimenteren</a:t>
            </a:r>
          </a:p>
          <a:p>
            <a:pPr marL="0" indent="0">
              <a:spcBef>
                <a:spcPts val="600"/>
              </a:spcBef>
              <a:spcAft>
                <a:spcPts val="600"/>
              </a:spcAft>
              <a:buClr>
                <a:srgbClr val="C02E1A"/>
              </a:buClr>
              <a:buNone/>
            </a:pPr>
            <a:endParaRPr lang="nl-BE" dirty="0"/>
          </a:p>
          <a:p>
            <a:pPr>
              <a:spcBef>
                <a:spcPts val="600"/>
              </a:spcBef>
              <a:spcAft>
                <a:spcPts val="600"/>
              </a:spcAft>
              <a:buClr>
                <a:srgbClr val="C02E1A"/>
              </a:buClr>
            </a:pPr>
            <a:endParaRPr lang="nl-BE" dirty="0"/>
          </a:p>
          <a:p>
            <a:pPr marL="0" indent="0">
              <a:spcBef>
                <a:spcPts val="600"/>
              </a:spcBef>
              <a:spcAft>
                <a:spcPts val="600"/>
              </a:spcAft>
              <a:buNone/>
            </a:pPr>
            <a:endParaRPr lang="nl-BE" sz="2000" dirty="0"/>
          </a:p>
          <a:p>
            <a:pPr marL="0" indent="0">
              <a:buNone/>
            </a:pPr>
            <a:endParaRPr lang="nl-BE" sz="2000" dirty="0"/>
          </a:p>
        </p:txBody>
      </p:sp>
      <p:grpSp>
        <p:nvGrpSpPr>
          <p:cNvPr id="4" name="Groep 3"/>
          <p:cNvGrpSpPr/>
          <p:nvPr/>
        </p:nvGrpSpPr>
        <p:grpSpPr>
          <a:xfrm>
            <a:off x="0" y="5966426"/>
            <a:ext cx="9144000" cy="891574"/>
            <a:chOff x="0" y="5966426"/>
            <a:chExt cx="9144000" cy="891574"/>
          </a:xfrm>
        </p:grpSpPr>
        <p:sp>
          <p:nvSpPr>
            <p:cNvPr id="9" name="Rechthoek 8"/>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BE">
                <a:solidFill>
                  <a:srgbClr val="000000"/>
                </a:solidFill>
                <a:latin typeface="Arial" charset="0"/>
              </a:endParaRPr>
            </a:p>
          </p:txBody>
        </p:sp>
        <p:sp>
          <p:nvSpPr>
            <p:cNvPr id="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8" name="Slide Number Placeholder 4"/>
            <p:cNvSpPr txBox="1">
              <a:spLocks/>
            </p:cNvSpPr>
            <p:nvPr/>
          </p:nvSpPr>
          <p:spPr>
            <a:xfrm>
              <a:off x="363900" y="5966426"/>
              <a:ext cx="36000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rgbClr val="FFFFFF"/>
                </a:solidFill>
                <a:latin typeface="Trebuchet MS" panose="020B0603020202020204" pitchFamily="34" charset="0"/>
                <a:cs typeface="Calibri" panose="020F0502020204030204" pitchFamily="34" charset="0"/>
              </a:endParaRPr>
            </a:p>
            <a:p>
              <a:fld id="{3B80295F-48CD-49FC-897A-CCEC919B8070}" type="slidenum">
                <a:rPr lang="nl-BE" smtClean="0">
                  <a:solidFill>
                    <a:srgbClr val="FFFFFF"/>
                  </a:solidFill>
                  <a:latin typeface="Trebuchet MS" panose="020B0603020202020204" pitchFamily="34" charset="0"/>
                  <a:cs typeface="Calibri" panose="020F0502020204030204" pitchFamily="34" charset="0"/>
                </a:rPr>
                <a:pPr/>
                <a:t>2</a:t>
              </a:fld>
              <a:endParaRPr lang="nl-BE" dirty="0">
                <a:solidFill>
                  <a:srgbClr val="FFFFFF"/>
                </a:solidFill>
                <a:latin typeface="Trebuchet MS" panose="020B0603020202020204" pitchFamily="34" charset="0"/>
                <a:cs typeface="Calibri" panose="020F0502020204030204" pitchFamily="34" charset="0"/>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Rechte verbindingslijn 12"/>
          <p:cNvCxnSpPr/>
          <p:nvPr/>
        </p:nvCxnSpPr>
        <p:spPr bwMode="auto">
          <a:xfrm flipV="1">
            <a:off x="363900" y="1104900"/>
            <a:ext cx="8080013" cy="76200"/>
          </a:xfrm>
          <a:prstGeom prst="line">
            <a:avLst/>
          </a:prstGeom>
          <a:solidFill>
            <a:srgbClr val="16C1F3"/>
          </a:solidFill>
          <a:ln w="9525" cap="flat" cmpd="sng" algn="ctr">
            <a:noFill/>
            <a:prstDash val="solid"/>
            <a:round/>
            <a:headEnd type="none" w="med" len="med"/>
            <a:tailEnd type="none" w="med" len="med"/>
          </a:ln>
          <a:effectLst/>
        </p:spPr>
      </p:cxnSp>
      <p:cxnSp>
        <p:nvCxnSpPr>
          <p:cNvPr id="15" name="Rechte verbindingslijn 14"/>
          <p:cNvCxnSpPr/>
          <p:nvPr/>
        </p:nvCxnSpPr>
        <p:spPr bwMode="auto">
          <a:xfrm flipV="1">
            <a:off x="363900" y="1143000"/>
            <a:ext cx="8080013" cy="38100"/>
          </a:xfrm>
          <a:prstGeom prst="line">
            <a:avLst/>
          </a:prstGeom>
          <a:solidFill>
            <a:srgbClr val="16C1F3"/>
          </a:solidFill>
          <a:ln w="9525" cap="flat" cmpd="sng" algn="ctr">
            <a:noFill/>
            <a:prstDash val="solid"/>
            <a:round/>
            <a:headEnd type="none" w="med" len="med"/>
            <a:tailEnd type="none" w="med" len="med"/>
          </a:ln>
          <a:effectLst/>
        </p:spPr>
      </p:cxnSp>
      <p:cxnSp>
        <p:nvCxnSpPr>
          <p:cNvPr id="17" name="Rechte verbindingslijn 16"/>
          <p:cNvCxnSpPr/>
          <p:nvPr/>
        </p:nvCxnSpPr>
        <p:spPr bwMode="auto">
          <a:xfrm>
            <a:off x="895350" y="342900"/>
            <a:ext cx="6781800" cy="19050"/>
          </a:xfrm>
          <a:prstGeom prst="line">
            <a:avLst/>
          </a:prstGeom>
          <a:solidFill>
            <a:srgbClr val="16C1F3"/>
          </a:solidFill>
          <a:ln w="9525" cap="flat" cmpd="sng" algn="ctr">
            <a:noFill/>
            <a:prstDash val="solid"/>
            <a:round/>
            <a:headEnd type="none" w="med" len="med"/>
            <a:tailEnd type="none" w="med" len="med"/>
          </a:ln>
          <a:effectLst/>
        </p:spPr>
      </p:cxnSp>
      <p:cxnSp>
        <p:nvCxnSpPr>
          <p:cNvPr id="19" name="Rechte verbindingslijn 18"/>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spTree>
    <p:extLst>
      <p:ext uri="{BB962C8B-B14F-4D97-AF65-F5344CB8AC3E}">
        <p14:creationId xmlns:p14="http://schemas.microsoft.com/office/powerpoint/2010/main" val="369772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025" y="320080"/>
            <a:ext cx="7862888" cy="1071563"/>
          </a:xfrm>
        </p:spPr>
        <p:txBody>
          <a:bodyPr/>
          <a:lstStyle/>
          <a:p>
            <a:r>
              <a:rPr lang="nl-BE" sz="2800" i="0" kern="1200" cap="all" dirty="0">
                <a:solidFill>
                  <a:srgbClr val="C00000"/>
                </a:solidFill>
                <a:latin typeface="Lucida Sans Unicode" pitchFamily="34" charset="0"/>
                <a:ea typeface="Lucida Sans Unicode" pitchFamily="34" charset="0"/>
                <a:cs typeface="Lucida Sans Unicode" pitchFamily="34" charset="0"/>
              </a:rPr>
              <a:t>Help ?  Ik weet het niet</a:t>
            </a:r>
          </a:p>
        </p:txBody>
      </p:sp>
      <p:sp>
        <p:nvSpPr>
          <p:cNvPr id="3" name="Tijdelijke aanduiding voor inhoud 2"/>
          <p:cNvSpPr>
            <a:spLocks noGrp="1"/>
          </p:cNvSpPr>
          <p:nvPr>
            <p:ph idx="1"/>
          </p:nvPr>
        </p:nvSpPr>
        <p:spPr>
          <a:xfrm>
            <a:off x="512361" y="1181100"/>
            <a:ext cx="7679139" cy="4305299"/>
          </a:xfrm>
        </p:spPr>
        <p:txBody>
          <a:bodyPr/>
          <a:lstStyle/>
          <a:p>
            <a:pPr>
              <a:spcBef>
                <a:spcPts val="600"/>
              </a:spcBef>
              <a:spcAft>
                <a:spcPts val="600"/>
              </a:spcAft>
              <a:buClr>
                <a:srgbClr val="C02E1A"/>
              </a:buClr>
            </a:pPr>
            <a:r>
              <a:rPr lang="nl-BE" dirty="0"/>
              <a:t>Je moet Fons thuis oppikken voor het vervoer naar een activiteit. Hij laat je binnen. Hij is zeer ziek en lijdt erg. Hij woont alleen. Je vraagt de dokter te bellen. Hij antwoordt: “Dat wil ik niet. Ik wil hier sterven”.</a:t>
            </a:r>
          </a:p>
          <a:p>
            <a:pPr>
              <a:spcBef>
                <a:spcPts val="600"/>
              </a:spcBef>
              <a:spcAft>
                <a:spcPts val="600"/>
              </a:spcAft>
              <a:buClr>
                <a:srgbClr val="C02E1A"/>
              </a:buClr>
            </a:pPr>
            <a:r>
              <a:rPr lang="nl-BE" dirty="0"/>
              <a:t>Bij een huisbezoek vertelt Fatima je dat haar zoon van 16 jaar drugs heeft op zijn slaapkamer en soms in huis een jointje rookt in nabijheid van de andere kinderen. Als ze hem er op aanspreekt, wordt hij woedend en zegt hij dat zijn moeder niets te zeggen heeft. Fatima is radeloos.</a:t>
            </a:r>
          </a:p>
          <a:p>
            <a:pPr marL="0" indent="0">
              <a:spcBef>
                <a:spcPts val="600"/>
              </a:spcBef>
              <a:spcAft>
                <a:spcPts val="600"/>
              </a:spcAft>
              <a:buNone/>
            </a:pPr>
            <a:endParaRPr lang="nl-BE" sz="2000" dirty="0"/>
          </a:p>
          <a:p>
            <a:pPr marL="0" indent="0">
              <a:buNone/>
            </a:pPr>
            <a:endParaRPr lang="nl-BE" sz="2000" dirty="0"/>
          </a:p>
        </p:txBody>
      </p:sp>
      <p:grpSp>
        <p:nvGrpSpPr>
          <p:cNvPr id="4" name="Groep 3"/>
          <p:cNvGrpSpPr/>
          <p:nvPr/>
        </p:nvGrpSpPr>
        <p:grpSpPr>
          <a:xfrm>
            <a:off x="0" y="5966426"/>
            <a:ext cx="9144000" cy="891574"/>
            <a:chOff x="0" y="5966426"/>
            <a:chExt cx="9144000" cy="891574"/>
          </a:xfrm>
        </p:grpSpPr>
        <p:sp>
          <p:nvSpPr>
            <p:cNvPr id="9" name="Rechthoek 8"/>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BE">
                <a:solidFill>
                  <a:srgbClr val="000000"/>
                </a:solidFill>
                <a:latin typeface="Arial" charset="0"/>
              </a:endParaRPr>
            </a:p>
          </p:txBody>
        </p:sp>
        <p:sp>
          <p:nvSpPr>
            <p:cNvPr id="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8" name="Slide Number Placeholder 4"/>
            <p:cNvSpPr txBox="1">
              <a:spLocks/>
            </p:cNvSpPr>
            <p:nvPr/>
          </p:nvSpPr>
          <p:spPr>
            <a:xfrm>
              <a:off x="363900" y="5966426"/>
              <a:ext cx="36000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rgbClr val="FFFFFF"/>
                </a:solidFill>
                <a:latin typeface="Trebuchet MS" panose="020B0603020202020204" pitchFamily="34" charset="0"/>
                <a:cs typeface="Calibri" panose="020F0502020204030204" pitchFamily="34" charset="0"/>
              </a:endParaRPr>
            </a:p>
            <a:p>
              <a:fld id="{3B80295F-48CD-49FC-897A-CCEC919B8070}" type="slidenum">
                <a:rPr lang="nl-BE" smtClean="0">
                  <a:solidFill>
                    <a:srgbClr val="FFFFFF"/>
                  </a:solidFill>
                  <a:latin typeface="Trebuchet MS" panose="020B0603020202020204" pitchFamily="34" charset="0"/>
                  <a:cs typeface="Calibri" panose="020F0502020204030204" pitchFamily="34" charset="0"/>
                </a:rPr>
                <a:pPr/>
                <a:t>3</a:t>
              </a:fld>
              <a:endParaRPr lang="nl-BE" dirty="0">
                <a:solidFill>
                  <a:srgbClr val="FFFFFF"/>
                </a:solidFill>
                <a:latin typeface="Trebuchet MS" panose="020B0603020202020204" pitchFamily="34" charset="0"/>
                <a:cs typeface="Calibri" panose="020F0502020204030204" pitchFamily="34" charset="0"/>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Rechte verbindingslijn 12"/>
          <p:cNvCxnSpPr/>
          <p:nvPr/>
        </p:nvCxnSpPr>
        <p:spPr bwMode="auto">
          <a:xfrm flipV="1">
            <a:off x="363900" y="1104900"/>
            <a:ext cx="8080013" cy="76200"/>
          </a:xfrm>
          <a:prstGeom prst="line">
            <a:avLst/>
          </a:prstGeom>
          <a:solidFill>
            <a:srgbClr val="16C1F3"/>
          </a:solidFill>
          <a:ln w="9525" cap="flat" cmpd="sng" algn="ctr">
            <a:noFill/>
            <a:prstDash val="solid"/>
            <a:round/>
            <a:headEnd type="none" w="med" len="med"/>
            <a:tailEnd type="none" w="med" len="med"/>
          </a:ln>
          <a:effectLst/>
        </p:spPr>
      </p:cxnSp>
      <p:cxnSp>
        <p:nvCxnSpPr>
          <p:cNvPr id="15" name="Rechte verbindingslijn 14"/>
          <p:cNvCxnSpPr/>
          <p:nvPr/>
        </p:nvCxnSpPr>
        <p:spPr bwMode="auto">
          <a:xfrm flipV="1">
            <a:off x="363900" y="1143000"/>
            <a:ext cx="8080013" cy="38100"/>
          </a:xfrm>
          <a:prstGeom prst="line">
            <a:avLst/>
          </a:prstGeom>
          <a:solidFill>
            <a:srgbClr val="16C1F3"/>
          </a:solidFill>
          <a:ln w="9525" cap="flat" cmpd="sng" algn="ctr">
            <a:noFill/>
            <a:prstDash val="solid"/>
            <a:round/>
            <a:headEnd type="none" w="med" len="med"/>
            <a:tailEnd type="none" w="med" len="med"/>
          </a:ln>
          <a:effectLst/>
        </p:spPr>
      </p:cxnSp>
      <p:cxnSp>
        <p:nvCxnSpPr>
          <p:cNvPr id="17" name="Rechte verbindingslijn 16"/>
          <p:cNvCxnSpPr/>
          <p:nvPr/>
        </p:nvCxnSpPr>
        <p:spPr bwMode="auto">
          <a:xfrm>
            <a:off x="895350" y="342900"/>
            <a:ext cx="6781800" cy="19050"/>
          </a:xfrm>
          <a:prstGeom prst="line">
            <a:avLst/>
          </a:prstGeom>
          <a:solidFill>
            <a:srgbClr val="16C1F3"/>
          </a:solidFill>
          <a:ln w="9525" cap="flat" cmpd="sng" algn="ctr">
            <a:noFill/>
            <a:prstDash val="solid"/>
            <a:round/>
            <a:headEnd type="none" w="med" len="med"/>
            <a:tailEnd type="none" w="med" len="med"/>
          </a:ln>
          <a:effectLst/>
        </p:spPr>
      </p:cxnSp>
      <p:cxnSp>
        <p:nvCxnSpPr>
          <p:cNvPr id="19" name="Rechte verbindingslijn 18"/>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spTree>
    <p:extLst>
      <p:ext uri="{BB962C8B-B14F-4D97-AF65-F5344CB8AC3E}">
        <p14:creationId xmlns:p14="http://schemas.microsoft.com/office/powerpoint/2010/main" val="200869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025" y="320080"/>
            <a:ext cx="7862888" cy="1071563"/>
          </a:xfrm>
        </p:spPr>
        <p:txBody>
          <a:bodyPr/>
          <a:lstStyle/>
          <a:p>
            <a:r>
              <a:rPr lang="nl-BE" sz="2800" i="0" kern="1200" cap="all" dirty="0">
                <a:solidFill>
                  <a:srgbClr val="C00000"/>
                </a:solidFill>
                <a:latin typeface="Lucida Sans Unicode" pitchFamily="34" charset="0"/>
                <a:ea typeface="Lucida Sans Unicode" pitchFamily="34" charset="0"/>
                <a:cs typeface="Lucida Sans Unicode" pitchFamily="34" charset="0"/>
              </a:rPr>
              <a:t>Help ?  Ik weet het niet</a:t>
            </a:r>
          </a:p>
        </p:txBody>
      </p:sp>
      <p:sp>
        <p:nvSpPr>
          <p:cNvPr id="3" name="Tijdelijke aanduiding voor inhoud 2"/>
          <p:cNvSpPr>
            <a:spLocks noGrp="1"/>
          </p:cNvSpPr>
          <p:nvPr>
            <p:ph idx="1"/>
          </p:nvPr>
        </p:nvSpPr>
        <p:spPr>
          <a:xfrm>
            <a:off x="512361" y="1181100"/>
            <a:ext cx="7679139" cy="4305299"/>
          </a:xfrm>
        </p:spPr>
        <p:txBody>
          <a:bodyPr/>
          <a:lstStyle/>
          <a:p>
            <a:pPr>
              <a:spcBef>
                <a:spcPts val="600"/>
              </a:spcBef>
              <a:spcAft>
                <a:spcPts val="600"/>
              </a:spcAft>
              <a:buFont typeface="Arial" panose="020B0604020202020204" pitchFamily="34" charset="0"/>
              <a:buChar char="•"/>
            </a:pPr>
            <a:r>
              <a:rPr lang="nl-BE" dirty="0"/>
              <a:t>Je doet huiswerkbegeleiding in een gezin met een alleenstaande mama en 4 kinderen. Je werkt met de jongste dochter </a:t>
            </a:r>
            <a:r>
              <a:rPr lang="nl-BE" dirty="0" err="1"/>
              <a:t>Britta</a:t>
            </a:r>
            <a:r>
              <a:rPr lang="nl-BE" dirty="0"/>
              <a:t>. “Seffens komt mijn papa me halen en dan gaan we bij hem leuke dingen doen” zegt ze je. Na een half uur komt de papa </a:t>
            </a:r>
            <a:r>
              <a:rPr lang="nl-BE" dirty="0" err="1"/>
              <a:t>Britta</a:t>
            </a:r>
            <a:r>
              <a:rPr lang="nl-BE" dirty="0"/>
              <a:t> ophalen met de auto. Je ziet dat hij erg dronken is. Hij heeft een flesje bier in zijn hand.</a:t>
            </a:r>
          </a:p>
          <a:p>
            <a:pPr marL="0" indent="0">
              <a:spcBef>
                <a:spcPts val="600"/>
              </a:spcBef>
              <a:spcAft>
                <a:spcPts val="600"/>
              </a:spcAft>
              <a:buNone/>
            </a:pPr>
            <a:endParaRPr lang="nl-BE" sz="2000" dirty="0"/>
          </a:p>
          <a:p>
            <a:pPr marL="0" indent="0">
              <a:buNone/>
            </a:pPr>
            <a:endParaRPr lang="nl-BE" sz="2000" dirty="0"/>
          </a:p>
        </p:txBody>
      </p:sp>
      <p:grpSp>
        <p:nvGrpSpPr>
          <p:cNvPr id="4" name="Groep 3"/>
          <p:cNvGrpSpPr/>
          <p:nvPr/>
        </p:nvGrpSpPr>
        <p:grpSpPr>
          <a:xfrm>
            <a:off x="0" y="5966426"/>
            <a:ext cx="9144000" cy="891574"/>
            <a:chOff x="0" y="5966426"/>
            <a:chExt cx="9144000" cy="891574"/>
          </a:xfrm>
        </p:grpSpPr>
        <p:sp>
          <p:nvSpPr>
            <p:cNvPr id="9" name="Rechthoek 8"/>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BE">
                <a:solidFill>
                  <a:srgbClr val="000000"/>
                </a:solidFill>
                <a:latin typeface="Arial" charset="0"/>
              </a:endParaRPr>
            </a:p>
          </p:txBody>
        </p:sp>
        <p:sp>
          <p:nvSpPr>
            <p:cNvPr id="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8" name="Slide Number Placeholder 4"/>
            <p:cNvSpPr txBox="1">
              <a:spLocks/>
            </p:cNvSpPr>
            <p:nvPr/>
          </p:nvSpPr>
          <p:spPr>
            <a:xfrm>
              <a:off x="363900" y="5966426"/>
              <a:ext cx="36000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rgbClr val="FFFFFF"/>
                </a:solidFill>
                <a:latin typeface="Trebuchet MS" panose="020B0603020202020204" pitchFamily="34" charset="0"/>
                <a:cs typeface="Calibri" panose="020F0502020204030204" pitchFamily="34" charset="0"/>
              </a:endParaRPr>
            </a:p>
            <a:p>
              <a:fld id="{3B80295F-48CD-49FC-897A-CCEC919B8070}" type="slidenum">
                <a:rPr lang="nl-BE" smtClean="0">
                  <a:solidFill>
                    <a:srgbClr val="FFFFFF"/>
                  </a:solidFill>
                  <a:latin typeface="Trebuchet MS" panose="020B0603020202020204" pitchFamily="34" charset="0"/>
                  <a:cs typeface="Calibri" panose="020F0502020204030204" pitchFamily="34" charset="0"/>
                </a:rPr>
                <a:pPr/>
                <a:t>4</a:t>
              </a:fld>
              <a:endParaRPr lang="nl-BE" dirty="0">
                <a:solidFill>
                  <a:srgbClr val="FFFFFF"/>
                </a:solidFill>
                <a:latin typeface="Trebuchet MS" panose="020B0603020202020204" pitchFamily="34" charset="0"/>
                <a:cs typeface="Calibri" panose="020F0502020204030204" pitchFamily="34" charset="0"/>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Rechte verbindingslijn 12"/>
          <p:cNvCxnSpPr/>
          <p:nvPr/>
        </p:nvCxnSpPr>
        <p:spPr bwMode="auto">
          <a:xfrm flipV="1">
            <a:off x="363900" y="1104900"/>
            <a:ext cx="8080013" cy="76200"/>
          </a:xfrm>
          <a:prstGeom prst="line">
            <a:avLst/>
          </a:prstGeom>
          <a:solidFill>
            <a:srgbClr val="16C1F3"/>
          </a:solidFill>
          <a:ln w="9525" cap="flat" cmpd="sng" algn="ctr">
            <a:noFill/>
            <a:prstDash val="solid"/>
            <a:round/>
            <a:headEnd type="none" w="med" len="med"/>
            <a:tailEnd type="none" w="med" len="med"/>
          </a:ln>
          <a:effectLst/>
        </p:spPr>
      </p:cxnSp>
      <p:cxnSp>
        <p:nvCxnSpPr>
          <p:cNvPr id="15" name="Rechte verbindingslijn 14"/>
          <p:cNvCxnSpPr/>
          <p:nvPr/>
        </p:nvCxnSpPr>
        <p:spPr bwMode="auto">
          <a:xfrm flipV="1">
            <a:off x="363900" y="1143000"/>
            <a:ext cx="8080013" cy="38100"/>
          </a:xfrm>
          <a:prstGeom prst="line">
            <a:avLst/>
          </a:prstGeom>
          <a:solidFill>
            <a:srgbClr val="16C1F3"/>
          </a:solidFill>
          <a:ln w="9525" cap="flat" cmpd="sng" algn="ctr">
            <a:noFill/>
            <a:prstDash val="solid"/>
            <a:round/>
            <a:headEnd type="none" w="med" len="med"/>
            <a:tailEnd type="none" w="med" len="med"/>
          </a:ln>
          <a:effectLst/>
        </p:spPr>
      </p:cxnSp>
      <p:cxnSp>
        <p:nvCxnSpPr>
          <p:cNvPr id="17" name="Rechte verbindingslijn 16"/>
          <p:cNvCxnSpPr/>
          <p:nvPr/>
        </p:nvCxnSpPr>
        <p:spPr bwMode="auto">
          <a:xfrm>
            <a:off x="895350" y="342900"/>
            <a:ext cx="6781800" cy="19050"/>
          </a:xfrm>
          <a:prstGeom prst="line">
            <a:avLst/>
          </a:prstGeom>
          <a:solidFill>
            <a:srgbClr val="16C1F3"/>
          </a:solidFill>
          <a:ln w="9525" cap="flat" cmpd="sng" algn="ctr">
            <a:noFill/>
            <a:prstDash val="solid"/>
            <a:round/>
            <a:headEnd type="none" w="med" len="med"/>
            <a:tailEnd type="none" w="med" len="med"/>
          </a:ln>
          <a:effectLst/>
        </p:spPr>
      </p:cxnSp>
      <p:cxnSp>
        <p:nvCxnSpPr>
          <p:cNvPr id="19" name="Rechte verbindingslijn 18"/>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spTree>
    <p:extLst>
      <p:ext uri="{BB962C8B-B14F-4D97-AF65-F5344CB8AC3E}">
        <p14:creationId xmlns:p14="http://schemas.microsoft.com/office/powerpoint/2010/main" val="44902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025" y="320080"/>
            <a:ext cx="7862888" cy="1071563"/>
          </a:xfrm>
        </p:spPr>
        <p:txBody>
          <a:bodyPr/>
          <a:lstStyle/>
          <a:p>
            <a:r>
              <a:rPr lang="nl-BE" sz="2800" i="0" kern="1200" cap="all" dirty="0">
                <a:solidFill>
                  <a:srgbClr val="C00000"/>
                </a:solidFill>
                <a:latin typeface="Lucida Sans Unicode" pitchFamily="34" charset="0"/>
                <a:ea typeface="Lucida Sans Unicode" pitchFamily="34" charset="0"/>
                <a:cs typeface="Lucida Sans Unicode" pitchFamily="34" charset="0"/>
              </a:rPr>
              <a:t>Help ?  Ik weet het niet</a:t>
            </a:r>
          </a:p>
        </p:txBody>
      </p:sp>
      <p:sp>
        <p:nvSpPr>
          <p:cNvPr id="3" name="Tijdelijke aanduiding voor inhoud 2"/>
          <p:cNvSpPr>
            <a:spLocks noGrp="1"/>
          </p:cNvSpPr>
          <p:nvPr>
            <p:ph idx="1"/>
          </p:nvPr>
        </p:nvSpPr>
        <p:spPr>
          <a:xfrm>
            <a:off x="512361" y="1181100"/>
            <a:ext cx="8422089" cy="4305299"/>
          </a:xfrm>
        </p:spPr>
        <p:txBody>
          <a:bodyPr/>
          <a:lstStyle/>
          <a:p>
            <a:pPr>
              <a:spcBef>
                <a:spcPts val="600"/>
              </a:spcBef>
              <a:spcAft>
                <a:spcPts val="600"/>
              </a:spcAft>
              <a:buClr>
                <a:srgbClr val="C02E1A"/>
              </a:buClr>
            </a:pPr>
            <a:r>
              <a:rPr lang="nl-BE" dirty="0"/>
              <a:t>Je werkt als vrijwilliger in een inloopruimte voor mensen in kwetsbaarheid waar ze even op adem en verhaal kunnen komen met een babbel. Zo heb je een sterke band met het koppel Fons en Louisa. Op een dag komt Louisa alleen en ze vertelt je dat ze hervallen is in het drinken van alcohol, maar dat ze niet wil dat Fons het weet. Louisa vertelt waar ze zich die avond en nacht gaat bezatten.  ‘s Anderendaags zie je Fons en hij vraagt je of je weet waar Louisa is: ze is die nacht niet thuis gekomen (wat al wel eens meer gebeurt). In de namiddag belt sociaal werker Els van het OCMW je met de vraag of jij weet waar  Louisa is. Ze had namelijk een afspraak.</a:t>
            </a:r>
            <a:endParaRPr lang="nl-BE" sz="2000" dirty="0"/>
          </a:p>
          <a:p>
            <a:pPr marL="0" indent="0">
              <a:buNone/>
            </a:pPr>
            <a:endParaRPr lang="nl-BE" sz="2000" dirty="0"/>
          </a:p>
        </p:txBody>
      </p:sp>
      <p:grpSp>
        <p:nvGrpSpPr>
          <p:cNvPr id="4" name="Groep 3"/>
          <p:cNvGrpSpPr/>
          <p:nvPr/>
        </p:nvGrpSpPr>
        <p:grpSpPr>
          <a:xfrm>
            <a:off x="0" y="5966426"/>
            <a:ext cx="9144000" cy="891574"/>
            <a:chOff x="0" y="5966426"/>
            <a:chExt cx="9144000" cy="891574"/>
          </a:xfrm>
        </p:grpSpPr>
        <p:sp>
          <p:nvSpPr>
            <p:cNvPr id="9" name="Rechthoek 8"/>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BE">
                <a:solidFill>
                  <a:srgbClr val="000000"/>
                </a:solidFill>
                <a:latin typeface="Arial" charset="0"/>
              </a:endParaRPr>
            </a:p>
          </p:txBody>
        </p:sp>
        <p:sp>
          <p:nvSpPr>
            <p:cNvPr id="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8" name="Slide Number Placeholder 4"/>
            <p:cNvSpPr txBox="1">
              <a:spLocks/>
            </p:cNvSpPr>
            <p:nvPr/>
          </p:nvSpPr>
          <p:spPr>
            <a:xfrm>
              <a:off x="363900" y="5966426"/>
              <a:ext cx="36000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rgbClr val="FFFFFF"/>
                </a:solidFill>
                <a:latin typeface="Trebuchet MS" panose="020B0603020202020204" pitchFamily="34" charset="0"/>
                <a:cs typeface="Calibri" panose="020F0502020204030204" pitchFamily="34" charset="0"/>
              </a:endParaRPr>
            </a:p>
            <a:p>
              <a:fld id="{3B80295F-48CD-49FC-897A-CCEC919B8070}" type="slidenum">
                <a:rPr lang="nl-BE" smtClean="0">
                  <a:solidFill>
                    <a:srgbClr val="FFFFFF"/>
                  </a:solidFill>
                  <a:latin typeface="Trebuchet MS" panose="020B0603020202020204" pitchFamily="34" charset="0"/>
                  <a:cs typeface="Calibri" panose="020F0502020204030204" pitchFamily="34" charset="0"/>
                </a:rPr>
                <a:pPr/>
                <a:t>5</a:t>
              </a:fld>
              <a:endParaRPr lang="nl-BE" dirty="0">
                <a:solidFill>
                  <a:srgbClr val="FFFFFF"/>
                </a:solidFill>
                <a:latin typeface="Trebuchet MS" panose="020B0603020202020204" pitchFamily="34" charset="0"/>
                <a:cs typeface="Calibri" panose="020F0502020204030204" pitchFamily="34" charset="0"/>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Rechte verbindingslijn 12"/>
          <p:cNvCxnSpPr/>
          <p:nvPr/>
        </p:nvCxnSpPr>
        <p:spPr bwMode="auto">
          <a:xfrm flipV="1">
            <a:off x="363900" y="1104900"/>
            <a:ext cx="8080013" cy="76200"/>
          </a:xfrm>
          <a:prstGeom prst="line">
            <a:avLst/>
          </a:prstGeom>
          <a:solidFill>
            <a:srgbClr val="16C1F3"/>
          </a:solidFill>
          <a:ln w="9525" cap="flat" cmpd="sng" algn="ctr">
            <a:noFill/>
            <a:prstDash val="solid"/>
            <a:round/>
            <a:headEnd type="none" w="med" len="med"/>
            <a:tailEnd type="none" w="med" len="med"/>
          </a:ln>
          <a:effectLst/>
        </p:spPr>
      </p:cxnSp>
      <p:cxnSp>
        <p:nvCxnSpPr>
          <p:cNvPr id="15" name="Rechte verbindingslijn 14"/>
          <p:cNvCxnSpPr/>
          <p:nvPr/>
        </p:nvCxnSpPr>
        <p:spPr bwMode="auto">
          <a:xfrm flipV="1">
            <a:off x="363900" y="1143000"/>
            <a:ext cx="8080013" cy="38100"/>
          </a:xfrm>
          <a:prstGeom prst="line">
            <a:avLst/>
          </a:prstGeom>
          <a:solidFill>
            <a:srgbClr val="16C1F3"/>
          </a:solidFill>
          <a:ln w="9525" cap="flat" cmpd="sng" algn="ctr">
            <a:noFill/>
            <a:prstDash val="solid"/>
            <a:round/>
            <a:headEnd type="none" w="med" len="med"/>
            <a:tailEnd type="none" w="med" len="med"/>
          </a:ln>
          <a:effectLst/>
        </p:spPr>
      </p:cxnSp>
      <p:cxnSp>
        <p:nvCxnSpPr>
          <p:cNvPr id="17" name="Rechte verbindingslijn 16"/>
          <p:cNvCxnSpPr/>
          <p:nvPr/>
        </p:nvCxnSpPr>
        <p:spPr bwMode="auto">
          <a:xfrm>
            <a:off x="895350" y="342900"/>
            <a:ext cx="6781800" cy="19050"/>
          </a:xfrm>
          <a:prstGeom prst="line">
            <a:avLst/>
          </a:prstGeom>
          <a:solidFill>
            <a:srgbClr val="16C1F3"/>
          </a:solidFill>
          <a:ln w="9525" cap="flat" cmpd="sng" algn="ctr">
            <a:noFill/>
            <a:prstDash val="solid"/>
            <a:round/>
            <a:headEnd type="none" w="med" len="med"/>
            <a:tailEnd type="none" w="med" len="med"/>
          </a:ln>
          <a:effectLst/>
        </p:spPr>
      </p:cxnSp>
      <p:cxnSp>
        <p:nvCxnSpPr>
          <p:cNvPr id="19" name="Rechte verbindingslijn 18"/>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spTree>
    <p:extLst>
      <p:ext uri="{BB962C8B-B14F-4D97-AF65-F5344CB8AC3E}">
        <p14:creationId xmlns:p14="http://schemas.microsoft.com/office/powerpoint/2010/main" val="416547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025" y="320080"/>
            <a:ext cx="7862888" cy="1676895"/>
          </a:xfrm>
        </p:spPr>
        <p:txBody>
          <a:bodyPr/>
          <a:lstStyle/>
          <a:p>
            <a:r>
              <a:rPr lang="nl-BE" sz="2800" i="0" kern="1200" cap="all" dirty="0">
                <a:solidFill>
                  <a:srgbClr val="C00000"/>
                </a:solidFill>
                <a:latin typeface="Lucida Sans Unicode" pitchFamily="34" charset="0"/>
                <a:ea typeface="Lucida Sans Unicode" pitchFamily="34" charset="0"/>
                <a:cs typeface="Lucida Sans Unicode" pitchFamily="34" charset="0"/>
              </a:rPr>
              <a:t>Wat is vertrouwelijke info?</a:t>
            </a:r>
            <a:br>
              <a:rPr lang="nl-BE" sz="2800" i="0" kern="1200" cap="all" dirty="0">
                <a:solidFill>
                  <a:srgbClr val="C00000"/>
                </a:solidFill>
                <a:latin typeface="Lucida Sans Unicode" pitchFamily="34" charset="0"/>
                <a:ea typeface="Lucida Sans Unicode" pitchFamily="34" charset="0"/>
                <a:cs typeface="Lucida Sans Unicode" pitchFamily="34" charset="0"/>
              </a:rPr>
            </a:br>
            <a:br>
              <a:rPr lang="nl-BE" sz="2800" i="0" kern="1200" cap="all" dirty="0">
                <a:solidFill>
                  <a:srgbClr val="C00000"/>
                </a:solidFill>
                <a:latin typeface="Lucida Sans Unicode" pitchFamily="34" charset="0"/>
                <a:ea typeface="Lucida Sans Unicode" pitchFamily="34" charset="0"/>
                <a:cs typeface="Lucida Sans Unicode" pitchFamily="34" charset="0"/>
              </a:rPr>
            </a:br>
            <a:r>
              <a:rPr lang="nl-BE" sz="2800" i="0" kern="1200" cap="all" dirty="0">
                <a:solidFill>
                  <a:srgbClr val="C00000"/>
                </a:solidFill>
                <a:latin typeface="Lucida Sans Unicode" pitchFamily="34" charset="0"/>
                <a:ea typeface="Lucida Sans Unicode" pitchFamily="34" charset="0"/>
                <a:cs typeface="Lucida Sans Unicode" pitchFamily="34" charset="0"/>
              </a:rPr>
              <a:t>Alle info die in en door de relatie ter beschikking is</a:t>
            </a:r>
          </a:p>
        </p:txBody>
      </p:sp>
      <p:sp>
        <p:nvSpPr>
          <p:cNvPr id="3" name="Tijdelijke aanduiding voor inhoud 2"/>
          <p:cNvSpPr>
            <a:spLocks noGrp="1"/>
          </p:cNvSpPr>
          <p:nvPr>
            <p:ph idx="1"/>
          </p:nvPr>
        </p:nvSpPr>
        <p:spPr>
          <a:xfrm>
            <a:off x="512361" y="1965920"/>
            <a:ext cx="7679139" cy="2706093"/>
          </a:xfrm>
        </p:spPr>
        <p:txBody>
          <a:bodyPr/>
          <a:lstStyle/>
          <a:p>
            <a:pPr marL="0" indent="0">
              <a:spcBef>
                <a:spcPts val="600"/>
              </a:spcBef>
              <a:spcAft>
                <a:spcPts val="600"/>
              </a:spcAft>
              <a:buNone/>
            </a:pPr>
            <a:endParaRPr lang="nl-BE" sz="2000" dirty="0"/>
          </a:p>
          <a:p>
            <a:pPr marL="0" indent="0">
              <a:buNone/>
            </a:pPr>
            <a:endParaRPr lang="nl-BE" sz="2000" dirty="0"/>
          </a:p>
        </p:txBody>
      </p:sp>
      <p:grpSp>
        <p:nvGrpSpPr>
          <p:cNvPr id="4" name="Groep 3"/>
          <p:cNvGrpSpPr/>
          <p:nvPr/>
        </p:nvGrpSpPr>
        <p:grpSpPr>
          <a:xfrm>
            <a:off x="0" y="5966426"/>
            <a:ext cx="9144000" cy="891574"/>
            <a:chOff x="0" y="5966426"/>
            <a:chExt cx="9144000" cy="891574"/>
          </a:xfrm>
        </p:grpSpPr>
        <p:sp>
          <p:nvSpPr>
            <p:cNvPr id="9" name="Rechthoek 8"/>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BE">
                <a:solidFill>
                  <a:srgbClr val="000000"/>
                </a:solidFill>
                <a:latin typeface="Arial" charset="0"/>
              </a:endParaRPr>
            </a:p>
          </p:txBody>
        </p:sp>
        <p:sp>
          <p:nvSpPr>
            <p:cNvPr id="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a:t>
              </a:r>
            </a:p>
          </p:txBody>
        </p:sp>
        <p:sp>
          <p:nvSpPr>
            <p:cNvPr id="8" name="Slide Number Placeholder 4"/>
            <p:cNvSpPr txBox="1">
              <a:spLocks/>
            </p:cNvSpPr>
            <p:nvPr/>
          </p:nvSpPr>
          <p:spPr>
            <a:xfrm>
              <a:off x="363900" y="5966426"/>
              <a:ext cx="36000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rgbClr val="FFFFFF"/>
                </a:solidFill>
                <a:latin typeface="Trebuchet MS" panose="020B0603020202020204" pitchFamily="34" charset="0"/>
                <a:cs typeface="Calibri" panose="020F0502020204030204" pitchFamily="34" charset="0"/>
              </a:endParaRPr>
            </a:p>
            <a:p>
              <a:fld id="{3B80295F-48CD-49FC-897A-CCEC919B8070}" type="slidenum">
                <a:rPr lang="nl-BE" smtClean="0">
                  <a:solidFill>
                    <a:srgbClr val="FFFFFF"/>
                  </a:solidFill>
                  <a:latin typeface="Trebuchet MS" panose="020B0603020202020204" pitchFamily="34" charset="0"/>
                  <a:cs typeface="Calibri" panose="020F0502020204030204" pitchFamily="34" charset="0"/>
                </a:rPr>
                <a:pPr/>
                <a:t>6</a:t>
              </a:fld>
              <a:endParaRPr lang="nl-BE" dirty="0">
                <a:solidFill>
                  <a:srgbClr val="FFFFFF"/>
                </a:solidFill>
                <a:latin typeface="Trebuchet MS" panose="020B0603020202020204" pitchFamily="34" charset="0"/>
                <a:cs typeface="Calibri" panose="020F0502020204030204" pitchFamily="34" charset="0"/>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Rechte verbindingslijn 12"/>
          <p:cNvCxnSpPr/>
          <p:nvPr/>
        </p:nvCxnSpPr>
        <p:spPr bwMode="auto">
          <a:xfrm flipV="1">
            <a:off x="363900" y="1104900"/>
            <a:ext cx="8080013" cy="76200"/>
          </a:xfrm>
          <a:prstGeom prst="line">
            <a:avLst/>
          </a:prstGeom>
          <a:solidFill>
            <a:srgbClr val="16C1F3"/>
          </a:solidFill>
          <a:ln w="9525" cap="flat" cmpd="sng" algn="ctr">
            <a:noFill/>
            <a:prstDash val="solid"/>
            <a:round/>
            <a:headEnd type="none" w="med" len="med"/>
            <a:tailEnd type="none" w="med" len="med"/>
          </a:ln>
          <a:effectLst/>
        </p:spPr>
      </p:cxnSp>
      <p:cxnSp>
        <p:nvCxnSpPr>
          <p:cNvPr id="15" name="Rechte verbindingslijn 14"/>
          <p:cNvCxnSpPr/>
          <p:nvPr/>
        </p:nvCxnSpPr>
        <p:spPr bwMode="auto">
          <a:xfrm flipV="1">
            <a:off x="363900" y="1127225"/>
            <a:ext cx="8080013" cy="38100"/>
          </a:xfrm>
          <a:prstGeom prst="line">
            <a:avLst/>
          </a:prstGeom>
          <a:solidFill>
            <a:srgbClr val="16C1F3"/>
          </a:solidFill>
          <a:ln w="9525" cap="flat" cmpd="sng" algn="ctr">
            <a:noFill/>
            <a:prstDash val="solid"/>
            <a:round/>
            <a:headEnd type="none" w="med" len="med"/>
            <a:tailEnd type="none" w="med" len="med"/>
          </a:ln>
          <a:effectLst/>
        </p:spPr>
      </p:cxnSp>
      <p:cxnSp>
        <p:nvCxnSpPr>
          <p:cNvPr id="17" name="Rechte verbindingslijn 16"/>
          <p:cNvCxnSpPr/>
          <p:nvPr/>
        </p:nvCxnSpPr>
        <p:spPr bwMode="auto">
          <a:xfrm>
            <a:off x="895350" y="342900"/>
            <a:ext cx="6781800" cy="19050"/>
          </a:xfrm>
          <a:prstGeom prst="line">
            <a:avLst/>
          </a:prstGeom>
          <a:solidFill>
            <a:srgbClr val="16C1F3"/>
          </a:solidFill>
          <a:ln w="9525" cap="flat" cmpd="sng" algn="ctr">
            <a:noFill/>
            <a:prstDash val="solid"/>
            <a:round/>
            <a:headEnd type="none" w="med" len="med"/>
            <a:tailEnd type="none" w="med" len="med"/>
          </a:ln>
          <a:effectLst/>
        </p:spPr>
      </p:cxnSp>
      <p:cxnSp>
        <p:nvCxnSpPr>
          <p:cNvPr id="19" name="Rechte verbindingslijn 18"/>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99" y="2114550"/>
            <a:ext cx="8780101"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91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025" y="320080"/>
            <a:ext cx="7862888" cy="1071563"/>
          </a:xfrm>
        </p:spPr>
        <p:txBody>
          <a:bodyPr/>
          <a:lstStyle/>
          <a:p>
            <a:r>
              <a:rPr lang="nl-BE" sz="2800" i="0" kern="1200" cap="all" dirty="0">
                <a:solidFill>
                  <a:srgbClr val="C00000"/>
                </a:solidFill>
                <a:latin typeface="Lucida Sans Unicode" pitchFamily="34" charset="0"/>
                <a:ea typeface="Lucida Sans Unicode" pitchFamily="34" charset="0"/>
                <a:cs typeface="Lucida Sans Unicode" pitchFamily="34" charset="0"/>
              </a:rPr>
              <a:t>1 Zorgzaam omgaan met informatie</a:t>
            </a:r>
          </a:p>
        </p:txBody>
      </p:sp>
      <p:sp>
        <p:nvSpPr>
          <p:cNvPr id="3" name="Tijdelijke aanduiding voor inhoud 2"/>
          <p:cNvSpPr>
            <a:spLocks noGrp="1"/>
          </p:cNvSpPr>
          <p:nvPr>
            <p:ph idx="1"/>
          </p:nvPr>
        </p:nvSpPr>
        <p:spPr>
          <a:xfrm>
            <a:off x="512361" y="1181100"/>
            <a:ext cx="7679139" cy="4305299"/>
          </a:xfrm>
        </p:spPr>
        <p:txBody>
          <a:bodyPr/>
          <a:lstStyle/>
          <a:p>
            <a:pPr marL="0" indent="0">
              <a:spcBef>
                <a:spcPts val="600"/>
              </a:spcBef>
              <a:spcAft>
                <a:spcPts val="600"/>
              </a:spcAft>
              <a:buClr>
                <a:srgbClr val="C02E1A"/>
              </a:buClr>
              <a:buNone/>
            </a:pPr>
            <a:endParaRPr lang="nl-BE" dirty="0"/>
          </a:p>
          <a:p>
            <a:pPr marL="0" indent="0">
              <a:spcBef>
                <a:spcPts val="600"/>
              </a:spcBef>
              <a:spcAft>
                <a:spcPts val="600"/>
              </a:spcAft>
              <a:buClr>
                <a:srgbClr val="C02E1A"/>
              </a:buClr>
              <a:buNone/>
            </a:pPr>
            <a:endParaRPr lang="nl-BE" dirty="0"/>
          </a:p>
          <a:p>
            <a:pPr>
              <a:spcBef>
                <a:spcPts val="600"/>
              </a:spcBef>
              <a:spcAft>
                <a:spcPts val="600"/>
              </a:spcAft>
              <a:buClr>
                <a:srgbClr val="C02E1A"/>
              </a:buClr>
            </a:pPr>
            <a:endParaRPr lang="nl-BE" dirty="0"/>
          </a:p>
          <a:p>
            <a:pPr marL="0" indent="0">
              <a:spcBef>
                <a:spcPts val="600"/>
              </a:spcBef>
              <a:spcAft>
                <a:spcPts val="600"/>
              </a:spcAft>
              <a:buNone/>
            </a:pPr>
            <a:endParaRPr lang="nl-BE" sz="2000" dirty="0"/>
          </a:p>
          <a:p>
            <a:pPr marL="0" indent="0">
              <a:buNone/>
            </a:pPr>
            <a:endParaRPr lang="nl-BE" sz="2000" dirty="0"/>
          </a:p>
        </p:txBody>
      </p:sp>
      <p:grpSp>
        <p:nvGrpSpPr>
          <p:cNvPr id="4" name="Groep 3"/>
          <p:cNvGrpSpPr/>
          <p:nvPr/>
        </p:nvGrpSpPr>
        <p:grpSpPr>
          <a:xfrm>
            <a:off x="0" y="5966426"/>
            <a:ext cx="9144000" cy="891574"/>
            <a:chOff x="0" y="5966426"/>
            <a:chExt cx="9144000" cy="891574"/>
          </a:xfrm>
        </p:grpSpPr>
        <p:sp>
          <p:nvSpPr>
            <p:cNvPr id="9" name="Rechthoek 8"/>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nl-BE">
                <a:solidFill>
                  <a:srgbClr val="000000"/>
                </a:solidFill>
                <a:latin typeface="Arial" charset="0"/>
              </a:endParaRPr>
            </a:p>
          </p:txBody>
        </p:sp>
        <p:sp>
          <p:nvSpPr>
            <p:cNvPr id="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8" name="Slide Number Placeholder 4"/>
            <p:cNvSpPr txBox="1">
              <a:spLocks/>
            </p:cNvSpPr>
            <p:nvPr/>
          </p:nvSpPr>
          <p:spPr>
            <a:xfrm>
              <a:off x="363900" y="5966426"/>
              <a:ext cx="36000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rgbClr val="FFFFFF"/>
                </a:solidFill>
                <a:latin typeface="Trebuchet MS" panose="020B0603020202020204" pitchFamily="34" charset="0"/>
                <a:cs typeface="Calibri" panose="020F0502020204030204" pitchFamily="34" charset="0"/>
              </a:endParaRPr>
            </a:p>
            <a:p>
              <a:fld id="{3B80295F-48CD-49FC-897A-CCEC919B8070}" type="slidenum">
                <a:rPr lang="nl-BE" smtClean="0">
                  <a:solidFill>
                    <a:srgbClr val="FFFFFF"/>
                  </a:solidFill>
                  <a:latin typeface="Trebuchet MS" panose="020B0603020202020204" pitchFamily="34" charset="0"/>
                  <a:cs typeface="Calibri" panose="020F0502020204030204" pitchFamily="34" charset="0"/>
                </a:rPr>
                <a:pPr/>
                <a:t>7</a:t>
              </a:fld>
              <a:endParaRPr lang="nl-BE" dirty="0">
                <a:solidFill>
                  <a:srgbClr val="FFFFFF"/>
                </a:solidFill>
                <a:latin typeface="Trebuchet MS" panose="020B0603020202020204" pitchFamily="34" charset="0"/>
                <a:cs typeface="Calibri" panose="020F0502020204030204" pitchFamily="34" charset="0"/>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Rechte verbindingslijn 12"/>
          <p:cNvCxnSpPr/>
          <p:nvPr/>
        </p:nvCxnSpPr>
        <p:spPr bwMode="auto">
          <a:xfrm flipV="1">
            <a:off x="363900" y="1104900"/>
            <a:ext cx="8080013" cy="76200"/>
          </a:xfrm>
          <a:prstGeom prst="line">
            <a:avLst/>
          </a:prstGeom>
          <a:solidFill>
            <a:srgbClr val="16C1F3"/>
          </a:solidFill>
          <a:ln w="9525" cap="flat" cmpd="sng" algn="ctr">
            <a:noFill/>
            <a:prstDash val="solid"/>
            <a:round/>
            <a:headEnd type="none" w="med" len="med"/>
            <a:tailEnd type="none" w="med" len="med"/>
          </a:ln>
          <a:effectLst/>
        </p:spPr>
      </p:cxnSp>
      <p:cxnSp>
        <p:nvCxnSpPr>
          <p:cNvPr id="15" name="Rechte verbindingslijn 14"/>
          <p:cNvCxnSpPr/>
          <p:nvPr/>
        </p:nvCxnSpPr>
        <p:spPr bwMode="auto">
          <a:xfrm flipV="1">
            <a:off x="363900" y="1143000"/>
            <a:ext cx="8080013" cy="38100"/>
          </a:xfrm>
          <a:prstGeom prst="line">
            <a:avLst/>
          </a:prstGeom>
          <a:solidFill>
            <a:srgbClr val="16C1F3"/>
          </a:solidFill>
          <a:ln w="9525" cap="flat" cmpd="sng" algn="ctr">
            <a:noFill/>
            <a:prstDash val="solid"/>
            <a:round/>
            <a:headEnd type="none" w="med" len="med"/>
            <a:tailEnd type="none" w="med" len="med"/>
          </a:ln>
          <a:effectLst/>
        </p:spPr>
      </p:cxnSp>
      <p:cxnSp>
        <p:nvCxnSpPr>
          <p:cNvPr id="17" name="Rechte verbindingslijn 16"/>
          <p:cNvCxnSpPr/>
          <p:nvPr/>
        </p:nvCxnSpPr>
        <p:spPr bwMode="auto">
          <a:xfrm>
            <a:off x="895350" y="342900"/>
            <a:ext cx="6781800" cy="19050"/>
          </a:xfrm>
          <a:prstGeom prst="line">
            <a:avLst/>
          </a:prstGeom>
          <a:solidFill>
            <a:srgbClr val="16C1F3"/>
          </a:solidFill>
          <a:ln w="9525" cap="flat" cmpd="sng" algn="ctr">
            <a:noFill/>
            <a:prstDash val="solid"/>
            <a:round/>
            <a:headEnd type="none" w="med" len="med"/>
            <a:tailEnd type="none" w="med" len="med"/>
          </a:ln>
          <a:effectLst/>
        </p:spPr>
      </p:cxnSp>
      <p:cxnSp>
        <p:nvCxnSpPr>
          <p:cNvPr id="19" name="Rechte verbindingslijn 18"/>
          <p:cNvCxnSpPr/>
          <p:nvPr/>
        </p:nvCxnSpPr>
        <p:spPr bwMode="auto">
          <a:xfrm>
            <a:off x="581025" y="10287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825" y="1481070"/>
            <a:ext cx="7109676" cy="392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77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9E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73629" y="-100013"/>
            <a:ext cx="8675121" cy="1071563"/>
          </a:xfrm>
        </p:spPr>
        <p:txBody>
          <a:bodyPr/>
          <a:lstStyle/>
          <a:p>
            <a:r>
              <a:rPr lang="nl-BE" sz="3200" i="0" kern="1200" cap="all" dirty="0">
                <a:solidFill>
                  <a:srgbClr val="C00000"/>
                </a:solidFill>
                <a:latin typeface="Lucida Sans Unicode" pitchFamily="34" charset="0"/>
                <a:ea typeface="Lucida Sans Unicode" pitchFamily="34" charset="0"/>
                <a:cs typeface="Lucida Sans Unicode" pitchFamily="34" charset="0"/>
              </a:rPr>
              <a:t>Vertrouwen</a:t>
            </a:r>
          </a:p>
        </p:txBody>
      </p:sp>
      <p:sp>
        <p:nvSpPr>
          <p:cNvPr id="3" name="Tijdelijke aanduiding voor inhoud 2"/>
          <p:cNvSpPr>
            <a:spLocks noGrp="1"/>
          </p:cNvSpPr>
          <p:nvPr>
            <p:ph idx="1"/>
          </p:nvPr>
        </p:nvSpPr>
        <p:spPr>
          <a:xfrm>
            <a:off x="526647" y="769032"/>
            <a:ext cx="8712603" cy="5593668"/>
          </a:xfrm>
        </p:spPr>
        <p:txBody>
          <a:bodyPr/>
          <a:lstStyle/>
          <a:p>
            <a:pPr>
              <a:buClr>
                <a:srgbClr val="C02E1A"/>
              </a:buClr>
            </a:pPr>
            <a:r>
              <a:rPr lang="nl-BE" sz="2000" dirty="0"/>
              <a:t>Belang van vertrouwen: </a:t>
            </a:r>
          </a:p>
          <a:p>
            <a:pPr>
              <a:buClr>
                <a:srgbClr val="C02E1A"/>
              </a:buClr>
            </a:pPr>
            <a:r>
              <a:rPr lang="nl-BE" sz="2000" dirty="0"/>
              <a:t>Betekenis</a:t>
            </a:r>
          </a:p>
          <a:p>
            <a:pPr marL="692150" lvl="1" indent="-342900">
              <a:spcBef>
                <a:spcPts val="600"/>
              </a:spcBef>
              <a:buClr>
                <a:srgbClr val="C02E1A"/>
              </a:buClr>
              <a:buFont typeface="Arial" panose="020B0604020202020204" pitchFamily="34" charset="0"/>
              <a:buChar char="•"/>
            </a:pPr>
            <a:r>
              <a:rPr lang="nl-BE" dirty="0"/>
              <a:t>Kunnen rekenen op iemand</a:t>
            </a:r>
          </a:p>
          <a:p>
            <a:pPr marL="692150" lvl="1" indent="-342900">
              <a:spcBef>
                <a:spcPts val="600"/>
              </a:spcBef>
              <a:buClr>
                <a:srgbClr val="C02E1A"/>
              </a:buClr>
              <a:buFont typeface="Arial" panose="020B0604020202020204" pitchFamily="34" charset="0"/>
              <a:buChar char="•"/>
            </a:pPr>
            <a:r>
              <a:rPr lang="nl-BE" dirty="0"/>
              <a:t>Het goed voor hebben</a:t>
            </a:r>
          </a:p>
          <a:p>
            <a:pPr marL="692150" lvl="1" indent="-342900">
              <a:spcBef>
                <a:spcPts val="600"/>
              </a:spcBef>
              <a:buClr>
                <a:srgbClr val="C02E1A"/>
              </a:buClr>
              <a:buFont typeface="Arial" panose="020B0604020202020204" pitchFamily="34" charset="0"/>
              <a:buChar char="•"/>
            </a:pPr>
            <a:r>
              <a:rPr lang="nl-BE" dirty="0"/>
              <a:t>Een open relatie</a:t>
            </a:r>
          </a:p>
          <a:p>
            <a:pPr marL="692150" lvl="1" indent="-342900">
              <a:spcBef>
                <a:spcPts val="600"/>
              </a:spcBef>
              <a:buClr>
                <a:srgbClr val="C02E1A"/>
              </a:buClr>
              <a:buFont typeface="Arial" panose="020B0604020202020204" pitchFamily="34" charset="0"/>
              <a:buChar char="•"/>
            </a:pPr>
            <a:r>
              <a:rPr lang="nl-BE" dirty="0"/>
              <a:t>Geen oordeel</a:t>
            </a:r>
          </a:p>
          <a:p>
            <a:pPr>
              <a:spcBef>
                <a:spcPts val="1200"/>
              </a:spcBef>
              <a:buClr>
                <a:srgbClr val="C02E1A"/>
              </a:buClr>
            </a:pPr>
            <a:r>
              <a:rPr lang="nl-BE" sz="2000" dirty="0"/>
              <a:t>Vertrouwen</a:t>
            </a:r>
          </a:p>
          <a:p>
            <a:pPr marL="692150" lvl="1" indent="-342900">
              <a:spcBef>
                <a:spcPts val="600"/>
              </a:spcBef>
              <a:buClr>
                <a:srgbClr val="C02E1A"/>
              </a:buClr>
              <a:buFont typeface="Arial" panose="020B0604020202020204" pitchFamily="34" charset="0"/>
              <a:buChar char="•"/>
            </a:pPr>
            <a:r>
              <a:rPr lang="nl-BE" dirty="0"/>
              <a:t>Eigen kader</a:t>
            </a:r>
          </a:p>
          <a:p>
            <a:pPr marL="692150" lvl="1" indent="-342900">
              <a:spcBef>
                <a:spcPts val="600"/>
              </a:spcBef>
              <a:buClr>
                <a:srgbClr val="C02E1A"/>
              </a:buClr>
              <a:buFont typeface="Arial" panose="020B0604020202020204" pitchFamily="34" charset="0"/>
              <a:buChar char="•"/>
            </a:pPr>
            <a:r>
              <a:rPr lang="nl-BE" dirty="0"/>
              <a:t>Context</a:t>
            </a:r>
          </a:p>
          <a:p>
            <a:pPr>
              <a:spcBef>
                <a:spcPts val="1200"/>
              </a:spcBef>
              <a:buClr>
                <a:srgbClr val="C02E1A"/>
              </a:buClr>
            </a:pPr>
            <a:r>
              <a:rPr lang="nl-BE" sz="2000" dirty="0"/>
              <a:t>Vertrouwen in een juridisch kader</a:t>
            </a:r>
          </a:p>
          <a:p>
            <a:pPr marL="692150" lvl="1" indent="-342900">
              <a:spcBef>
                <a:spcPts val="600"/>
              </a:spcBef>
              <a:buClr>
                <a:srgbClr val="C02E1A"/>
              </a:buClr>
              <a:buFont typeface="Arial" panose="020B0604020202020204" pitchFamily="34" charset="0"/>
              <a:buChar char="•"/>
            </a:pPr>
            <a:r>
              <a:rPr lang="nl-BE" dirty="0"/>
              <a:t>Discretieplicht</a:t>
            </a:r>
          </a:p>
          <a:p>
            <a:pPr marL="692150" lvl="1" indent="-342900">
              <a:spcBef>
                <a:spcPts val="600"/>
              </a:spcBef>
              <a:buClr>
                <a:srgbClr val="C02E1A"/>
              </a:buClr>
              <a:buFont typeface="Arial" panose="020B0604020202020204" pitchFamily="34" charset="0"/>
              <a:buChar char="•"/>
            </a:pPr>
            <a:r>
              <a:rPr lang="nl-BE" sz="2400" dirty="0"/>
              <a:t>Beroepsgeheim</a:t>
            </a:r>
          </a:p>
          <a:p>
            <a:endParaRPr lang="nl-BE" sz="2200" dirty="0"/>
          </a:p>
          <a:p>
            <a:endParaRPr lang="nl-BE" sz="2200" dirty="0"/>
          </a:p>
        </p:txBody>
      </p:sp>
      <p:pic>
        <p:nvPicPr>
          <p:cNvPr id="5" name="Picture 3" descr="O:\Cer_0003\1_Data\Interne_Werking\Communicatie\Gebruikers\Hilde\Maatschappelijke projecten\Armoede\zorgnetwerken\beeldmateriaal\03 fragmenten\geschen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651" y="451163"/>
            <a:ext cx="3693768" cy="545585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echte verbindingslijn 10"/>
          <p:cNvCxnSpPr/>
          <p:nvPr/>
        </p:nvCxnSpPr>
        <p:spPr bwMode="auto">
          <a:xfrm>
            <a:off x="581025" y="685800"/>
            <a:ext cx="7981950" cy="0"/>
          </a:xfrm>
          <a:prstGeom prst="line">
            <a:avLst/>
          </a:prstGeom>
          <a:solidFill>
            <a:srgbClr val="16C1F3"/>
          </a:solidFill>
          <a:ln w="9525" cap="flat" cmpd="sng" algn="ctr">
            <a:solidFill>
              <a:srgbClr val="C02E1A"/>
            </a:solidFill>
            <a:prstDash val="solid"/>
            <a:round/>
            <a:headEnd type="none" w="med" len="med"/>
            <a:tailEnd type="none" w="med" len="med"/>
          </a:ln>
          <a:effectLst/>
        </p:spPr>
      </p:cxnSp>
      <p:grpSp>
        <p:nvGrpSpPr>
          <p:cNvPr id="12" name="Groep 11"/>
          <p:cNvGrpSpPr/>
          <p:nvPr/>
        </p:nvGrpSpPr>
        <p:grpSpPr>
          <a:xfrm>
            <a:off x="0" y="5966426"/>
            <a:ext cx="9144000" cy="891574"/>
            <a:chOff x="0" y="5966426"/>
            <a:chExt cx="9144000" cy="891574"/>
          </a:xfrm>
        </p:grpSpPr>
        <p:sp>
          <p:nvSpPr>
            <p:cNvPr id="13" name="Rechthoek 12"/>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ndParaRPr>
            </a:p>
          </p:txBody>
        </p:sp>
        <p:sp>
          <p:nvSpPr>
            <p:cNvPr id="14"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15" name="Slide Number Placeholder 4"/>
            <p:cNvSpPr txBox="1">
              <a:spLocks/>
            </p:cNvSpPr>
            <p:nvPr/>
          </p:nvSpPr>
          <p:spPr>
            <a:xfrm>
              <a:off x="363900" y="5966426"/>
              <a:ext cx="36000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chemeClr val="bg1"/>
                </a:solidFill>
                <a:latin typeface="Trebuchet MS" panose="020B0603020202020204" pitchFamily="34" charset="0"/>
                <a:cs typeface="Calibri" panose="020F0502020204030204" pitchFamily="34" charset="0"/>
              </a:endParaRPr>
            </a:p>
            <a:p>
              <a:fld id="{3B80295F-48CD-49FC-897A-CCEC919B8070}" type="slidenum">
                <a:rPr lang="nl-BE" smtClean="0">
                  <a:solidFill>
                    <a:schemeClr val="bg1"/>
                  </a:solidFill>
                  <a:latin typeface="Trebuchet MS" panose="020B0603020202020204" pitchFamily="34" charset="0"/>
                  <a:cs typeface="Calibri" panose="020F0502020204030204" pitchFamily="34" charset="0"/>
                </a:rPr>
                <a:pPr/>
                <a:t>8</a:t>
              </a:fld>
              <a:endParaRPr lang="nl-BE" dirty="0">
                <a:solidFill>
                  <a:schemeClr val="bg1"/>
                </a:solidFill>
                <a:latin typeface="Trebuchet MS" panose="020B0603020202020204" pitchFamily="34" charset="0"/>
                <a:cs typeface="Calibri" panose="020F0502020204030204" pitchFamily="34" charset="0"/>
              </a:endParaRPr>
            </a:p>
          </p:txBody>
        </p:sp>
        <p:pic>
          <p:nvPicPr>
            <p:cNvPr id="1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8286041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7369" y="6151625"/>
            <a:ext cx="1786131" cy="52056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7263" y="6004450"/>
            <a:ext cx="890106" cy="667737"/>
          </a:xfrm>
          <a:prstGeom prst="rect">
            <a:avLst/>
          </a:prstGeom>
        </p:spPr>
      </p:pic>
      <p:pic>
        <p:nvPicPr>
          <p:cNvPr id="12" name="Tijdelijke aanduiding voor afbeelding 6"/>
          <p:cNvPicPr>
            <a:picLocks noChangeAspect="1"/>
          </p:cNvPicPr>
          <p:nvPr/>
        </p:nvPicPr>
        <p:blipFill>
          <a:blip r:embed="rId5">
            <a:duotone>
              <a:srgbClr val="BECEDD">
                <a:shade val="45000"/>
                <a:satMod val="135000"/>
              </a:srgbClr>
              <a:prstClr val="white"/>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6417" r="6417"/>
          <a:stretch>
            <a:fillRect/>
          </a:stretch>
        </p:blipFill>
        <p:spPr>
          <a:xfrm>
            <a:off x="0" y="0"/>
            <a:ext cx="9144000" cy="5967413"/>
          </a:xfrm>
          <a:prstGeom prst="rect">
            <a:avLst/>
          </a:prstGeom>
        </p:spPr>
      </p:pic>
      <p:sp>
        <p:nvSpPr>
          <p:cNvPr id="18" name="Tekstvak 17"/>
          <p:cNvSpPr txBox="1"/>
          <p:nvPr/>
        </p:nvSpPr>
        <p:spPr>
          <a:xfrm>
            <a:off x="168525" y="741949"/>
            <a:ext cx="8784975" cy="5170646"/>
          </a:xfrm>
          <a:prstGeom prst="rect">
            <a:avLst/>
          </a:prstGeom>
          <a:noFill/>
        </p:spPr>
        <p:txBody>
          <a:bodyPr wrap="square" rtlCol="0">
            <a:spAutoFit/>
          </a:bodyPr>
          <a:lstStyle/>
          <a:p>
            <a:pPr algn="ctr">
              <a:lnSpc>
                <a:spcPct val="150000"/>
              </a:lnSpc>
            </a:pPr>
            <a:r>
              <a:rPr lang="nl-BE" sz="2000" b="1" dirty="0">
                <a:solidFill>
                  <a:schemeClr val="tx1"/>
                </a:solidFill>
              </a:rPr>
              <a:t>“ Het laatste bezoek was weer moeilijk. Ik kwam binnen en de sigarettenrook kwam mij al tegemoet. En dat met zo’n klein baby'tje in huis. Ik had even geholpen om een pamper te verversen. Ik vroeg waar ik hem moest laten. Ik mocht hem in de keuken in de vuilzak steken. Daar stonden alle vuilzakken van weken. Ik wou er iets van zeggen, maar ik heb het niet gedaan. Voor het kindje moeten we zorgen dat we er kunnen blijven gaan. En met kleine stapjes en voorzichtig proberen dingen aan te pakken. Maar dat is niet altijd gemakkelijk…”</a:t>
            </a:r>
          </a:p>
          <a:p>
            <a:pPr algn="ctr">
              <a:lnSpc>
                <a:spcPct val="150000"/>
              </a:lnSpc>
            </a:pPr>
            <a:endParaRPr lang="nl-BE" sz="2000" b="1" dirty="0">
              <a:solidFill>
                <a:schemeClr val="tx1"/>
              </a:solidFill>
            </a:endParaRPr>
          </a:p>
          <a:p>
            <a:pPr algn="ctr">
              <a:lnSpc>
                <a:spcPct val="150000"/>
              </a:lnSpc>
            </a:pPr>
            <a:r>
              <a:rPr lang="nl-BE" sz="2000" b="1" i="1" dirty="0">
                <a:solidFill>
                  <a:schemeClr val="tx1"/>
                </a:solidFill>
              </a:rPr>
              <a:t>Een vrijwilligster van de kinderwerking</a:t>
            </a:r>
          </a:p>
        </p:txBody>
      </p:sp>
      <p:pic>
        <p:nvPicPr>
          <p:cNvPr id="19" name="Picture 3" descr="O:\Cer_0003\1_Data\Interne_Werking\Communicatie\Gebruikers\Hilde\Maatschappelijke projecten\Armoede\zorgnetwerken\beeldmateriaal\03 fragmenten\geschen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525" y="4241450"/>
            <a:ext cx="1539933" cy="227455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ep 14"/>
          <p:cNvGrpSpPr/>
          <p:nvPr/>
        </p:nvGrpSpPr>
        <p:grpSpPr>
          <a:xfrm>
            <a:off x="0" y="5966426"/>
            <a:ext cx="9144000" cy="891574"/>
            <a:chOff x="0" y="5966426"/>
            <a:chExt cx="9144000" cy="891574"/>
          </a:xfrm>
        </p:grpSpPr>
        <p:sp>
          <p:nvSpPr>
            <p:cNvPr id="16" name="Rechthoek 15"/>
            <p:cNvSpPr/>
            <p:nvPr/>
          </p:nvSpPr>
          <p:spPr bwMode="auto">
            <a:xfrm>
              <a:off x="0" y="5966426"/>
              <a:ext cx="9144000" cy="891574"/>
            </a:xfrm>
            <a:prstGeom prst="rect">
              <a:avLst/>
            </a:prstGeom>
            <a:solidFill>
              <a:srgbClr val="EC4B2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ndParaRPr>
            </a:p>
          </p:txBody>
        </p:sp>
        <p:sp>
          <p:nvSpPr>
            <p:cNvPr id="17" name="Footer Placeholder 3"/>
            <p:cNvSpPr txBox="1">
              <a:spLocks/>
            </p:cNvSpPr>
            <p:nvPr/>
          </p:nvSpPr>
          <p:spPr>
            <a:xfrm>
              <a:off x="0" y="6084000"/>
              <a:ext cx="6908006" cy="432000"/>
            </a:xfrm>
            <a:prstGeom prst="rect">
              <a:avLst/>
            </a:prstGeom>
            <a:solidFill>
              <a:schemeClr val="bg1"/>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pPr marL="800100" algn="l"/>
              <a:r>
                <a:rPr lang="nl-BE" sz="1800" dirty="0">
                  <a:solidFill>
                    <a:srgbClr val="08799C"/>
                  </a:solidFill>
                </a:rPr>
                <a:t>Vertrouwelijke informatie</a:t>
              </a:r>
            </a:p>
          </p:txBody>
        </p:sp>
        <p:sp>
          <p:nvSpPr>
            <p:cNvPr id="20" name="Slide Number Placeholder 4"/>
            <p:cNvSpPr txBox="1">
              <a:spLocks/>
            </p:cNvSpPr>
            <p:nvPr/>
          </p:nvSpPr>
          <p:spPr>
            <a:xfrm>
              <a:off x="209550" y="5966426"/>
              <a:ext cx="514350" cy="667148"/>
            </a:xfrm>
            <a:prstGeom prst="rect">
              <a:avLst/>
            </a:prstGeom>
            <a:solidFill>
              <a:srgbClr val="08799C"/>
            </a:solidFill>
          </p:spPr>
          <p:txBody>
            <a:bodyPr/>
            <a:lstStyle>
              <a:defPPr>
                <a:defRPr lang="en-US"/>
              </a:defPPr>
              <a:lvl1pPr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1pPr>
              <a:lvl2pPr marL="4572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2pPr>
              <a:lvl3pPr marL="9144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3pPr>
              <a:lvl4pPr marL="13716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4pPr>
              <a:lvl5pPr marL="1828800" algn="ctr" rtl="0" eaLnBrk="0" fontAlgn="base" hangingPunct="0">
                <a:spcBef>
                  <a:spcPct val="0"/>
                </a:spcBef>
                <a:spcAft>
                  <a:spcPct val="0"/>
                </a:spcAft>
                <a:defRPr sz="2400" kern="1200">
                  <a:solidFill>
                    <a:srgbClr val="013768"/>
                  </a:solidFill>
                  <a:latin typeface="Lucida Sans Unicode" pitchFamily="34" charset="0"/>
                  <a:ea typeface="Lucida Sans Unicode" pitchFamily="34" charset="0"/>
                  <a:cs typeface="Lucida Sans Unicode" pitchFamily="34" charset="0"/>
                </a:defRPr>
              </a:lvl5pPr>
              <a:lvl6pPr marL="22860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6pPr>
              <a:lvl7pPr marL="27432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7pPr>
              <a:lvl8pPr marL="32004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8pPr>
              <a:lvl9pPr marL="3657600" algn="l" defTabSz="914400" rtl="0" eaLnBrk="1" latinLnBrk="0" hangingPunct="1">
                <a:defRPr sz="2400" kern="1200">
                  <a:solidFill>
                    <a:srgbClr val="013768"/>
                  </a:solidFill>
                  <a:latin typeface="Lucida Sans Unicode" pitchFamily="34" charset="0"/>
                  <a:ea typeface="Lucida Sans Unicode" pitchFamily="34" charset="0"/>
                  <a:cs typeface="Lucida Sans Unicode" pitchFamily="34" charset="0"/>
                </a:defRPr>
              </a:lvl9pPr>
            </a:lstStyle>
            <a:p>
              <a:endParaRPr lang="nl-BE" sz="1200" dirty="0">
                <a:solidFill>
                  <a:schemeClr val="bg1"/>
                </a:solidFill>
                <a:latin typeface="Trebuchet MS" panose="020B0603020202020204" pitchFamily="34" charset="0"/>
                <a:cs typeface="Calibri" panose="020F0502020204030204" pitchFamily="34" charset="0"/>
              </a:endParaRPr>
            </a:p>
            <a:p>
              <a:fld id="{3B80295F-48CD-49FC-897A-CCEC919B8070}" type="slidenum">
                <a:rPr lang="nl-BE" smtClean="0">
                  <a:solidFill>
                    <a:schemeClr val="bg1"/>
                  </a:solidFill>
                  <a:latin typeface="Trebuchet MS" panose="020B0603020202020204" pitchFamily="34" charset="0"/>
                  <a:cs typeface="Calibri" panose="020F0502020204030204" pitchFamily="34" charset="0"/>
                </a:rPr>
                <a:pPr/>
                <a:t>9</a:t>
              </a:fld>
              <a:endParaRPr lang="nl-BE" dirty="0">
                <a:solidFill>
                  <a:schemeClr val="bg1"/>
                </a:solidFill>
                <a:latin typeface="Trebuchet MS" panose="020B0603020202020204" pitchFamily="34" charset="0"/>
                <a:cs typeface="Calibri" panose="020F0502020204030204" pitchFamily="34" charset="0"/>
              </a:endParaRPr>
            </a:p>
          </p:txBody>
        </p:sp>
        <p:pic>
          <p:nvPicPr>
            <p:cNvPr id="2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280" t="13424" r="8221" b="20897"/>
            <a:stretch/>
          </p:blipFill>
          <p:spPr bwMode="auto">
            <a:xfrm>
              <a:off x="7448550" y="6075128"/>
              <a:ext cx="1485900" cy="63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51150284"/>
      </p:ext>
    </p:extLst>
  </p:cSld>
  <p:clrMapOvr>
    <a:masterClrMapping/>
  </p:clrMapOvr>
</p:sld>
</file>

<file path=ppt/theme/theme1.xml><?xml version="1.0" encoding="utf-8"?>
<a:theme xmlns:a="http://schemas.openxmlformats.org/drawingml/2006/main" name="template zorgnetwerken v2">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ＭＳ Ｐゴシック"/>
        <a:cs typeface=""/>
      </a:majorFont>
      <a:minorFont>
        <a:latin typeface="Lucida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6C1F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16C1F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nders ouder word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ders ouder word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ders ouder word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ders ouder word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ders ouder word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ders ouder word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ders ouder word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ders ouder word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ders ouder word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ders ouder word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ders ouder word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ders ouder word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nders ouder worden 13">
        <a:dk1>
          <a:srgbClr val="000000"/>
        </a:dk1>
        <a:lt1>
          <a:srgbClr val="FFFFFF"/>
        </a:lt1>
        <a:dk2>
          <a:srgbClr val="000000"/>
        </a:dk2>
        <a:lt2>
          <a:srgbClr val="808080"/>
        </a:lt2>
        <a:accent1>
          <a:srgbClr val="0CB8EE"/>
        </a:accent1>
        <a:accent2>
          <a:srgbClr val="A6CF39"/>
        </a:accent2>
        <a:accent3>
          <a:srgbClr val="FFFFFF"/>
        </a:accent3>
        <a:accent4>
          <a:srgbClr val="000000"/>
        </a:accent4>
        <a:accent5>
          <a:srgbClr val="AAD8F5"/>
        </a:accent5>
        <a:accent6>
          <a:srgbClr val="96BB33"/>
        </a:accent6>
        <a:hlink>
          <a:srgbClr val="003768"/>
        </a:hlink>
        <a:folHlink>
          <a:srgbClr val="F8981D"/>
        </a:folHlink>
      </a:clrScheme>
      <a:clrMap bg1="lt1" tx1="dk1" bg2="lt2" tx2="dk2" accent1="accent1" accent2="accent2" accent3="accent3" accent4="accent4" accent5="accent5" accent6="accent6" hlink="hlink" folHlink="folHlink"/>
    </a:extraClrScheme>
    <a:extraClrScheme>
      <a:clrScheme name="Anders ouder worden 14">
        <a:dk1>
          <a:srgbClr val="000000"/>
        </a:dk1>
        <a:lt1>
          <a:srgbClr val="DDDDDD"/>
        </a:lt1>
        <a:dk2>
          <a:srgbClr val="000000"/>
        </a:dk2>
        <a:lt2>
          <a:srgbClr val="808080"/>
        </a:lt2>
        <a:accent1>
          <a:srgbClr val="0CB8EE"/>
        </a:accent1>
        <a:accent2>
          <a:srgbClr val="A6CF39"/>
        </a:accent2>
        <a:accent3>
          <a:srgbClr val="EBEBEB"/>
        </a:accent3>
        <a:accent4>
          <a:srgbClr val="000000"/>
        </a:accent4>
        <a:accent5>
          <a:srgbClr val="AAD8F5"/>
        </a:accent5>
        <a:accent6>
          <a:srgbClr val="96BB33"/>
        </a:accent6>
        <a:hlink>
          <a:srgbClr val="003768"/>
        </a:hlink>
        <a:folHlink>
          <a:srgbClr val="F8981D"/>
        </a:folHlink>
      </a:clrScheme>
      <a:clrMap bg1="lt1" tx1="dk1" bg2="lt2" tx2="dk2" accent1="accent1" accent2="accent2" accent3="accent3" accent4="accent4" accent5="accent5" accent6="accent6" hlink="hlink" folHlink="folHlink"/>
    </a:extraClrScheme>
    <a:extraClrScheme>
      <a:clrScheme name="Anders ouder worden 15">
        <a:dk1>
          <a:srgbClr val="000000"/>
        </a:dk1>
        <a:lt1>
          <a:srgbClr val="969696"/>
        </a:lt1>
        <a:dk2>
          <a:srgbClr val="000000"/>
        </a:dk2>
        <a:lt2>
          <a:srgbClr val="808080"/>
        </a:lt2>
        <a:accent1>
          <a:srgbClr val="0CB8EE"/>
        </a:accent1>
        <a:accent2>
          <a:srgbClr val="A6CF39"/>
        </a:accent2>
        <a:accent3>
          <a:srgbClr val="C9C9C9"/>
        </a:accent3>
        <a:accent4>
          <a:srgbClr val="000000"/>
        </a:accent4>
        <a:accent5>
          <a:srgbClr val="AAD8F5"/>
        </a:accent5>
        <a:accent6>
          <a:srgbClr val="96BB33"/>
        </a:accent6>
        <a:hlink>
          <a:srgbClr val="003768"/>
        </a:hlink>
        <a:folHlink>
          <a:srgbClr val="F8981D"/>
        </a:folHlink>
      </a:clrScheme>
      <a:clrMap bg1="lt1" tx1="dk1" bg2="lt2" tx2="dk2" accent1="accent1" accent2="accent2" accent3="accent3" accent4="accent4" accent5="accent5" accent6="accent6" hlink="hlink" folHlink="folHlink"/>
    </a:extraClrScheme>
    <a:extraClrScheme>
      <a:clrScheme name="Anders ouder worden 16">
        <a:dk1>
          <a:srgbClr val="000000"/>
        </a:dk1>
        <a:lt1>
          <a:srgbClr val="B2B2B2"/>
        </a:lt1>
        <a:dk2>
          <a:srgbClr val="000000"/>
        </a:dk2>
        <a:lt2>
          <a:srgbClr val="808080"/>
        </a:lt2>
        <a:accent1>
          <a:srgbClr val="0CB8EE"/>
        </a:accent1>
        <a:accent2>
          <a:srgbClr val="A6CF39"/>
        </a:accent2>
        <a:accent3>
          <a:srgbClr val="D5D5D5"/>
        </a:accent3>
        <a:accent4>
          <a:srgbClr val="000000"/>
        </a:accent4>
        <a:accent5>
          <a:srgbClr val="AAD8F5"/>
        </a:accent5>
        <a:accent6>
          <a:srgbClr val="96BB33"/>
        </a:accent6>
        <a:hlink>
          <a:srgbClr val="003768"/>
        </a:hlink>
        <a:folHlink>
          <a:srgbClr val="F898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66</TotalTime>
  <Words>2886</Words>
  <Application>Microsoft Office PowerPoint</Application>
  <PresentationFormat>On-screen Show (4:3)</PresentationFormat>
  <Paragraphs>206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Lucida Sans Unicode</vt:lpstr>
      <vt:lpstr>Times</vt:lpstr>
      <vt:lpstr>Times New Roman</vt:lpstr>
      <vt:lpstr>Trebuchet MS</vt:lpstr>
      <vt:lpstr>Wingdings</vt:lpstr>
      <vt:lpstr>template zorgnetwerken v2</vt:lpstr>
      <vt:lpstr>ZORGZAAM EN ZORGVULDIG OMGAAN MET VERTROUWELIJKE INFORMATIE IN HET VRIJWILLIGERSWERK</vt:lpstr>
      <vt:lpstr>Help ?  Ik weet het niet</vt:lpstr>
      <vt:lpstr>Help ?  Ik weet het niet</vt:lpstr>
      <vt:lpstr>Help ?  Ik weet het niet</vt:lpstr>
      <vt:lpstr>Help ?  Ik weet het niet</vt:lpstr>
      <vt:lpstr>Wat is vertrouwelijke info?  Alle info die in en door de relatie ter beschikking is</vt:lpstr>
      <vt:lpstr>1 Zorgzaam omgaan met informatie</vt:lpstr>
      <vt:lpstr>Vertrouwen</vt:lpstr>
      <vt:lpstr>PowerPoint Presentation</vt:lpstr>
      <vt:lpstr>respect</vt:lpstr>
      <vt:lpstr>2 juridische context: Beroepsgeheim</vt:lpstr>
      <vt:lpstr>2 juridische context: Beroepsgeheim</vt:lpstr>
      <vt:lpstr>Wie heeft beroepsgeheim?</vt:lpstr>
      <vt:lpstr>PowerPoint Presentation</vt:lpstr>
      <vt:lpstr>PowerPoint Presentation</vt:lpstr>
      <vt:lpstr>3 ethische context</vt:lpstr>
      <vt:lpstr>PowerPoint Presentation</vt:lpstr>
    </vt:vector>
  </TitlesOfParts>
  <Company>Samenlevingsopbouw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comcon</dc:creator>
  <cp:lastModifiedBy>Daniël Janssens</cp:lastModifiedBy>
  <cp:revision>161</cp:revision>
  <cp:lastPrinted>2014-09-03T09:05:48Z</cp:lastPrinted>
  <dcterms:created xsi:type="dcterms:W3CDTF">2014-02-25T12:28:35Z</dcterms:created>
  <dcterms:modified xsi:type="dcterms:W3CDTF">2024-10-03T14:09:04Z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337be75-dfbb-4261-9834-ac247c7dde13_Enabled">
    <vt:lpwstr>true</vt:lpwstr>
  </property>
  <property fmtid="{D5CDD505-2E9C-101B-9397-08002B2CF9AE}" pid="3" name="MSIP_Label_c337be75-dfbb-4261-9834-ac247c7dde13_SetDate">
    <vt:lpwstr>2024-07-16T12:20:42Z</vt:lpwstr>
  </property>
  <property fmtid="{D5CDD505-2E9C-101B-9397-08002B2CF9AE}" pid="4" name="MSIP_Label_c337be75-dfbb-4261-9834-ac247c7dde13_Method">
    <vt:lpwstr>Standard</vt:lpwstr>
  </property>
  <property fmtid="{D5CDD505-2E9C-101B-9397-08002B2CF9AE}" pid="5" name="MSIP_Label_c337be75-dfbb-4261-9834-ac247c7dde13_Name">
    <vt:lpwstr>Algemeen</vt:lpwstr>
  </property>
  <property fmtid="{D5CDD505-2E9C-101B-9397-08002B2CF9AE}" pid="6" name="MSIP_Label_c337be75-dfbb-4261-9834-ac247c7dde13_SiteId">
    <vt:lpwstr>77d33cc5-c9b4-4766-95c7-ed5b515e1cce</vt:lpwstr>
  </property>
  <property fmtid="{D5CDD505-2E9C-101B-9397-08002B2CF9AE}" pid="7" name="MSIP_Label_c337be75-dfbb-4261-9834-ac247c7dde13_ActionId">
    <vt:lpwstr>a5c8f4c1-d5b4-4b7e-9bd5-857d8734c89f</vt:lpwstr>
  </property>
  <property fmtid="{D5CDD505-2E9C-101B-9397-08002B2CF9AE}" pid="8" name="MSIP_Label_c337be75-dfbb-4261-9834-ac247c7dde13_ContentBits">
    <vt:lpwstr>0</vt:lpwstr>
  </property>
</Properties>
</file>