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8" r:id="rId8"/>
    <p:sldId id="267" r:id="rId9"/>
    <p:sldId id="262" r:id="rId1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el 28"/>
          <p:cNvSpPr>
            <a:spLocks noGrp="1"/>
          </p:cNvSpPr>
          <p:nvPr>
            <p:ph type="ctrTitle"/>
          </p:nvPr>
        </p:nvSpPr>
        <p:spPr>
          <a:xfrm>
            <a:off x="381000" y="4853411"/>
            <a:ext cx="8458200" cy="1222375"/>
          </a:xfrm>
        </p:spPr>
        <p:txBody>
          <a:bodyPr anchor="t"/>
          <a:lstStyle/>
          <a:p>
            <a:r>
              <a:rPr kumimoji="0" lang="nl-NL" smtClean="0"/>
              <a:t>Klik om de stijl te bewerken</a:t>
            </a:r>
            <a:endParaRPr kumimoji="0" lang="en-US"/>
          </a:p>
        </p:txBody>
      </p:sp>
      <p:sp>
        <p:nvSpPr>
          <p:cNvPr id="9" name="Ondertitel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16" name="Tijdelijke aanduiding voor datum 15"/>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2" name="Tijdelijke aanduiding voor voettekst 1"/>
          <p:cNvSpPr>
            <a:spLocks noGrp="1"/>
          </p:cNvSpPr>
          <p:nvPr>
            <p:ph type="ftr" sz="quarter" idx="11"/>
          </p:nvPr>
        </p:nvSpPr>
        <p:spPr/>
        <p:txBody>
          <a:bodyPr/>
          <a:lstStyle/>
          <a:p>
            <a:endParaRPr lang="nl-BE"/>
          </a:p>
        </p:txBody>
      </p:sp>
      <p:sp>
        <p:nvSpPr>
          <p:cNvPr id="15" name="Tijdelijke aanduiding voor dianummer 14"/>
          <p:cNvSpPr>
            <a:spLocks noGrp="1"/>
          </p:cNvSpPr>
          <p:nvPr>
            <p:ph type="sldNum" sz="quarter" idx="12"/>
          </p:nvPr>
        </p:nvSpPr>
        <p:spPr>
          <a:xfrm>
            <a:off x="8229600" y="6473952"/>
            <a:ext cx="758952" cy="246888"/>
          </a:xfrm>
        </p:spPr>
        <p:txBody>
          <a:bodyPr/>
          <a:lstStyle/>
          <a:p>
            <a:fld id="{48118E11-B8F3-44DD-9D37-D667111C1817}"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549276"/>
            <a:ext cx="18288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549276"/>
            <a:ext cx="62484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2" name="Titel 21"/>
          <p:cNvSpPr>
            <a:spLocks noGrp="1"/>
          </p:cNvSpPr>
          <p:nvPr>
            <p:ph type="title"/>
          </p:nvPr>
        </p:nvSpPr>
        <p:spPr/>
        <p:txBody>
          <a:bodyPr/>
          <a:lstStyle/>
          <a:p>
            <a:r>
              <a:rPr kumimoji="0" lang="nl-NL" smtClean="0"/>
              <a:t>Klik om de stijl te bewerken</a:t>
            </a:r>
            <a:endParaRPr kumimoji="0" lang="en-US"/>
          </a:p>
        </p:txBody>
      </p:sp>
      <p:sp>
        <p:nvSpPr>
          <p:cNvPr id="27" name="Tijdelijke aanduiding voor inhoud 26"/>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19" name="Tijdelijke aanduiding voor voettekst 18"/>
          <p:cNvSpPr>
            <a:spLocks noGrp="1"/>
          </p:cNvSpPr>
          <p:nvPr>
            <p:ph type="ftr" sz="quarter" idx="11"/>
          </p:nvPr>
        </p:nvSpPr>
        <p:spPr>
          <a:xfrm>
            <a:off x="3581400" y="76200"/>
            <a:ext cx="2895600" cy="288925"/>
          </a:xfrm>
        </p:spPr>
        <p:txBody>
          <a:bodyPr/>
          <a:lstStyle/>
          <a:p>
            <a:endParaRPr lang="nl-BE"/>
          </a:p>
        </p:txBody>
      </p:sp>
      <p:sp>
        <p:nvSpPr>
          <p:cNvPr id="16" name="Tijdelijke aanduiding voor dianummer 15"/>
          <p:cNvSpPr>
            <a:spLocks noGrp="1"/>
          </p:cNvSpPr>
          <p:nvPr>
            <p:ph type="sldNum" sz="quarter" idx="12"/>
          </p:nvPr>
        </p:nvSpPr>
        <p:spPr>
          <a:xfrm>
            <a:off x="8229600" y="6473952"/>
            <a:ext cx="758952" cy="246888"/>
          </a:xfrm>
        </p:spPr>
        <p:txBody>
          <a:bodyPr/>
          <a:lstStyle/>
          <a:p>
            <a:fld id="{48118E11-B8F3-44DD-9D37-D667111C1817}" type="slidenum">
              <a:rPr lang="nl-BE" smtClean="0"/>
              <a:pPr/>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teks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9" name="Tijdelijke aanduiding voor datum 18"/>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11" name="Tijdelijke aanduiding voor voettekst 10"/>
          <p:cNvSpPr>
            <a:spLocks noGrp="1"/>
          </p:cNvSpPr>
          <p:nvPr>
            <p:ph type="ftr" sz="quarter" idx="11"/>
          </p:nvPr>
        </p:nvSpPr>
        <p:spPr/>
        <p:txBody>
          <a:bodyPr/>
          <a:lstStyle/>
          <a:p>
            <a:endParaRPr lang="nl-BE"/>
          </a:p>
        </p:txBody>
      </p:sp>
      <p:sp>
        <p:nvSpPr>
          <p:cNvPr id="16" name="Tijdelijke aanduiding voor dianummer 15"/>
          <p:cNvSpPr>
            <a:spLocks noGrp="1"/>
          </p:cNvSpPr>
          <p:nvPr>
            <p:ph type="sldNum" sz="quarter" idx="12"/>
          </p:nvPr>
        </p:nvSpPr>
        <p:spPr/>
        <p:txBody>
          <a:bodyPr/>
          <a:lstStyle/>
          <a:p>
            <a:fld id="{48118E11-B8F3-44DD-9D37-D667111C1817}" type="slidenum">
              <a:rPr lang="nl-BE" smtClean="0"/>
              <a:pPr/>
              <a:t>‹nr.›</a:t>
            </a:fld>
            <a:endParaRPr lang="nl-BE"/>
          </a:p>
        </p:txBody>
      </p:sp>
      <p:sp>
        <p:nvSpPr>
          <p:cNvPr id="8" name="Titel 7"/>
          <p:cNvSpPr>
            <a:spLocks noGrp="1"/>
          </p:cNvSpPr>
          <p:nvPr>
            <p:ph type="title"/>
          </p:nvPr>
        </p:nvSpPr>
        <p:spPr>
          <a:xfrm>
            <a:off x="180475" y="2947085"/>
            <a:ext cx="8686800" cy="1184825"/>
          </a:xfrm>
        </p:spPr>
        <p:txBody>
          <a:bodyPr rtlCol="0" anchor="t"/>
          <a:lstStyle>
            <a:lvl1pPr algn="r">
              <a:defRPr/>
            </a:lvl1pPr>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0" name="Titel 1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4" name="Tijdelijke aanduiding voor inhoud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10" name="Tijdelijke aanduiding voor voettekst 9"/>
          <p:cNvSpPr>
            <a:spLocks noGrp="1"/>
          </p:cNvSpPr>
          <p:nvPr>
            <p:ph type="ftr" sz="quarter" idx="11"/>
          </p:nvPr>
        </p:nvSpPr>
        <p:spPr/>
        <p:txBody>
          <a:bodyPr/>
          <a:lstStyle/>
          <a:p>
            <a:endParaRPr lang="nl-BE"/>
          </a:p>
        </p:txBody>
      </p:sp>
      <p:sp>
        <p:nvSpPr>
          <p:cNvPr id="31" name="Tijdelijke aanduiding voor dianummer 30"/>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9" name="Titel 28"/>
          <p:cNvSpPr>
            <a:spLocks noGrp="1"/>
          </p:cNvSpPr>
          <p:nvPr>
            <p:ph type="title"/>
          </p:nvPr>
        </p:nvSpPr>
        <p:spPr>
          <a:xfrm>
            <a:off x="304800" y="5410200"/>
            <a:ext cx="8610600" cy="882650"/>
          </a:xfrm>
        </p:spPr>
        <p:txBody>
          <a:bodyPr anchor="ctr"/>
          <a:lstStyle>
            <a:lvl1pPr>
              <a:defRPr/>
            </a:lvl1p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25" name="Tijdelijke aanduiding voor teks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inhoud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8" name="Tijdelijke aanduiding voor inhoud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Tijdelijke aanduiding voor datum 9"/>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a:xfrm>
            <a:off x="8229600" y="6477000"/>
            <a:ext cx="762000" cy="246888"/>
          </a:xfrm>
        </p:spPr>
        <p:txBody>
          <a:bodyPr/>
          <a:lstStyle/>
          <a:p>
            <a:fld id="{48118E11-B8F3-44DD-9D37-D667111C1817}" type="slidenum">
              <a:rPr lang="nl-BE" smtClean="0"/>
              <a:pPr/>
              <a:t>‹nr.›</a:t>
            </a:fld>
            <a:endParaRPr lang="nl-BE"/>
          </a:p>
        </p:txBody>
      </p:sp>
      <p:sp>
        <p:nvSpPr>
          <p:cNvPr id="11" name="Rechte verbindingslijn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0" name="Titel 29"/>
          <p:cNvSpPr>
            <a:spLocks noGrp="1"/>
          </p:cNvSpPr>
          <p:nvPr>
            <p:ph type="title"/>
          </p:nvPr>
        </p:nvSpPr>
        <p:spPr>
          <a:xfrm>
            <a:off x="301752" y="457200"/>
            <a:ext cx="8686800" cy="841248"/>
          </a:xfrm>
        </p:spPr>
        <p:txBody>
          <a:bodyPr/>
          <a:lstStyle/>
          <a:p>
            <a:r>
              <a:rPr kumimoji="0" lang="nl-NL" smtClean="0"/>
              <a:t>Klik om de stijl te bewerken</a:t>
            </a:r>
            <a:endParaRPr kumimoji="0" lang="en-US"/>
          </a:p>
        </p:txBody>
      </p:sp>
      <p:sp>
        <p:nvSpPr>
          <p:cNvPr id="12" name="Tijdelijke aanduiding voor datum 11"/>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21" name="Tijdelijke aanduiding voor voettekst 20"/>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24" name="Tijdelijke aanduiding voor voettekst 23"/>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hte verbindingslijn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el 11"/>
          <p:cNvSpPr>
            <a:spLocks noGrp="1"/>
          </p:cNvSpPr>
          <p:nvPr>
            <p:ph type="title"/>
          </p:nvPr>
        </p:nvSpPr>
        <p:spPr>
          <a:xfrm>
            <a:off x="457200" y="5486400"/>
            <a:ext cx="8458200" cy="520700"/>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14" name="Tijdelijke aanduiding voor inhoud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Tijdelijke aanduiding voor datum 24"/>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29" name="Tijdelijke aanduiding voor voettekst 28"/>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8118E11-B8F3-44DD-9D37-D667111C1817}"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3" name="Tijdelijke aanduiding voor afbeelding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7" name="Tijdelijke aanduiding voor datum 6"/>
          <p:cNvSpPr>
            <a:spLocks noGrp="1"/>
          </p:cNvSpPr>
          <p:nvPr>
            <p:ph type="dt" sz="half" idx="10"/>
          </p:nvPr>
        </p:nvSpPr>
        <p:spPr/>
        <p:txBody>
          <a:bodyPr/>
          <a:lstStyle/>
          <a:p>
            <a:fld id="{0AA30969-8873-4C01-AE7B-5FB693773D3F}" type="datetimeFigureOut">
              <a:rPr lang="nl-BE" smtClean="0"/>
              <a:pPr/>
              <a:t>22/10/2012</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31" name="Tijdelijke aanduiding voor dianummer 30"/>
          <p:cNvSpPr>
            <a:spLocks noGrp="1"/>
          </p:cNvSpPr>
          <p:nvPr>
            <p:ph type="sldNum" sz="quarter" idx="12"/>
          </p:nvPr>
        </p:nvSpPr>
        <p:spPr/>
        <p:txBody>
          <a:bodyPr/>
          <a:lstStyle/>
          <a:p>
            <a:fld id="{48118E11-B8F3-44DD-9D37-D667111C1817}" type="slidenum">
              <a:rPr lang="nl-BE" smtClean="0"/>
              <a:pPr/>
              <a:t>‹nr.›</a:t>
            </a:fld>
            <a:endParaRPr lang="nl-BE"/>
          </a:p>
        </p:txBody>
      </p:sp>
      <p:sp>
        <p:nvSpPr>
          <p:cNvPr id="17" name="Titel 16"/>
          <p:cNvSpPr>
            <a:spLocks noGrp="1"/>
          </p:cNvSpPr>
          <p:nvPr>
            <p:ph type="title"/>
          </p:nvPr>
        </p:nvSpPr>
        <p:spPr>
          <a:xfrm>
            <a:off x="381000" y="4993760"/>
            <a:ext cx="5867400" cy="522288"/>
          </a:xfrm>
        </p:spPr>
        <p:txBody>
          <a:bodyPr anchor="ctr"/>
          <a:lstStyle>
            <a:lvl1pPr algn="l">
              <a:buNone/>
              <a:defRPr sz="2000" b="1"/>
            </a:lvl1pPr>
          </a:lstStyle>
          <a:p>
            <a:r>
              <a:rPr kumimoji="0" lang="nl-NL" smtClean="0"/>
              <a:t>Klik om de stijl te bewerken</a:t>
            </a:r>
            <a:endParaRPr kumimoji="0" lang="en-US"/>
          </a:p>
        </p:txBody>
      </p:sp>
      <p:sp>
        <p:nvSpPr>
          <p:cNvPr id="26" name="Tijdelijke aanduiding voor teks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hte verbindingslijn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ijdelijke aanduiding voor teks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1" name="Tijdelijke aanduiding voor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AA30969-8873-4C01-AE7B-5FB693773D3F}" type="datetimeFigureOut">
              <a:rPr lang="nl-BE" smtClean="0"/>
              <a:pPr/>
              <a:t>22/10/2012</a:t>
            </a:fld>
            <a:endParaRPr lang="nl-BE"/>
          </a:p>
        </p:txBody>
      </p:sp>
      <p:sp>
        <p:nvSpPr>
          <p:cNvPr id="28" name="Tijdelijke aanduiding voor voettekst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nl-BE"/>
          </a:p>
        </p:txBody>
      </p:sp>
      <p:sp>
        <p:nvSpPr>
          <p:cNvPr id="5" name="Tijdelijke aanduiding voor dianumm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8118E11-B8F3-44DD-9D37-D667111C1817}" type="slidenum">
              <a:rPr lang="nl-BE" smtClean="0"/>
              <a:pPr/>
              <a:t>‹nr.›</a:t>
            </a:fld>
            <a:endParaRPr lang="nl-BE"/>
          </a:p>
        </p:txBody>
      </p:sp>
      <p:sp>
        <p:nvSpPr>
          <p:cNvPr id="10" name="Tijdelijke aanduiding voor titel 9"/>
          <p:cNvSpPr>
            <a:spLocks noGrp="1"/>
          </p:cNvSpPr>
          <p:nvPr>
            <p:ph type="title"/>
          </p:nvPr>
        </p:nvSpPr>
        <p:spPr>
          <a:xfrm>
            <a:off x="304800" y="457200"/>
            <a:ext cx="8686800" cy="838200"/>
          </a:xfrm>
          <a:prstGeom prst="rect">
            <a:avLst/>
          </a:prstGeom>
        </p:spPr>
        <p:txBody>
          <a:bodyPr vert="horz" anchor="ctr">
            <a:normAutofit/>
          </a:bodyPr>
          <a:lstStyle/>
          <a:p>
            <a:r>
              <a:rPr kumimoji="0" lang="nl-NL" smtClean="0"/>
              <a:t>Klik om de stijl te bewerken</a:t>
            </a:r>
            <a:endParaRPr kumimoji="0" lang="en-US"/>
          </a:p>
        </p:txBody>
      </p:sp>
      <p:sp>
        <p:nvSpPr>
          <p:cNvPr id="9" name="Rechte verbindingslijn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 verbindingslijn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2276873"/>
            <a:ext cx="8515672" cy="3798914"/>
          </a:xfrm>
        </p:spPr>
        <p:txBody>
          <a:bodyPr>
            <a:normAutofit/>
          </a:bodyPr>
          <a:lstStyle/>
          <a:p>
            <a:r>
              <a:rPr lang="nl-BE" sz="4800" dirty="0" smtClean="0"/>
              <a:t>Gebrek aan continuïteit in de jeugdhulp.</a:t>
            </a:r>
            <a:br>
              <a:rPr lang="nl-BE" sz="4800" dirty="0" smtClean="0"/>
            </a:br>
            <a:r>
              <a:rPr lang="nl-BE" sz="4800" dirty="0" smtClean="0"/>
              <a:t/>
            </a:r>
            <a:br>
              <a:rPr lang="nl-BE" sz="4800" dirty="0" smtClean="0"/>
            </a:br>
            <a:r>
              <a:rPr lang="nl-BE" sz="2800" dirty="0" smtClean="0"/>
              <a:t>een modern verhaal…</a:t>
            </a:r>
            <a:endParaRPr lang="nl-BE" sz="2800" dirty="0"/>
          </a:p>
        </p:txBody>
      </p:sp>
      <p:sp>
        <p:nvSpPr>
          <p:cNvPr id="3" name="Ondertitel 2"/>
          <p:cNvSpPr>
            <a:spLocks noGrp="1"/>
          </p:cNvSpPr>
          <p:nvPr>
            <p:ph type="subTitle" idx="1"/>
          </p:nvPr>
        </p:nvSpPr>
        <p:spPr/>
        <p:txBody>
          <a:bodyPr/>
          <a:lstStyle/>
          <a:p>
            <a:endParaRPr lang="nl-BE" dirty="0" smtClean="0"/>
          </a:p>
          <a:p>
            <a:endParaRPr lang="nl-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23528" y="2420888"/>
            <a:ext cx="8515672" cy="2379712"/>
          </a:xfrm>
        </p:spPr>
        <p:txBody>
          <a:bodyPr>
            <a:normAutofit/>
          </a:bodyPr>
          <a:lstStyle/>
          <a:p>
            <a:r>
              <a:rPr lang="nl-BE" sz="3200" b="1" dirty="0" smtClean="0"/>
              <a:t>Casus, gebaseerd op een reële situatie in 2012;</a:t>
            </a:r>
          </a:p>
          <a:p>
            <a:r>
              <a:rPr lang="nl-BE" sz="3200" b="1" dirty="0" smtClean="0"/>
              <a:t>Jongen, 4 jaar, zevende residentiële verblijf.</a:t>
            </a:r>
          </a:p>
          <a:p>
            <a:endParaRPr lang="nl-BE"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4800" y="457200"/>
            <a:ext cx="8686800" cy="955576"/>
          </a:xfrm>
        </p:spPr>
        <p:txBody>
          <a:bodyPr>
            <a:normAutofit fontScale="90000"/>
          </a:bodyPr>
          <a:lstStyle/>
          <a:p>
            <a:r>
              <a:rPr lang="nl-BE" b="1" dirty="0"/>
              <a:t>Welke vragen rijzen als we het hebben over zorgdiscontinuïteit?</a:t>
            </a:r>
            <a:br>
              <a:rPr lang="nl-BE" b="1" dirty="0"/>
            </a:br>
            <a:endParaRPr lang="nl-BE" dirty="0"/>
          </a:p>
        </p:txBody>
      </p:sp>
      <p:sp>
        <p:nvSpPr>
          <p:cNvPr id="3" name="Tijdelijke aanduiding voor inhoud 2"/>
          <p:cNvSpPr>
            <a:spLocks noGrp="1"/>
          </p:cNvSpPr>
          <p:nvPr>
            <p:ph idx="1"/>
          </p:nvPr>
        </p:nvSpPr>
        <p:spPr/>
        <p:txBody>
          <a:bodyPr/>
          <a:lstStyle/>
          <a:p>
            <a:r>
              <a:rPr lang="nl-BE" b="1" dirty="0" smtClean="0"/>
              <a:t>Mag/kan </a:t>
            </a:r>
            <a:r>
              <a:rPr lang="nl-BE" b="1" dirty="0"/>
              <a:t>een kind zich hechten in een </a:t>
            </a:r>
            <a:r>
              <a:rPr lang="nl-BE" b="1" dirty="0" err="1"/>
              <a:t>resi</a:t>
            </a:r>
            <a:r>
              <a:rPr lang="nl-BE" b="1" dirty="0"/>
              <a:t>-context?  En geven we dan ook een mandaat aan tehuizen om hierrond te werken?</a:t>
            </a:r>
          </a:p>
          <a:p>
            <a:r>
              <a:rPr lang="nl-BE" b="1" dirty="0" smtClean="0"/>
              <a:t>Hoe </a:t>
            </a:r>
            <a:r>
              <a:rPr lang="nl-BE" b="1" dirty="0"/>
              <a:t>zetten we in op een hechtingsgerichte leefomgeving?</a:t>
            </a:r>
          </a:p>
          <a:p>
            <a:r>
              <a:rPr lang="nl-BE" b="1" dirty="0"/>
              <a:t>Hebben we nood aan een hechtingsgericht expertisecentrum?</a:t>
            </a:r>
          </a:p>
          <a:p>
            <a:endParaRPr lang="nl-BE" dirty="0"/>
          </a:p>
        </p:txBody>
      </p:sp>
    </p:spTree>
    <p:extLst>
      <p:ext uri="{BB962C8B-B14F-4D97-AF65-F5344CB8AC3E}">
        <p14:creationId xmlns:p14="http://schemas.microsoft.com/office/powerpoint/2010/main" val="80732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normAutofit lnSpcReduction="10000"/>
          </a:bodyPr>
          <a:lstStyle/>
          <a:p>
            <a:r>
              <a:rPr lang="nl-BE" b="1" dirty="0" smtClean="0"/>
              <a:t>Is </a:t>
            </a:r>
            <a:r>
              <a:rPr lang="nl-BE" b="1" dirty="0"/>
              <a:t>het niet zinvol dat organisaties beschikken over een breed pallet aan modules, teneinde zorg op maat te kunnen aanbieden?  </a:t>
            </a:r>
          </a:p>
          <a:p>
            <a:r>
              <a:rPr lang="nl-BE" b="1" dirty="0" smtClean="0"/>
              <a:t>Kunnen </a:t>
            </a:r>
            <a:r>
              <a:rPr lang="nl-BE" b="1" dirty="0"/>
              <a:t>we ook iets leren uit de visie “Verbondenheid als antwoord op de-link-</a:t>
            </a:r>
            <a:r>
              <a:rPr lang="nl-BE" b="1" dirty="0" err="1"/>
              <a:t>wentie</a:t>
            </a:r>
            <a:r>
              <a:rPr lang="nl-BE" b="1" dirty="0"/>
              <a:t>” (A. </a:t>
            </a:r>
            <a:r>
              <a:rPr lang="nl-BE" b="1" dirty="0" err="1"/>
              <a:t>Depuydt</a:t>
            </a:r>
            <a:r>
              <a:rPr lang="nl-BE" b="1" dirty="0"/>
              <a:t>-J. </a:t>
            </a:r>
            <a:r>
              <a:rPr lang="nl-BE" b="1" dirty="0" err="1"/>
              <a:t>Deklerck</a:t>
            </a:r>
            <a:r>
              <a:rPr lang="nl-BE" b="1" dirty="0"/>
              <a:t>)?</a:t>
            </a:r>
          </a:p>
          <a:p>
            <a:r>
              <a:rPr lang="nl-BE" b="1" dirty="0" smtClean="0"/>
              <a:t>Hoe </a:t>
            </a:r>
            <a:r>
              <a:rPr lang="nl-BE" b="1" dirty="0"/>
              <a:t>kunnen we </a:t>
            </a:r>
            <a:r>
              <a:rPr lang="nl-BE" b="1" dirty="0" err="1"/>
              <a:t>tbv</a:t>
            </a:r>
            <a:r>
              <a:rPr lang="nl-BE" b="1" dirty="0"/>
              <a:t> het kwetsbare gezin netwerk-versterkend werken en/of ouder-participatief werken binnen een </a:t>
            </a:r>
            <a:r>
              <a:rPr lang="nl-BE" b="1" dirty="0" err="1"/>
              <a:t>resi</a:t>
            </a:r>
            <a:r>
              <a:rPr lang="nl-BE" b="1" dirty="0"/>
              <a:t>-context?</a:t>
            </a:r>
          </a:p>
        </p:txBody>
      </p:sp>
    </p:spTree>
    <p:extLst>
      <p:ext uri="{BB962C8B-B14F-4D97-AF65-F5344CB8AC3E}">
        <p14:creationId xmlns:p14="http://schemas.microsoft.com/office/powerpoint/2010/main" val="166605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normAutofit lnSpcReduction="10000"/>
          </a:bodyPr>
          <a:lstStyle/>
          <a:p>
            <a:r>
              <a:rPr lang="nl-BE" b="1" dirty="0" smtClean="0"/>
              <a:t>En </a:t>
            </a:r>
            <a:r>
              <a:rPr lang="nl-BE" b="1" dirty="0"/>
              <a:t>als we dan toch moeten schakelen, wie blijft het kind nabij?</a:t>
            </a:r>
          </a:p>
          <a:p>
            <a:r>
              <a:rPr lang="nl-BE" b="1" dirty="0" smtClean="0"/>
              <a:t>Zitten </a:t>
            </a:r>
            <a:r>
              <a:rPr lang="nl-BE" b="1" dirty="0"/>
              <a:t>er ook mogelijkheden in een sterker partnerschap </a:t>
            </a:r>
            <a:r>
              <a:rPr lang="nl-BE" b="1" dirty="0" err="1"/>
              <a:t>tss</a:t>
            </a:r>
            <a:r>
              <a:rPr lang="nl-BE" b="1" dirty="0"/>
              <a:t> pleegzorg en de doorverwijzers want pleeggezinnen verdienen degelijke ondersteuning.</a:t>
            </a:r>
          </a:p>
          <a:p>
            <a:r>
              <a:rPr lang="nl-BE" b="1" dirty="0" smtClean="0"/>
              <a:t>Het </a:t>
            </a:r>
            <a:r>
              <a:rPr lang="nl-BE" b="1" dirty="0"/>
              <a:t>schakelmoment op zich; hoe kan dit belangrijke “moment in time” met meer zorg voor het kind opgenomen worden?</a:t>
            </a:r>
          </a:p>
          <a:p>
            <a:endParaRPr lang="nl-BE" dirty="0"/>
          </a:p>
        </p:txBody>
      </p:sp>
    </p:spTree>
    <p:extLst>
      <p:ext uri="{BB962C8B-B14F-4D97-AF65-F5344CB8AC3E}">
        <p14:creationId xmlns:p14="http://schemas.microsoft.com/office/powerpoint/2010/main" val="701876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normAutofit fontScale="92500" lnSpcReduction="10000"/>
          </a:bodyPr>
          <a:lstStyle/>
          <a:p>
            <a:r>
              <a:rPr lang="nl-BE" b="1" dirty="0" smtClean="0"/>
              <a:t>Zou </a:t>
            </a:r>
            <a:r>
              <a:rPr lang="nl-BE" b="1" dirty="0"/>
              <a:t>het zinvol zijn om een aantal kindercarrousel-casussen ten gronde te evalueren (zoals onderzoek dat kindertrajecten over jaren analyseert of kwalitatief onderzoek in dialoog met jongeren)? </a:t>
            </a:r>
          </a:p>
          <a:p>
            <a:r>
              <a:rPr lang="nl-BE" b="1" dirty="0" smtClean="0"/>
              <a:t>Hoe </a:t>
            </a:r>
            <a:r>
              <a:rPr lang="nl-BE" b="1" dirty="0"/>
              <a:t>gaan onze buurlanden om met zorgdiscontinuïteit?</a:t>
            </a:r>
          </a:p>
          <a:p>
            <a:r>
              <a:rPr lang="nl-BE" b="1" dirty="0" smtClean="0"/>
              <a:t>Is </a:t>
            </a:r>
            <a:r>
              <a:rPr lang="nl-BE" b="1" dirty="0"/>
              <a:t>het onthechtend verhaal ook niet een verhaal van aangeleerde hulpeloosheid? En wat is het effect op de morele ontwikkeling?</a:t>
            </a:r>
          </a:p>
          <a:p>
            <a:endParaRPr lang="nl-BE" dirty="0"/>
          </a:p>
        </p:txBody>
      </p:sp>
    </p:spTree>
    <p:extLst>
      <p:ext uri="{BB962C8B-B14F-4D97-AF65-F5344CB8AC3E}">
        <p14:creationId xmlns:p14="http://schemas.microsoft.com/office/powerpoint/2010/main" val="347445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BE"/>
          </a:p>
        </p:txBody>
      </p:sp>
      <p:sp>
        <p:nvSpPr>
          <p:cNvPr id="3" name="Tijdelijke aanduiding voor inhoud 2"/>
          <p:cNvSpPr>
            <a:spLocks noGrp="1"/>
          </p:cNvSpPr>
          <p:nvPr>
            <p:ph idx="1"/>
          </p:nvPr>
        </p:nvSpPr>
        <p:spPr/>
        <p:txBody>
          <a:bodyPr>
            <a:normAutofit/>
          </a:bodyPr>
          <a:lstStyle/>
          <a:p>
            <a:r>
              <a:rPr lang="nl-BE" b="1" dirty="0" smtClean="0"/>
              <a:t>Kunnen </a:t>
            </a:r>
            <a:r>
              <a:rPr lang="nl-BE" b="1" dirty="0"/>
              <a:t>we externe expertise inhuren als we “vastzitten” met  een residentiële jongere?</a:t>
            </a:r>
          </a:p>
          <a:p>
            <a:r>
              <a:rPr lang="nl-BE" b="1" dirty="0" smtClean="0"/>
              <a:t>Kan </a:t>
            </a:r>
            <a:r>
              <a:rPr lang="nl-BE" b="1" dirty="0"/>
              <a:t>een sterker partnerschap </a:t>
            </a:r>
            <a:r>
              <a:rPr lang="nl-BE" b="1" dirty="0" err="1"/>
              <a:t>tss</a:t>
            </a:r>
            <a:r>
              <a:rPr lang="nl-BE" b="1" dirty="0"/>
              <a:t> agentschappen en sectoren mogelijkheden bieden?</a:t>
            </a:r>
          </a:p>
          <a:p>
            <a:r>
              <a:rPr lang="nl-BE" b="1" dirty="0" err="1" smtClean="0"/>
              <a:t>Enz</a:t>
            </a:r>
            <a:r>
              <a:rPr lang="nl-BE" b="1" dirty="0"/>
              <a:t>, </a:t>
            </a:r>
            <a:r>
              <a:rPr lang="nl-BE" b="1" dirty="0" err="1"/>
              <a:t>enz</a:t>
            </a:r>
            <a:r>
              <a:rPr lang="nl-BE" b="1" dirty="0"/>
              <a:t>… de kindercarrousel beïnvloedt talloze aspecten </a:t>
            </a:r>
            <a:r>
              <a:rPr lang="nl-BE" b="1" dirty="0" smtClean="0"/>
              <a:t>van de </a:t>
            </a:r>
            <a:r>
              <a:rPr lang="nl-BE" b="1" dirty="0"/>
              <a:t>jeugdhulp en is zodoende niet begrensd tot 1 sector…</a:t>
            </a:r>
          </a:p>
          <a:p>
            <a:endParaRPr lang="nl-BE" dirty="0"/>
          </a:p>
        </p:txBody>
      </p:sp>
    </p:spTree>
    <p:extLst>
      <p:ext uri="{BB962C8B-B14F-4D97-AF65-F5344CB8AC3E}">
        <p14:creationId xmlns:p14="http://schemas.microsoft.com/office/powerpoint/2010/main" val="2948572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23528" y="836712"/>
            <a:ext cx="8458200" cy="4680520"/>
          </a:xfrm>
        </p:spPr>
        <p:txBody>
          <a:bodyPr>
            <a:normAutofit/>
          </a:bodyPr>
          <a:lstStyle/>
          <a:p>
            <a:r>
              <a:rPr lang="nl-BE" b="1" u="sng" dirty="0" smtClean="0"/>
              <a:t>Art 20 uit het internationaal verdrag inzake de </a:t>
            </a:r>
            <a:r>
              <a:rPr lang="nl-BE" b="1" u="sng" dirty="0" err="1" smtClean="0"/>
              <a:t>RvhK</a:t>
            </a:r>
            <a:r>
              <a:rPr lang="nl-BE" b="1" dirty="0" smtClean="0"/>
              <a:t>;</a:t>
            </a:r>
          </a:p>
          <a:p>
            <a:r>
              <a:rPr lang="nl-BE" b="1" dirty="0" smtClean="0"/>
              <a:t>Een kind dat tijdelijk of blijvend het verblijf in het gezin waartoe het behoort, moet missen (…), heeft het recht op bijzondere bescherming en bijstand van staatswege.  De staten die partij zijn, waarborgen (…) een vorm van zorg voor dat kind.  Deze zorg kan </a:t>
            </a:r>
            <a:r>
              <a:rPr lang="nl-BE" b="1" dirty="0" err="1" smtClean="0"/>
              <a:t>oa</a:t>
            </a:r>
            <a:r>
              <a:rPr lang="nl-BE" b="1" dirty="0" smtClean="0"/>
              <a:t> plaatsing in een pleeggezin omvatten, </a:t>
            </a:r>
            <a:r>
              <a:rPr lang="nl-BE" b="1" dirty="0" err="1" smtClean="0"/>
              <a:t>kafalah</a:t>
            </a:r>
            <a:r>
              <a:rPr lang="nl-BE" b="1" dirty="0" smtClean="0"/>
              <a:t> volgens het Islamitisch recht, adoptie, of, indien noodzakelijk, plaatsing in geschikte instellingen voor kinderzorg.  Bij het overwegen van oplossingen wordt op passende wijze rekening gehouden met de wenselijkheid van </a:t>
            </a:r>
            <a:r>
              <a:rPr lang="nl-BE" sz="2600" b="1" dirty="0" smtClean="0">
                <a:solidFill>
                  <a:srgbClr val="C00000"/>
                </a:solidFill>
              </a:rPr>
              <a:t>continuïteit in de opvoeding </a:t>
            </a:r>
            <a:r>
              <a:rPr lang="nl-BE" b="1" dirty="0" smtClean="0"/>
              <a:t>van het kind en met de etnische, godsdienstige en culturele achtergrond van het kind en met zijn of haar achtergrond wat taal betreft.  </a:t>
            </a:r>
            <a:endParaRPr lang="nl-BE" b="1" dirty="0"/>
          </a:p>
        </p:txBody>
      </p:sp>
    </p:spTree>
    <p:extLst>
      <p:ext uri="{BB962C8B-B14F-4D97-AF65-F5344CB8AC3E}">
        <p14:creationId xmlns:p14="http://schemas.microsoft.com/office/powerpoint/2010/main" val="2021278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95536" y="1196752"/>
            <a:ext cx="8458200" cy="3675856"/>
          </a:xfrm>
        </p:spPr>
        <p:txBody>
          <a:bodyPr>
            <a:normAutofit/>
          </a:bodyPr>
          <a:lstStyle/>
          <a:p>
            <a:r>
              <a:rPr lang="nl-BE" b="1" dirty="0" smtClean="0"/>
              <a:t>Deze studiedag is </a:t>
            </a:r>
            <a:r>
              <a:rPr lang="nl-BE" b="1" dirty="0" smtClean="0"/>
              <a:t>hopelijk </a:t>
            </a:r>
            <a:r>
              <a:rPr lang="nl-BE" b="1" dirty="0" smtClean="0"/>
              <a:t>de aanzet voor een verdere, diepgaande reflectie rond dit bijzondere thema.  </a:t>
            </a:r>
            <a:endParaRPr lang="nl-BE" b="1" dirty="0" smtClean="0"/>
          </a:p>
          <a:p>
            <a:r>
              <a:rPr lang="nl-BE" b="1" dirty="0" smtClean="0"/>
              <a:t>Ik </a:t>
            </a:r>
            <a:r>
              <a:rPr lang="nl-BE" b="1" dirty="0" smtClean="0"/>
              <a:t>pleit alvast voor een raad van deskundigen die verder mag bouwen op het ethisch advies, op de voorzetten uit deze studiedag en op signalen vanuit het werkveld.</a:t>
            </a:r>
          </a:p>
          <a:p>
            <a:endParaRPr lang="nl-BE" b="1" dirty="0" smtClean="0"/>
          </a:p>
          <a:p>
            <a:r>
              <a:rPr lang="nl-BE" b="1" dirty="0" smtClean="0"/>
              <a:t>Arnold </a:t>
            </a:r>
            <a:r>
              <a:rPr lang="nl-BE" b="1" dirty="0" err="1" smtClean="0"/>
              <a:t>Schaek</a:t>
            </a:r>
            <a:r>
              <a:rPr lang="nl-BE" b="1" dirty="0" smtClean="0"/>
              <a:t>, CKG Het Open Poortje </a:t>
            </a:r>
          </a:p>
          <a:p>
            <a:endParaRPr lang="nl-BE" b="1"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203</TotalTime>
  <Words>480</Words>
  <Application>Microsoft Office PowerPoint</Application>
  <PresentationFormat>Diavoorstelling (4:3)</PresentationFormat>
  <Paragraphs>25</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Trek</vt:lpstr>
      <vt:lpstr>Gebrek aan continuïteit in de jeugdhulp.  een modern verhaal…</vt:lpstr>
      <vt:lpstr>PowerPoint-presentatie</vt:lpstr>
      <vt:lpstr>Welke vragen rijzen als we het hebben over zorgdiscontinuïteit? </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Fons Geerts</cp:lastModifiedBy>
  <cp:revision>32</cp:revision>
  <dcterms:created xsi:type="dcterms:W3CDTF">2012-09-24T07:10:16Z</dcterms:created>
  <dcterms:modified xsi:type="dcterms:W3CDTF">2012-10-22T14:18:11Z</dcterms:modified>
</cp:coreProperties>
</file>