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70" r:id="rId2"/>
    <p:sldId id="257" r:id="rId3"/>
    <p:sldId id="272" r:id="rId4"/>
    <p:sldId id="258" r:id="rId5"/>
    <p:sldId id="266" r:id="rId6"/>
    <p:sldId id="271" r:id="rId7"/>
    <p:sldId id="268"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AFA8"/>
    <a:srgbClr val="9BD2C1"/>
    <a:srgbClr val="517C78"/>
    <a:srgbClr val="8C9DBA"/>
    <a:srgbClr val="97D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81D3D-4A4B-4710-9306-51A37D9416EA}" v="424" dt="2025-01-21T14:58:54.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autoAdjust="0"/>
    <p:restoredTop sz="74581" autoAdjust="0"/>
  </p:normalViewPr>
  <p:slideViewPr>
    <p:cSldViewPr>
      <p:cViewPr varScale="1">
        <p:scale>
          <a:sx n="56" d="100"/>
          <a:sy n="56" d="100"/>
        </p:scale>
        <p:origin x="140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A646E-718F-443A-8D6C-6A35B4FF1E1F}" type="datetimeFigureOut">
              <a:rPr lang="en-BE" smtClean="0"/>
              <a:t>21/01/2025</a:t>
            </a:fld>
            <a:endParaRPr lang="en-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D2A80-E1F6-42D1-B058-F8FEC0C58252}" type="slidenum">
              <a:rPr lang="en-BE" smtClean="0"/>
              <a:t>‹nr.›</a:t>
            </a:fld>
            <a:endParaRPr lang="en-BE"/>
          </a:p>
        </p:txBody>
      </p:sp>
    </p:spTree>
    <p:extLst>
      <p:ext uri="{BB962C8B-B14F-4D97-AF65-F5344CB8AC3E}">
        <p14:creationId xmlns:p14="http://schemas.microsoft.com/office/powerpoint/2010/main" val="378584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Ken jij Taylor Swift?</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Ze beschrijft de fase waarin jullie nu zitten perfect: vol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fun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chaos, en soms ook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struggles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Wij willen begrijpen hoe jullie dit beleven. En daarvoor hebben we JOU nodig! </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C94D2A80-E1F6-42D1-B058-F8FEC0C58252}" type="slidenum">
              <a:rPr lang="en-BE" smtClean="0"/>
              <a:t>1</a:t>
            </a:fld>
            <a:endParaRPr lang="en-BE"/>
          </a:p>
        </p:txBody>
      </p:sp>
    </p:spTree>
    <p:extLst>
      <p:ext uri="{BB962C8B-B14F-4D97-AF65-F5344CB8AC3E}">
        <p14:creationId xmlns:p14="http://schemas.microsoft.com/office/powerpoint/2010/main" val="363292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Als laatstejaars sta je aan de start van een heel nieuw hoofdstuk. Een eerste job? De overstap naar het hoger onderwijs? Andere nieuwe uitdagingen? Spannend! Maar eerlijk: het kan ook stressvol zijn. </a:t>
            </a:r>
            <a:endParaRPr lang="nl-BE" dirty="0"/>
          </a:p>
        </p:txBody>
      </p:sp>
      <p:sp>
        <p:nvSpPr>
          <p:cNvPr id="4" name="Tijdelijke aanduiding voor dianummer 3"/>
          <p:cNvSpPr>
            <a:spLocks noGrp="1"/>
          </p:cNvSpPr>
          <p:nvPr>
            <p:ph type="sldNum" sz="quarter" idx="5"/>
          </p:nvPr>
        </p:nvSpPr>
        <p:spPr/>
        <p:txBody>
          <a:bodyPr/>
          <a:lstStyle/>
          <a:p>
            <a:fld id="{C94D2A80-E1F6-42D1-B058-F8FEC0C58252}" type="slidenum">
              <a:rPr lang="en-BE" smtClean="0"/>
              <a:t>2</a:t>
            </a:fld>
            <a:endParaRPr lang="en-BE"/>
          </a:p>
        </p:txBody>
      </p:sp>
    </p:spTree>
    <p:extLst>
      <p:ext uri="{BB962C8B-B14F-4D97-AF65-F5344CB8AC3E}">
        <p14:creationId xmlns:p14="http://schemas.microsoft.com/office/powerpoint/2010/main" val="371703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DD004-E6E3-E186-8B10-8E78053D43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9DFF0AD-C5B4-CE16-9244-40041D5F806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9A8CDD3-9ABC-463D-04D4-5E2F061325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00" dirty="0">
                <a:effectLst/>
                <a:latin typeface="Aptos" panose="020B0004020202020204" pitchFamily="34" charset="0"/>
                <a:ea typeface="Aptos" panose="020B0004020202020204" pitchFamily="34" charset="0"/>
                <a:cs typeface="Times New Roman" panose="02020603050405020304" pitchFamily="18" charset="0"/>
              </a:rPr>
              <a:t>Overal lees je het: steeds meer prestatiedruk en mentale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struggles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bij jongeren zoals jij. Tijd om actie te ondernemen. En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guess</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2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nl-BE" sz="1200" kern="100" dirty="0">
                <a:effectLst/>
                <a:latin typeface="Aptos" panose="020B0004020202020204" pitchFamily="34" charset="0"/>
                <a:ea typeface="Aptos" panose="020B0004020202020204" pitchFamily="34" charset="0"/>
                <a:cs typeface="Times New Roman" panose="02020603050405020304" pitchFamily="18" charset="0"/>
              </a:rPr>
              <a:t>? JIJ BENT DE SLEUTEL!</a:t>
            </a:r>
            <a:endParaRPr lang="en-BE"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36852810-C0B3-4062-2DA6-54277777508D}"/>
              </a:ext>
            </a:extLst>
          </p:cNvPr>
          <p:cNvSpPr>
            <a:spLocks noGrp="1"/>
          </p:cNvSpPr>
          <p:nvPr>
            <p:ph type="sldNum" sz="quarter" idx="5"/>
          </p:nvPr>
        </p:nvSpPr>
        <p:spPr/>
        <p:txBody>
          <a:bodyPr/>
          <a:lstStyle/>
          <a:p>
            <a:fld id="{C94D2A80-E1F6-42D1-B058-F8FEC0C58252}" type="slidenum">
              <a:rPr lang="en-BE" smtClean="0"/>
              <a:t>3</a:t>
            </a:fld>
            <a:endParaRPr lang="en-BE"/>
          </a:p>
        </p:txBody>
      </p:sp>
    </p:spTree>
    <p:extLst>
      <p:ext uri="{BB962C8B-B14F-4D97-AF65-F5344CB8AC3E}">
        <p14:creationId xmlns:p14="http://schemas.microsoft.com/office/powerpoint/2010/main" val="142005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In maart starten we met </a:t>
            </a:r>
            <a:r>
              <a:rPr lang="nl-BE" sz="1800" i="1" kern="100" dirty="0" err="1">
                <a:effectLst/>
                <a:latin typeface="Aptos" panose="020B0004020202020204" pitchFamily="34" charset="0"/>
                <a:ea typeface="Aptos" panose="020B0004020202020204" pitchFamily="34" charset="0"/>
                <a:cs typeface="Times New Roman" panose="02020603050405020304" pitchFamily="18" charset="0"/>
              </a:rPr>
              <a:t>VoorZ</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 een onderzoek vóór en dóór Generatie Z. Het doel? Checken hoe het écht met jullie gaat en ontdekken wat momenten zijn waarop je je top voelt of net minder goed in je vel zit.</a:t>
            </a:r>
          </a:p>
          <a:p>
            <a:pPr>
              <a:lnSpc>
                <a:spcPct val="107000"/>
              </a:lnSpc>
              <a:spcAft>
                <a:spcPts val="800"/>
              </a:spcAft>
            </a:pP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WAAR ZOOMEN WE ZOAL OP IN? Enkele voorbeelden…</a:t>
            </a:r>
          </a:p>
          <a:p>
            <a:pPr>
              <a:lnSpc>
                <a:spcPct val="107000"/>
              </a:lnSpc>
              <a:spcAft>
                <a:spcPts val="800"/>
              </a:spcAft>
            </a:pP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SOCIALE MEDIA: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Let’s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be</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real, jullie leven </a:t>
            </a:r>
            <a:r>
              <a:rPr lang="nl-BE" sz="1800" i="1" kern="100" dirty="0">
                <a:effectLst/>
                <a:latin typeface="Aptos" panose="020B0004020202020204" pitchFamily="34" charset="0"/>
                <a:ea typeface="Aptos" panose="020B0004020202020204" pitchFamily="34" charset="0"/>
                <a:cs typeface="Times New Roman" panose="02020603050405020304" pitchFamily="18" charset="0"/>
              </a:rPr>
              <a:t>op </a:t>
            </a:r>
            <a:r>
              <a:rPr lang="nl-BE" sz="1800" i="1" kern="100" dirty="0" err="1">
                <a:effectLst/>
                <a:latin typeface="Aptos" panose="020B0004020202020204" pitchFamily="34" charset="0"/>
                <a:ea typeface="Aptos" panose="020B0004020202020204" pitchFamily="34" charset="0"/>
                <a:cs typeface="Times New Roman" panose="02020603050405020304" pitchFamily="18" charset="0"/>
              </a:rPr>
              <a:t>TikTok</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Maar hoe voel jij je na een dag scrollen?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Chill</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Of juist uitgeput?</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PRESTATIEDRUK: Altijd de beste versie van jezelf moeten geven – herkenbaar? We willen weten hoe jullie hiermee omgaan.</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GEVOELENS: Hoe deal je met stress, verdriet of blijdschap? Hou je je gevoelens voor jezelf of deel je ze met anderen?</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IDENTITEIT: Wie ben je echt? Wat wil je bereiken? Heb je je antwoorden al gevonden, of voelt het soms alsof je hierin vastloopt?</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BE" dirty="0"/>
          </a:p>
        </p:txBody>
      </p:sp>
      <p:sp>
        <p:nvSpPr>
          <p:cNvPr id="4" name="Tijdelijke aanduiding voor dianummer 3"/>
          <p:cNvSpPr>
            <a:spLocks noGrp="1"/>
          </p:cNvSpPr>
          <p:nvPr>
            <p:ph type="sldNum" sz="quarter" idx="5"/>
          </p:nvPr>
        </p:nvSpPr>
        <p:spPr/>
        <p:txBody>
          <a:bodyPr/>
          <a:lstStyle/>
          <a:p>
            <a:fld id="{C94D2A80-E1F6-42D1-B058-F8FEC0C58252}" type="slidenum">
              <a:rPr lang="en-BE" smtClean="0"/>
              <a:t>4</a:t>
            </a:fld>
            <a:endParaRPr lang="en-BE"/>
          </a:p>
        </p:txBody>
      </p:sp>
    </p:spTree>
    <p:extLst>
      <p:ext uri="{BB962C8B-B14F-4D97-AF65-F5344CB8AC3E}">
        <p14:creationId xmlns:p14="http://schemas.microsoft.com/office/powerpoint/2010/main" val="395499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WAT KAN JE VERWACHTEN?</a:t>
            </a:r>
          </a:p>
          <a:p>
            <a:pPr marL="0" marR="0" lvl="0" indent="0" algn="l" defTabSz="914400" rtl="0" eaLnBrk="1" fontAlgn="auto" latinLnBrk="0" hangingPunct="1">
              <a:lnSpc>
                <a:spcPct val="100000"/>
              </a:lnSpc>
              <a:spcBef>
                <a:spcPts val="0"/>
              </a:spcBef>
              <a:spcAft>
                <a:spcPts val="0"/>
              </a:spcAft>
              <a:buClrTx/>
              <a:buSzTx/>
              <a:buFontTx/>
              <a:buNone/>
              <a:tabLst/>
              <a:defRPr/>
            </a:pPr>
            <a:br>
              <a:rPr lang="nl-BE" sz="1800" kern="100" dirty="0">
                <a:effectLst/>
                <a:latin typeface="Aptos" panose="020B0004020202020204" pitchFamily="34" charset="0"/>
                <a:ea typeface="Aptos" panose="020B0004020202020204" pitchFamily="34" charset="0"/>
                <a:cs typeface="Times New Roman" panose="02020603050405020304" pitchFamily="18" charset="0"/>
              </a:rPr>
            </a:br>
            <a:r>
              <a:rPr lang="nl-BE" sz="1800" kern="100" dirty="0">
                <a:effectLst/>
                <a:latin typeface="Aptos" panose="020B0004020202020204" pitchFamily="34" charset="0"/>
                <a:ea typeface="Aptos" panose="020B0004020202020204" pitchFamily="34" charset="0"/>
                <a:cs typeface="Times New Roman" panose="02020603050405020304" pitchFamily="18" charset="0"/>
              </a:rPr>
              <a:t>We zoeken 2000 laatstejaars. Sounds like a lot? Ja, maar zo krijg jij een stem in het onderzoek.</a:t>
            </a:r>
            <a:br>
              <a:rPr lang="nl-BE" sz="1800" kern="100" dirty="0">
                <a:effectLst/>
                <a:latin typeface="Aptos" panose="020B0004020202020204" pitchFamily="34" charset="0"/>
                <a:ea typeface="Aptos" panose="020B0004020202020204" pitchFamily="34" charset="0"/>
                <a:cs typeface="Times New Roman" panose="02020603050405020304" pitchFamily="18" charset="0"/>
              </a:rPr>
            </a:br>
            <a:r>
              <a:rPr lang="nl-BE" sz="1800" kern="100" dirty="0">
                <a:effectLst/>
                <a:latin typeface="Aptos" panose="020B0004020202020204" pitchFamily="34" charset="0"/>
                <a:ea typeface="Aptos" panose="020B0004020202020204" pitchFamily="34" charset="0"/>
                <a:cs typeface="Times New Roman" panose="02020603050405020304" pitchFamily="18" charset="0"/>
              </a:rPr>
              <a:t>Elke 3 maanden vul je een vragenlijst in, 12 keer in totaal waarvan 4 keer één uur en 8 keer 30 minuten. Kort en krachtig!</a:t>
            </a:r>
            <a:br>
              <a:rPr lang="nl-BE" sz="1800" kern="100" dirty="0">
                <a:effectLst/>
                <a:latin typeface="Aptos" panose="020B0004020202020204" pitchFamily="34" charset="0"/>
                <a:ea typeface="Aptos" panose="020B0004020202020204" pitchFamily="34" charset="0"/>
                <a:cs typeface="Times New Roman" panose="02020603050405020304" pitchFamily="18" charset="0"/>
              </a:rPr>
            </a:br>
            <a:r>
              <a:rPr lang="nl-BE" sz="1800" kern="100" dirty="0">
                <a:effectLst/>
                <a:latin typeface="Aptos" panose="020B0004020202020204" pitchFamily="34" charset="0"/>
                <a:ea typeface="Aptos" panose="020B0004020202020204" pitchFamily="34" charset="0"/>
                <a:cs typeface="Times New Roman" panose="02020603050405020304" pitchFamily="18" charset="0"/>
              </a:rPr>
              <a:t>Volgend jaar, in maart 2026, vragen we je 9 dagen lang elke dag 7 korte vragenlijstjes in te vullen. Dat klinkt als veel, maar het is het waard. Beloofd!</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BE" dirty="0"/>
          </a:p>
        </p:txBody>
      </p:sp>
      <p:sp>
        <p:nvSpPr>
          <p:cNvPr id="4" name="Tijdelijke aanduiding voor dianummer 3"/>
          <p:cNvSpPr>
            <a:spLocks noGrp="1"/>
          </p:cNvSpPr>
          <p:nvPr>
            <p:ph type="sldNum" sz="quarter" idx="5"/>
          </p:nvPr>
        </p:nvSpPr>
        <p:spPr/>
        <p:txBody>
          <a:bodyPr/>
          <a:lstStyle/>
          <a:p>
            <a:fld id="{C94D2A80-E1F6-42D1-B058-F8FEC0C58252}" type="slidenum">
              <a:rPr lang="en-BE" smtClean="0"/>
              <a:t>5</a:t>
            </a:fld>
            <a:endParaRPr lang="en-BE"/>
          </a:p>
        </p:txBody>
      </p:sp>
    </p:spTree>
    <p:extLst>
      <p:ext uri="{BB962C8B-B14F-4D97-AF65-F5344CB8AC3E}">
        <p14:creationId xmlns:p14="http://schemas.microsoft.com/office/powerpoint/2010/main" val="205918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922A-6D0A-AAC6-9D1C-FAA3C7A0FDF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AAD6046-A452-F94D-76BE-2E4E079EFDC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683C85-AA8E-0EE5-E893-8620629227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WAAROM MEEDOEN?</a:t>
            </a:r>
          </a:p>
          <a:p>
            <a:pPr marL="0" marR="0" lvl="0" indent="0" algn="l" defTabSz="914400" rtl="0" eaLnBrk="1" fontAlgn="auto" latinLnBrk="0" hangingPunct="1">
              <a:lnSpc>
                <a:spcPct val="100000"/>
              </a:lnSpc>
              <a:spcBef>
                <a:spcPts val="0"/>
              </a:spcBef>
              <a:spcAft>
                <a:spcPts val="0"/>
              </a:spcAft>
              <a:buClrTx/>
              <a:buSzTx/>
              <a:buFontTx/>
              <a:buNone/>
              <a:tabLst/>
              <a:defRPr/>
            </a:pPr>
            <a:br>
              <a:rPr lang="nl-BE" sz="1800" kern="100" dirty="0">
                <a:effectLst/>
                <a:latin typeface="Aptos" panose="020B0004020202020204" pitchFamily="34" charset="0"/>
                <a:ea typeface="Aptos" panose="020B0004020202020204" pitchFamily="34" charset="0"/>
                <a:cs typeface="Times New Roman" panose="02020603050405020304" pitchFamily="18" charset="0"/>
              </a:rPr>
            </a:br>
            <a:r>
              <a:rPr lang="nl-BE" sz="1800" kern="100" dirty="0">
                <a:effectLst/>
                <a:latin typeface="Aptos" panose="020B0004020202020204" pitchFamily="34" charset="0"/>
                <a:ea typeface="Aptos" panose="020B0004020202020204" pitchFamily="34" charset="0"/>
                <a:cs typeface="Times New Roman" panose="02020603050405020304" pitchFamily="18" charset="0"/>
              </a:rPr>
              <a:t>Je helpt de mentale gezondheid van jongeren te bestuderen en te verbeteren.</a:t>
            </a:r>
            <a:br>
              <a:rPr lang="nl-BE" sz="1800" kern="100" dirty="0">
                <a:effectLst/>
                <a:latin typeface="Aptos" panose="020B0004020202020204" pitchFamily="34" charset="0"/>
                <a:ea typeface="Aptos" panose="020B0004020202020204" pitchFamily="34" charset="0"/>
                <a:cs typeface="Times New Roman" panose="02020603050405020304" pitchFamily="18" charset="0"/>
              </a:rPr>
            </a:br>
            <a:r>
              <a:rPr lang="nl-BE" sz="1800" kern="100" dirty="0">
                <a:effectLst/>
                <a:latin typeface="Aptos" panose="020B0004020202020204" pitchFamily="34" charset="0"/>
                <a:ea typeface="Aptos" panose="020B0004020202020204" pitchFamily="34" charset="0"/>
                <a:cs typeface="Times New Roman" panose="02020603050405020304" pitchFamily="18" charset="0"/>
              </a:rPr>
              <a:t>De resultaten gebruiken we om Virtual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Reality</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interventies te maken die kunnen helpen om je beter in je vel </a:t>
            </a:r>
            <a:r>
              <a:rPr lang="nl-BE" sz="1800" kern="100">
                <a:effectLst/>
                <a:latin typeface="Aptos" panose="020B0004020202020204" pitchFamily="34" charset="0"/>
                <a:ea typeface="Aptos" panose="020B0004020202020204" pitchFamily="34" charset="0"/>
                <a:cs typeface="Times New Roman" panose="02020603050405020304" pitchFamily="18" charset="0"/>
              </a:rPr>
              <a:t>te voelen. </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En ja, als deelnemer krijg je later de kans om dit zelf uit te proberen!</a:t>
            </a:r>
            <a:br>
              <a:rPr lang="nl-BE" sz="1800" kern="100" dirty="0">
                <a:effectLst/>
                <a:latin typeface="Aptos" panose="020B0004020202020204" pitchFamily="34" charset="0"/>
                <a:ea typeface="Aptos" panose="020B0004020202020204" pitchFamily="34" charset="0"/>
                <a:cs typeface="Times New Roman" panose="02020603050405020304" pitchFamily="18" charset="0"/>
              </a:rPr>
            </a:br>
            <a:r>
              <a:rPr lang="nl-BE" sz="1800" kern="100" dirty="0">
                <a:effectLst/>
                <a:latin typeface="Aptos" panose="020B0004020202020204" pitchFamily="34" charset="0"/>
                <a:ea typeface="Aptos" panose="020B0004020202020204" pitchFamily="34" charset="0"/>
                <a:cs typeface="Times New Roman" panose="02020603050405020304" pitchFamily="18" charset="0"/>
              </a:rPr>
              <a:t>Oh, en bij iedere meting kan je iets verdienen! Wie volledig meedoet, zal op het einde 100 euro ontvangen. </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BE" dirty="0"/>
          </a:p>
        </p:txBody>
      </p:sp>
      <p:sp>
        <p:nvSpPr>
          <p:cNvPr id="4" name="Tijdelijke aanduiding voor dianummer 3">
            <a:extLst>
              <a:ext uri="{FF2B5EF4-FFF2-40B4-BE49-F238E27FC236}">
                <a16:creationId xmlns:a16="http://schemas.microsoft.com/office/drawing/2014/main" id="{555A0366-7654-6DC7-307A-2CD80ABC3A25}"/>
              </a:ext>
            </a:extLst>
          </p:cNvPr>
          <p:cNvSpPr>
            <a:spLocks noGrp="1"/>
          </p:cNvSpPr>
          <p:nvPr>
            <p:ph type="sldNum" sz="quarter" idx="5"/>
          </p:nvPr>
        </p:nvSpPr>
        <p:spPr/>
        <p:txBody>
          <a:bodyPr/>
          <a:lstStyle/>
          <a:p>
            <a:fld id="{C94D2A80-E1F6-42D1-B058-F8FEC0C58252}" type="slidenum">
              <a:rPr lang="en-BE" smtClean="0"/>
              <a:t>6</a:t>
            </a:fld>
            <a:endParaRPr lang="en-BE"/>
          </a:p>
        </p:txBody>
      </p:sp>
    </p:spTree>
    <p:extLst>
      <p:ext uri="{BB962C8B-B14F-4D97-AF65-F5344CB8AC3E}">
        <p14:creationId xmlns:p14="http://schemas.microsoft.com/office/powerpoint/2010/main" val="156782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Klaar om mee te doen? Scan de QR-code, vul je gegevens in, en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let’s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go. </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Nog een extra bonus: door de vragenlijst nu in te vullen, win je een paar minuten aan extra pauze in de les. </a:t>
            </a:r>
          </a:p>
          <a:p>
            <a:pPr>
              <a:lnSpc>
                <a:spcPct val="107000"/>
              </a:lnSpc>
              <a:spcAft>
                <a:spcPts val="800"/>
              </a:spcAft>
            </a:pP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Join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the</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team en geef een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VoorZet</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aan Generatie Z! </a:t>
            </a:r>
            <a:endParaRPr lang="en-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C94D2A80-E1F6-42D1-B058-F8FEC0C58252}" type="slidenum">
              <a:rPr lang="en-BE" smtClean="0"/>
              <a:t>7</a:t>
            </a:fld>
            <a:endParaRPr lang="en-BE"/>
          </a:p>
        </p:txBody>
      </p:sp>
    </p:spTree>
    <p:extLst>
      <p:ext uri="{BB962C8B-B14F-4D97-AF65-F5344CB8AC3E}">
        <p14:creationId xmlns:p14="http://schemas.microsoft.com/office/powerpoint/2010/main" val="133334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282635B-0E27-3D06-8DDF-E7BE99497ABF}"/>
              </a:ext>
            </a:extLst>
          </p:cNvPr>
          <p:cNvSpPr txBox="1"/>
          <p:nvPr/>
        </p:nvSpPr>
        <p:spPr>
          <a:xfrm>
            <a:off x="0" y="638532"/>
            <a:ext cx="18288000" cy="2523768"/>
          </a:xfrm>
          <a:prstGeom prst="rect">
            <a:avLst/>
          </a:prstGeom>
          <a:solidFill>
            <a:schemeClr val="tx1"/>
          </a:solidFill>
          <a:ln>
            <a:solidFill>
              <a:schemeClr val="tx1"/>
            </a:solidFill>
          </a:ln>
        </p:spPr>
        <p:txBody>
          <a:bodyPr wrap="square" rtlCol="0">
            <a:spAutoFit/>
          </a:bodyPr>
          <a:lstStyle/>
          <a:p>
            <a:pPr algn="r"/>
            <a:endParaRPr lang="nl-BE" sz="1000" b="1" i="1" dirty="0">
              <a:solidFill>
                <a:srgbClr val="FFFFFF"/>
              </a:solidFill>
              <a:latin typeface="Calibri Light" panose="020F0302020204030204" pitchFamily="34" charset="0"/>
              <a:ea typeface="Calibri"/>
              <a:cs typeface="Calibri Light" panose="020F0302020204030204" pitchFamily="34" charset="0"/>
            </a:endParaRPr>
          </a:p>
          <a:p>
            <a:pPr algn="r"/>
            <a:r>
              <a:rPr lang="nl-BE" sz="6000" b="1" i="1" dirty="0">
                <a:solidFill>
                  <a:srgbClr val="FFFFFF"/>
                </a:solidFill>
                <a:latin typeface="Calibri Light" panose="020F0302020204030204" pitchFamily="34" charset="0"/>
                <a:ea typeface="Calibri"/>
                <a:cs typeface="Calibri Light" panose="020F0302020204030204" pitchFamily="34" charset="0"/>
              </a:rPr>
              <a:t>“</a:t>
            </a:r>
            <a:r>
              <a:rPr lang="nl-BE" sz="6000" b="1" i="1" dirty="0" err="1">
                <a:solidFill>
                  <a:srgbClr val="FFFFFF"/>
                </a:solidFill>
                <a:latin typeface="Calibri Light" panose="020F0302020204030204" pitchFamily="34" charset="0"/>
                <a:ea typeface="Calibri"/>
                <a:cs typeface="Calibri Light" panose="020F0302020204030204" pitchFamily="34" charset="0"/>
              </a:rPr>
              <a:t>We’re</a:t>
            </a:r>
            <a:r>
              <a:rPr lang="nl-BE" sz="6000" b="1" i="1" dirty="0">
                <a:solidFill>
                  <a:srgbClr val="FFFFFF"/>
                </a:solidFill>
                <a:latin typeface="Calibri Light" panose="020F0302020204030204" pitchFamily="34" charset="0"/>
                <a:ea typeface="Calibri"/>
                <a:cs typeface="Calibri Light" panose="020F0302020204030204" pitchFamily="34" charset="0"/>
              </a:rPr>
              <a:t> happy, free, </a:t>
            </a:r>
            <a:r>
              <a:rPr lang="nl-BE" sz="6000" b="1" i="1" dirty="0" err="1">
                <a:solidFill>
                  <a:srgbClr val="FFFFFF"/>
                </a:solidFill>
                <a:latin typeface="Calibri Light" panose="020F0302020204030204" pitchFamily="34" charset="0"/>
                <a:ea typeface="Calibri"/>
                <a:cs typeface="Calibri Light" panose="020F0302020204030204" pitchFamily="34" charset="0"/>
              </a:rPr>
              <a:t>confused</a:t>
            </a:r>
            <a:r>
              <a:rPr lang="nl-BE" sz="6000" b="1" i="1" dirty="0">
                <a:solidFill>
                  <a:srgbClr val="FFFFFF"/>
                </a:solidFill>
                <a:latin typeface="Calibri Light" panose="020F0302020204030204" pitchFamily="34" charset="0"/>
                <a:ea typeface="Calibri"/>
                <a:cs typeface="Calibri Light" panose="020F0302020204030204" pitchFamily="34" charset="0"/>
              </a:rPr>
              <a:t>, </a:t>
            </a:r>
            <a:r>
              <a:rPr lang="nl-BE" sz="6000" b="1" i="1" dirty="0" err="1">
                <a:solidFill>
                  <a:srgbClr val="FFFFFF"/>
                </a:solidFill>
                <a:latin typeface="Calibri Light" panose="020F0302020204030204" pitchFamily="34" charset="0"/>
                <a:ea typeface="Calibri"/>
                <a:cs typeface="Calibri Light" panose="020F0302020204030204" pitchFamily="34" charset="0"/>
              </a:rPr>
              <a:t>and</a:t>
            </a:r>
            <a:r>
              <a:rPr lang="nl-BE" sz="6000" b="1" i="1" dirty="0">
                <a:solidFill>
                  <a:srgbClr val="FFFFFF"/>
                </a:solidFill>
                <a:latin typeface="Calibri Light" panose="020F0302020204030204" pitchFamily="34" charset="0"/>
                <a:ea typeface="Calibri"/>
                <a:cs typeface="Calibri Light" panose="020F0302020204030204" pitchFamily="34" charset="0"/>
              </a:rPr>
              <a:t> </a:t>
            </a:r>
            <a:r>
              <a:rPr lang="nl-BE" sz="6000" b="1" i="1" dirty="0" err="1">
                <a:solidFill>
                  <a:srgbClr val="FFFFFF"/>
                </a:solidFill>
                <a:latin typeface="Calibri Light" panose="020F0302020204030204" pitchFamily="34" charset="0"/>
                <a:ea typeface="Calibri"/>
                <a:cs typeface="Calibri Light" panose="020F0302020204030204" pitchFamily="34" charset="0"/>
              </a:rPr>
              <a:t>lonely</a:t>
            </a:r>
            <a:r>
              <a:rPr lang="nl-BE" sz="6000" b="1" i="1" dirty="0">
                <a:solidFill>
                  <a:srgbClr val="FFFFFF"/>
                </a:solidFill>
                <a:latin typeface="Calibri Light" panose="020F0302020204030204" pitchFamily="34" charset="0"/>
                <a:ea typeface="Calibri"/>
                <a:cs typeface="Calibri Light" panose="020F0302020204030204" pitchFamily="34" charset="0"/>
              </a:rPr>
              <a:t> at </a:t>
            </a:r>
            <a:r>
              <a:rPr lang="nl-BE" sz="6000" b="1" i="1" dirty="0" err="1">
                <a:solidFill>
                  <a:srgbClr val="FFFFFF"/>
                </a:solidFill>
                <a:latin typeface="Calibri Light" panose="020F0302020204030204" pitchFamily="34" charset="0"/>
                <a:ea typeface="Calibri"/>
                <a:cs typeface="Calibri Light" panose="020F0302020204030204" pitchFamily="34" charset="0"/>
              </a:rPr>
              <a:t>the</a:t>
            </a:r>
            <a:r>
              <a:rPr lang="nl-BE" sz="6000" b="1" i="1" dirty="0">
                <a:solidFill>
                  <a:srgbClr val="FFFFFF"/>
                </a:solidFill>
                <a:latin typeface="Calibri Light" panose="020F0302020204030204" pitchFamily="34" charset="0"/>
                <a:ea typeface="Calibri"/>
                <a:cs typeface="Calibri Light" panose="020F0302020204030204" pitchFamily="34" charset="0"/>
              </a:rPr>
              <a:t> </a:t>
            </a:r>
            <a:r>
              <a:rPr lang="nl-BE" sz="6000" b="1" i="1" dirty="0" err="1">
                <a:solidFill>
                  <a:srgbClr val="FFFFFF"/>
                </a:solidFill>
                <a:latin typeface="Calibri Light" panose="020F0302020204030204" pitchFamily="34" charset="0"/>
                <a:ea typeface="Calibri"/>
                <a:cs typeface="Calibri Light" panose="020F0302020204030204" pitchFamily="34" charset="0"/>
              </a:rPr>
              <a:t>same</a:t>
            </a:r>
            <a:r>
              <a:rPr lang="nl-BE" sz="6000" b="1" i="1" dirty="0">
                <a:solidFill>
                  <a:srgbClr val="FFFFFF"/>
                </a:solidFill>
                <a:latin typeface="Calibri Light" panose="020F0302020204030204" pitchFamily="34" charset="0"/>
                <a:ea typeface="Calibri"/>
                <a:cs typeface="Calibri Light" panose="020F0302020204030204" pitchFamily="34" charset="0"/>
              </a:rPr>
              <a:t> time.</a:t>
            </a:r>
          </a:p>
          <a:p>
            <a:pPr algn="r"/>
            <a:r>
              <a:rPr lang="nl-BE" sz="6000" b="1" i="1" dirty="0">
                <a:solidFill>
                  <a:srgbClr val="FFFFFF"/>
                </a:solidFill>
                <a:latin typeface="Calibri Light" panose="020F0302020204030204" pitchFamily="34" charset="0"/>
                <a:ea typeface="Calibri"/>
                <a:cs typeface="Calibri Light" panose="020F0302020204030204" pitchFamily="34" charset="0"/>
              </a:rPr>
              <a:t>It’s </a:t>
            </a:r>
            <a:r>
              <a:rPr lang="nl-BE" sz="6000" b="1" i="1" dirty="0" err="1">
                <a:solidFill>
                  <a:srgbClr val="FFFFFF"/>
                </a:solidFill>
                <a:latin typeface="Calibri Light" panose="020F0302020204030204" pitchFamily="34" charset="0"/>
                <a:ea typeface="Calibri"/>
                <a:cs typeface="Calibri Light" panose="020F0302020204030204" pitchFamily="34" charset="0"/>
              </a:rPr>
              <a:t>miserable</a:t>
            </a:r>
            <a:r>
              <a:rPr lang="nl-BE" sz="6000" b="1" i="1" dirty="0">
                <a:solidFill>
                  <a:srgbClr val="FFFFFF"/>
                </a:solidFill>
                <a:latin typeface="Calibri Light" panose="020F0302020204030204" pitchFamily="34" charset="0"/>
                <a:ea typeface="Calibri"/>
                <a:cs typeface="Calibri Light" panose="020F0302020204030204" pitchFamily="34" charset="0"/>
              </a:rPr>
              <a:t> </a:t>
            </a:r>
            <a:r>
              <a:rPr lang="nl-BE" sz="6000" b="1" i="1" dirty="0" err="1">
                <a:solidFill>
                  <a:srgbClr val="FFFFFF"/>
                </a:solidFill>
                <a:latin typeface="Calibri Light" panose="020F0302020204030204" pitchFamily="34" charset="0"/>
                <a:ea typeface="Calibri"/>
                <a:cs typeface="Calibri Light" panose="020F0302020204030204" pitchFamily="34" charset="0"/>
              </a:rPr>
              <a:t>and</a:t>
            </a:r>
            <a:r>
              <a:rPr lang="nl-BE" sz="6000" b="1" i="1" dirty="0">
                <a:solidFill>
                  <a:srgbClr val="FFFFFF"/>
                </a:solidFill>
                <a:latin typeface="Calibri Light" panose="020F0302020204030204" pitchFamily="34" charset="0"/>
                <a:ea typeface="Calibri"/>
                <a:cs typeface="Calibri Light" panose="020F0302020204030204" pitchFamily="34" charset="0"/>
              </a:rPr>
              <a:t> </a:t>
            </a:r>
            <a:r>
              <a:rPr lang="nl-BE" sz="6000" b="1" i="1" dirty="0" err="1">
                <a:solidFill>
                  <a:srgbClr val="FFFFFF"/>
                </a:solidFill>
                <a:latin typeface="Calibri Light" panose="020F0302020204030204" pitchFamily="34" charset="0"/>
                <a:ea typeface="Calibri"/>
                <a:cs typeface="Calibri Light" panose="020F0302020204030204" pitchFamily="34" charset="0"/>
              </a:rPr>
              <a:t>magical</a:t>
            </a:r>
            <a:r>
              <a:rPr lang="nl-BE" sz="6000" b="1" i="1" dirty="0">
                <a:solidFill>
                  <a:srgbClr val="FFFFFF"/>
                </a:solidFill>
                <a:latin typeface="Calibri Light" panose="020F0302020204030204" pitchFamily="34" charset="0"/>
                <a:ea typeface="Calibri"/>
                <a:cs typeface="Calibri Light" panose="020F0302020204030204" pitchFamily="34" charset="0"/>
              </a:rPr>
              <a:t>.”</a:t>
            </a:r>
          </a:p>
          <a:p>
            <a:pPr algn="r"/>
            <a:endParaRPr lang="en-US" sz="1000" i="1" dirty="0">
              <a:latin typeface="Calibri Light" panose="020F0302020204030204" pitchFamily="34" charset="0"/>
              <a:ea typeface="Calibri"/>
              <a:cs typeface="Calibri Light" panose="020F0302020204030204" pitchFamily="34" charset="0"/>
            </a:endParaRPr>
          </a:p>
          <a:p>
            <a:endParaRPr lang="en-BE" dirty="0"/>
          </a:p>
        </p:txBody>
      </p:sp>
      <p:sp>
        <p:nvSpPr>
          <p:cNvPr id="8" name="Tekstvak 7">
            <a:extLst>
              <a:ext uri="{FF2B5EF4-FFF2-40B4-BE49-F238E27FC236}">
                <a16:creationId xmlns:a16="http://schemas.microsoft.com/office/drawing/2014/main" id="{F56D6058-9C23-C876-E8B4-E7DE2C231387}"/>
              </a:ext>
            </a:extLst>
          </p:cNvPr>
          <p:cNvSpPr txBox="1"/>
          <p:nvPr/>
        </p:nvSpPr>
        <p:spPr>
          <a:xfrm>
            <a:off x="4267200" y="5600700"/>
            <a:ext cx="14020800" cy="1384995"/>
          </a:xfrm>
          <a:prstGeom prst="rect">
            <a:avLst/>
          </a:prstGeom>
          <a:solidFill>
            <a:srgbClr val="9BD2C1"/>
          </a:solidFill>
          <a:ln>
            <a:solidFill>
              <a:srgbClr val="9BD2C1"/>
            </a:solidFill>
          </a:ln>
        </p:spPr>
        <p:txBody>
          <a:bodyPr wrap="square" rtlCol="0">
            <a:spAutoFit/>
          </a:bodyPr>
          <a:lstStyle/>
          <a:p>
            <a:pPr algn="ctr"/>
            <a:r>
              <a:rPr lang="nl-BE" sz="6600" b="1" dirty="0">
                <a:latin typeface="Calibri Light" panose="020F0302020204030204" pitchFamily="34" charset="0"/>
                <a:ea typeface="Calibri"/>
                <a:cs typeface="Calibri Light" panose="020F0302020204030204" pitchFamily="34" charset="0"/>
              </a:rPr>
              <a:t>“22”, Taylor Swift</a:t>
            </a:r>
            <a:endParaRPr lang="en-US" sz="3200" dirty="0">
              <a:latin typeface="Calibri Light" panose="020F0302020204030204" pitchFamily="34" charset="0"/>
              <a:ea typeface="Calibri"/>
              <a:cs typeface="Calibri Light" panose="020F0302020204030204" pitchFamily="34" charset="0"/>
            </a:endParaRPr>
          </a:p>
          <a:p>
            <a:pPr algn="ctr"/>
            <a:endParaRPr lang="en-BE" dirty="0"/>
          </a:p>
        </p:txBody>
      </p:sp>
      <p:pic>
        <p:nvPicPr>
          <p:cNvPr id="10" name="Afbeelding 9">
            <a:extLst>
              <a:ext uri="{FF2B5EF4-FFF2-40B4-BE49-F238E27FC236}">
                <a16:creationId xmlns:a16="http://schemas.microsoft.com/office/drawing/2014/main" id="{C5AE0ED3-73B3-12F3-F409-B5F50704A833}"/>
              </a:ext>
            </a:extLst>
          </p:cNvPr>
          <p:cNvPicPr>
            <a:picLocks noChangeAspect="1"/>
          </p:cNvPicPr>
          <p:nvPr/>
        </p:nvPicPr>
        <p:blipFill>
          <a:blip r:embed="rId3">
            <a:extLst>
              <a:ext uri="{28A0092B-C50C-407E-A947-70E740481C1C}">
                <a14:useLocalDpi xmlns:a14="http://schemas.microsoft.com/office/drawing/2010/main" val="0"/>
              </a:ext>
            </a:extLst>
          </a:blip>
          <a:srcRect t="3994" b="5994"/>
          <a:stretch/>
        </p:blipFill>
        <p:spPr>
          <a:xfrm>
            <a:off x="-1524000" y="1370486"/>
            <a:ext cx="9906000" cy="8916514"/>
          </a:xfrm>
          <a:prstGeom prst="rect">
            <a:avLst/>
          </a:prstGeom>
        </p:spPr>
      </p:pic>
    </p:spTree>
    <p:extLst>
      <p:ext uri="{BB962C8B-B14F-4D97-AF65-F5344CB8AC3E}">
        <p14:creationId xmlns:p14="http://schemas.microsoft.com/office/powerpoint/2010/main" val="356359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404915"/>
            <a:ext cx="5624670" cy="5473507"/>
          </a:xfrm>
          <a:custGeom>
            <a:avLst/>
            <a:gdLst/>
            <a:ahLst/>
            <a:cxnLst/>
            <a:rect l="l" t="t" r="r" b="b"/>
            <a:pathLst>
              <a:path w="5624670" h="5473507">
                <a:moveTo>
                  <a:pt x="0" y="0"/>
                </a:moveTo>
                <a:lnTo>
                  <a:pt x="5624670" y="0"/>
                </a:lnTo>
                <a:lnTo>
                  <a:pt x="5624670" y="5473507"/>
                </a:lnTo>
                <a:lnTo>
                  <a:pt x="0" y="54735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sp>
        <p:nvSpPr>
          <p:cNvPr id="3" name="Freeform 3"/>
          <p:cNvSpPr/>
          <p:nvPr/>
        </p:nvSpPr>
        <p:spPr>
          <a:xfrm>
            <a:off x="11713908" y="2404915"/>
            <a:ext cx="4093466" cy="5569341"/>
          </a:xfrm>
          <a:custGeom>
            <a:avLst/>
            <a:gdLst/>
            <a:ahLst/>
            <a:cxnLst/>
            <a:rect l="l" t="t" r="r" b="b"/>
            <a:pathLst>
              <a:path w="4093466" h="5569341">
                <a:moveTo>
                  <a:pt x="0" y="0"/>
                </a:moveTo>
                <a:lnTo>
                  <a:pt x="4093466" y="0"/>
                </a:lnTo>
                <a:lnTo>
                  <a:pt x="4093466" y="5569341"/>
                </a:lnTo>
                <a:lnTo>
                  <a:pt x="0" y="55693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grpSp>
        <p:nvGrpSpPr>
          <p:cNvPr id="4" name="Group 4"/>
          <p:cNvGrpSpPr/>
          <p:nvPr/>
        </p:nvGrpSpPr>
        <p:grpSpPr>
          <a:xfrm>
            <a:off x="0" y="259654"/>
            <a:ext cx="18288000" cy="1105609"/>
            <a:chOff x="0" y="0"/>
            <a:chExt cx="4816593" cy="291189"/>
          </a:xfrm>
        </p:grpSpPr>
        <p:sp>
          <p:nvSpPr>
            <p:cNvPr id="5" name="Freeform 5"/>
            <p:cNvSpPr/>
            <p:nvPr/>
          </p:nvSpPr>
          <p:spPr>
            <a:xfrm>
              <a:off x="0" y="0"/>
              <a:ext cx="4816592" cy="291189"/>
            </a:xfrm>
            <a:custGeom>
              <a:avLst/>
              <a:gdLst/>
              <a:ahLst/>
              <a:cxnLst/>
              <a:rect l="l" t="t" r="r" b="b"/>
              <a:pathLst>
                <a:path w="4816592" h="291189">
                  <a:moveTo>
                    <a:pt x="0" y="0"/>
                  </a:moveTo>
                  <a:lnTo>
                    <a:pt x="4816592" y="0"/>
                  </a:lnTo>
                  <a:lnTo>
                    <a:pt x="4816592" y="291189"/>
                  </a:lnTo>
                  <a:lnTo>
                    <a:pt x="0" y="291189"/>
                  </a:lnTo>
                  <a:close/>
                </a:path>
              </a:pathLst>
            </a:custGeom>
            <a:solidFill>
              <a:srgbClr val="000000"/>
            </a:solidFill>
          </p:spPr>
          <p:txBody>
            <a:bodyPr/>
            <a:lstStyle/>
            <a:p>
              <a:endParaRPr lang="nl-BE"/>
            </a:p>
          </p:txBody>
        </p:sp>
        <p:sp>
          <p:nvSpPr>
            <p:cNvPr id="6" name="TextBox 6"/>
            <p:cNvSpPr txBox="1"/>
            <p:nvPr/>
          </p:nvSpPr>
          <p:spPr>
            <a:xfrm>
              <a:off x="0" y="-76200"/>
              <a:ext cx="4816593" cy="36738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0" y="117678"/>
            <a:ext cx="18287996" cy="1100238"/>
          </a:xfrm>
          <a:prstGeom prst="rect">
            <a:avLst/>
          </a:prstGeom>
        </p:spPr>
        <p:txBody>
          <a:bodyPr wrap="square" lIns="0" tIns="0" rIns="0" bIns="0" rtlCol="0" anchor="t">
            <a:spAutoFit/>
          </a:bodyPr>
          <a:lstStyle/>
          <a:p>
            <a:pPr algn="ctr">
              <a:lnSpc>
                <a:spcPts val="9760"/>
              </a:lnSpc>
              <a:spcBef>
                <a:spcPct val="0"/>
              </a:spcBef>
            </a:pPr>
            <a:r>
              <a:rPr lang="nl-NL" sz="5400" b="1" noProof="0" dirty="0">
                <a:solidFill>
                  <a:srgbClr val="FFFFFF"/>
                </a:solidFill>
                <a:latin typeface="Arial" panose="020B0604020202020204" pitchFamily="34" charset="0"/>
                <a:ea typeface="Geneva" panose="020B0503030404040204" pitchFamily="34" charset="0"/>
                <a:cs typeface="Arial" panose="020B0604020202020204" pitchFamily="34" charset="0"/>
                <a:sym typeface="UGent Panno Text 2"/>
              </a:rPr>
              <a:t>Na het middelbaar: Een nieuw hoofdstuk</a:t>
            </a:r>
          </a:p>
        </p:txBody>
      </p:sp>
      <p:sp>
        <p:nvSpPr>
          <p:cNvPr id="8" name="TextBox 8"/>
          <p:cNvSpPr txBox="1"/>
          <p:nvPr/>
        </p:nvSpPr>
        <p:spPr>
          <a:xfrm>
            <a:off x="641036" y="8068765"/>
            <a:ext cx="6537353" cy="936347"/>
          </a:xfrm>
          <a:prstGeom prst="rect">
            <a:avLst/>
          </a:prstGeom>
        </p:spPr>
        <p:txBody>
          <a:bodyPr wrap="square" lIns="0" tIns="0" rIns="0" bIns="0" rtlCol="0" anchor="t">
            <a:spAutoFit/>
          </a:bodyPr>
          <a:lstStyle/>
          <a:p>
            <a:pPr algn="ctr">
              <a:lnSpc>
                <a:spcPts val="8416"/>
              </a:lnSpc>
              <a:spcBef>
                <a:spcPct val="0"/>
              </a:spcBef>
            </a:pPr>
            <a:r>
              <a:rPr lang="en-US" sz="4400" b="1" dirty="0">
                <a:solidFill>
                  <a:srgbClr val="000000"/>
                </a:solidFill>
                <a:latin typeface="Arial" panose="020B0604020202020204" pitchFamily="34" charset="0"/>
                <a:ea typeface="UGent Panno Text 2"/>
                <a:cs typeface="Arial" panose="020B0604020202020204" pitchFamily="34" charset="0"/>
                <a:sym typeface="UGent Panno Text 2"/>
              </a:rPr>
              <a:t>KANSRIJKE PERIODE</a:t>
            </a:r>
          </a:p>
        </p:txBody>
      </p:sp>
      <p:sp>
        <p:nvSpPr>
          <p:cNvPr id="9" name="TextBox 9"/>
          <p:cNvSpPr txBox="1"/>
          <p:nvPr/>
        </p:nvSpPr>
        <p:spPr>
          <a:xfrm>
            <a:off x="10668000" y="8078383"/>
            <a:ext cx="6713458" cy="926729"/>
          </a:xfrm>
          <a:prstGeom prst="rect">
            <a:avLst/>
          </a:prstGeom>
        </p:spPr>
        <p:txBody>
          <a:bodyPr wrap="square" lIns="0" tIns="0" rIns="0" bIns="0" rtlCol="0" anchor="t">
            <a:spAutoFit/>
          </a:bodyPr>
          <a:lstStyle/>
          <a:p>
            <a:pPr algn="ctr">
              <a:lnSpc>
                <a:spcPts val="8313"/>
              </a:lnSpc>
              <a:spcBef>
                <a:spcPct val="0"/>
              </a:spcBef>
            </a:pPr>
            <a:r>
              <a:rPr lang="en-US" sz="4400" b="1" dirty="0">
                <a:solidFill>
                  <a:srgbClr val="000000"/>
                </a:solidFill>
                <a:latin typeface="Arial" panose="020B0604020202020204" pitchFamily="34" charset="0"/>
                <a:ea typeface="UGent Panno Text 2"/>
                <a:cs typeface="Arial" panose="020B0604020202020204" pitchFamily="34" charset="0"/>
                <a:sym typeface="UGent Panno Text 2"/>
              </a:rPr>
              <a:t>KWETSBARE</a:t>
            </a:r>
            <a:r>
              <a:rPr lang="en-US" sz="4000" b="1" dirty="0">
                <a:solidFill>
                  <a:srgbClr val="000000"/>
                </a:solidFill>
                <a:latin typeface="Arial" panose="020B0604020202020204" pitchFamily="34" charset="0"/>
                <a:ea typeface="UGent Panno Text 2"/>
                <a:cs typeface="Arial" panose="020B0604020202020204" pitchFamily="34" charset="0"/>
                <a:sym typeface="UGent Panno Text 2"/>
              </a:rPr>
              <a:t> </a:t>
            </a:r>
            <a:r>
              <a:rPr lang="en-US" sz="4400" b="1" dirty="0">
                <a:solidFill>
                  <a:srgbClr val="000000"/>
                </a:solidFill>
                <a:latin typeface="Arial" panose="020B0604020202020204" pitchFamily="34" charset="0"/>
                <a:ea typeface="UGent Panno Text 2"/>
                <a:cs typeface="Arial" panose="020B0604020202020204" pitchFamily="34" charset="0"/>
                <a:sym typeface="UGent Panno Text 2"/>
              </a:rPr>
              <a:t>PERIODE</a:t>
            </a:r>
            <a:endParaRPr lang="en-US" sz="4000" b="1" dirty="0">
              <a:solidFill>
                <a:srgbClr val="000000"/>
              </a:solidFill>
              <a:latin typeface="Arial" panose="020B0604020202020204" pitchFamily="34" charset="0"/>
              <a:ea typeface="UGent Panno Text 2"/>
              <a:cs typeface="Arial" panose="020B0604020202020204" pitchFamily="34" charset="0"/>
              <a:sym typeface="UGent Panno Text 2"/>
            </a:endParaRPr>
          </a:p>
        </p:txBody>
      </p:sp>
      <p:sp>
        <p:nvSpPr>
          <p:cNvPr id="11" name="Rechthoek 10">
            <a:extLst>
              <a:ext uri="{FF2B5EF4-FFF2-40B4-BE49-F238E27FC236}">
                <a16:creationId xmlns:a16="http://schemas.microsoft.com/office/drawing/2014/main" id="{921EC756-63FC-809A-2F00-262B0E33BC6D}"/>
              </a:ext>
            </a:extLst>
          </p:cNvPr>
          <p:cNvSpPr/>
          <p:nvPr/>
        </p:nvSpPr>
        <p:spPr>
          <a:xfrm>
            <a:off x="10862429" y="9002990"/>
            <a:ext cx="6324600" cy="1166332"/>
          </a:xfrm>
          <a:prstGeom prst="rect">
            <a:avLst/>
          </a:prstGeom>
          <a:solidFill>
            <a:srgbClr val="F1AFA8"/>
          </a:solidFill>
          <a:ln>
            <a:solidFill>
              <a:srgbClr val="F1AF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noProof="0" dirty="0">
                <a:solidFill>
                  <a:srgbClr val="000000"/>
                </a:solidFill>
                <a:latin typeface="Arial" panose="020B0604020202020204" pitchFamily="34" charset="0"/>
                <a:ea typeface="UGent Panno Text 2"/>
                <a:cs typeface="Arial" panose="020B0604020202020204" pitchFamily="34" charset="0"/>
                <a:sym typeface="UGent Panno Text 2"/>
              </a:rPr>
              <a:t>30 tot 50% heeft behoefte aan geestelijke gezondheidszorg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4AB5-1472-9E02-BA33-9307B9E0DA71}"/>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312F350-B229-BDB9-AB67-B05016BC3095}"/>
              </a:ext>
            </a:extLst>
          </p:cNvPr>
          <p:cNvGrpSpPr/>
          <p:nvPr/>
        </p:nvGrpSpPr>
        <p:grpSpPr>
          <a:xfrm>
            <a:off x="0" y="259654"/>
            <a:ext cx="18288000" cy="1105609"/>
            <a:chOff x="0" y="0"/>
            <a:chExt cx="4816593" cy="291189"/>
          </a:xfrm>
        </p:grpSpPr>
        <p:sp>
          <p:nvSpPr>
            <p:cNvPr id="5" name="Freeform 5">
              <a:extLst>
                <a:ext uri="{FF2B5EF4-FFF2-40B4-BE49-F238E27FC236}">
                  <a16:creationId xmlns:a16="http://schemas.microsoft.com/office/drawing/2014/main" id="{8FCE7FD9-6E9E-2BEB-E1A6-488831FAD512}"/>
                </a:ext>
              </a:extLst>
            </p:cNvPr>
            <p:cNvSpPr/>
            <p:nvPr/>
          </p:nvSpPr>
          <p:spPr>
            <a:xfrm>
              <a:off x="0" y="0"/>
              <a:ext cx="4816592" cy="291189"/>
            </a:xfrm>
            <a:custGeom>
              <a:avLst/>
              <a:gdLst/>
              <a:ahLst/>
              <a:cxnLst/>
              <a:rect l="l" t="t" r="r" b="b"/>
              <a:pathLst>
                <a:path w="4816592" h="291189">
                  <a:moveTo>
                    <a:pt x="0" y="0"/>
                  </a:moveTo>
                  <a:lnTo>
                    <a:pt x="4816592" y="0"/>
                  </a:lnTo>
                  <a:lnTo>
                    <a:pt x="4816592" y="291189"/>
                  </a:lnTo>
                  <a:lnTo>
                    <a:pt x="0" y="291189"/>
                  </a:lnTo>
                  <a:close/>
                </a:path>
              </a:pathLst>
            </a:custGeom>
            <a:solidFill>
              <a:srgbClr val="000000"/>
            </a:solidFill>
          </p:spPr>
          <p:txBody>
            <a:bodyPr/>
            <a:lstStyle/>
            <a:p>
              <a:endParaRPr lang="nl-BE"/>
            </a:p>
          </p:txBody>
        </p:sp>
        <p:sp>
          <p:nvSpPr>
            <p:cNvPr id="6" name="TextBox 6">
              <a:extLst>
                <a:ext uri="{FF2B5EF4-FFF2-40B4-BE49-F238E27FC236}">
                  <a16:creationId xmlns:a16="http://schemas.microsoft.com/office/drawing/2014/main" id="{B26DB71D-DB63-6B1E-9977-DB31CE332302}"/>
                </a:ext>
              </a:extLst>
            </p:cNvPr>
            <p:cNvSpPr txBox="1"/>
            <p:nvPr/>
          </p:nvSpPr>
          <p:spPr>
            <a:xfrm>
              <a:off x="0" y="-76200"/>
              <a:ext cx="4816593" cy="367389"/>
            </a:xfrm>
            <a:prstGeom prst="rect">
              <a:avLst/>
            </a:prstGeom>
          </p:spPr>
          <p:txBody>
            <a:bodyPr lIns="50800" tIns="50800" rIns="50800" bIns="50800" rtlCol="0" anchor="ctr"/>
            <a:lstStyle/>
            <a:p>
              <a:pPr algn="ctr">
                <a:lnSpc>
                  <a:spcPts val="2659"/>
                </a:lnSpc>
              </a:pPr>
              <a:endParaRPr/>
            </a:p>
          </p:txBody>
        </p:sp>
      </p:grpSp>
      <p:pic>
        <p:nvPicPr>
          <p:cNvPr id="22" name="Afbeelding 21">
            <a:extLst>
              <a:ext uri="{FF2B5EF4-FFF2-40B4-BE49-F238E27FC236}">
                <a16:creationId xmlns:a16="http://schemas.microsoft.com/office/drawing/2014/main" id="{4E0B0A1D-DD51-1C06-A425-D4791623A257}"/>
              </a:ext>
            </a:extLst>
          </p:cNvPr>
          <p:cNvPicPr>
            <a:picLocks noChangeAspect="1"/>
          </p:cNvPicPr>
          <p:nvPr/>
        </p:nvPicPr>
        <p:blipFill>
          <a:blip r:embed="rId3"/>
          <a:stretch>
            <a:fillRect/>
          </a:stretch>
        </p:blipFill>
        <p:spPr>
          <a:xfrm>
            <a:off x="838200" y="2636848"/>
            <a:ext cx="5423351" cy="6436683"/>
          </a:xfrm>
          <a:prstGeom prst="rect">
            <a:avLst/>
          </a:prstGeom>
        </p:spPr>
      </p:pic>
      <p:pic>
        <p:nvPicPr>
          <p:cNvPr id="18" name="Afbeelding 17">
            <a:extLst>
              <a:ext uri="{FF2B5EF4-FFF2-40B4-BE49-F238E27FC236}">
                <a16:creationId xmlns:a16="http://schemas.microsoft.com/office/drawing/2014/main" id="{98502598-CB37-DF5A-37CE-3ACFADF2251C}"/>
              </a:ext>
            </a:extLst>
          </p:cNvPr>
          <p:cNvPicPr>
            <a:picLocks noChangeAspect="1"/>
          </p:cNvPicPr>
          <p:nvPr/>
        </p:nvPicPr>
        <p:blipFill>
          <a:blip r:embed="rId4"/>
          <a:srcRect b="41295"/>
          <a:stretch/>
        </p:blipFill>
        <p:spPr>
          <a:xfrm>
            <a:off x="6930742" y="1546952"/>
            <a:ext cx="8015557" cy="3831854"/>
          </a:xfrm>
          <a:prstGeom prst="rect">
            <a:avLst/>
          </a:prstGeom>
        </p:spPr>
      </p:pic>
      <p:pic>
        <p:nvPicPr>
          <p:cNvPr id="26" name="Afbeelding 25">
            <a:extLst>
              <a:ext uri="{FF2B5EF4-FFF2-40B4-BE49-F238E27FC236}">
                <a16:creationId xmlns:a16="http://schemas.microsoft.com/office/drawing/2014/main" id="{783A24B4-0946-3155-A2D2-D437509E8468}"/>
              </a:ext>
            </a:extLst>
          </p:cNvPr>
          <p:cNvPicPr>
            <a:picLocks noChangeAspect="1"/>
          </p:cNvPicPr>
          <p:nvPr/>
        </p:nvPicPr>
        <p:blipFill>
          <a:blip r:embed="rId5"/>
          <a:stretch>
            <a:fillRect/>
          </a:stretch>
        </p:blipFill>
        <p:spPr>
          <a:xfrm>
            <a:off x="7135896" y="5378806"/>
            <a:ext cx="11152104" cy="4285377"/>
          </a:xfrm>
          <a:prstGeom prst="rect">
            <a:avLst/>
          </a:prstGeom>
        </p:spPr>
      </p:pic>
      <p:sp>
        <p:nvSpPr>
          <p:cNvPr id="14" name="TextBox 7">
            <a:extLst>
              <a:ext uri="{FF2B5EF4-FFF2-40B4-BE49-F238E27FC236}">
                <a16:creationId xmlns:a16="http://schemas.microsoft.com/office/drawing/2014/main" id="{2AC2BCAC-6F59-43B4-8167-0624AC8CD2FD}"/>
              </a:ext>
            </a:extLst>
          </p:cNvPr>
          <p:cNvSpPr txBox="1"/>
          <p:nvPr/>
        </p:nvSpPr>
        <p:spPr>
          <a:xfrm>
            <a:off x="0" y="117678"/>
            <a:ext cx="18287996" cy="1100238"/>
          </a:xfrm>
          <a:prstGeom prst="rect">
            <a:avLst/>
          </a:prstGeom>
        </p:spPr>
        <p:txBody>
          <a:bodyPr wrap="square" lIns="0" tIns="0" rIns="0" bIns="0" rtlCol="0" anchor="t">
            <a:spAutoFit/>
          </a:bodyPr>
          <a:lstStyle/>
          <a:p>
            <a:pPr algn="ctr">
              <a:lnSpc>
                <a:spcPts val="9760"/>
              </a:lnSpc>
              <a:spcBef>
                <a:spcPct val="0"/>
              </a:spcBef>
            </a:pPr>
            <a:r>
              <a:rPr lang="nl-NL" sz="5400" b="1" noProof="0" dirty="0">
                <a:solidFill>
                  <a:srgbClr val="FFFFFF"/>
                </a:solidFill>
                <a:latin typeface="Arial" panose="020B0604020202020204" pitchFamily="34" charset="0"/>
                <a:ea typeface="Geneva" panose="020B0503030404040204" pitchFamily="34" charset="0"/>
                <a:cs typeface="Arial" panose="020B0604020202020204" pitchFamily="34" charset="0"/>
                <a:sym typeface="UGent Panno Text 2"/>
              </a:rPr>
              <a:t>Na het middelbaar: Een nieuw hoofdstuk</a:t>
            </a:r>
          </a:p>
        </p:txBody>
      </p:sp>
    </p:spTree>
    <p:extLst>
      <p:ext uri="{BB962C8B-B14F-4D97-AF65-F5344CB8AC3E}">
        <p14:creationId xmlns:p14="http://schemas.microsoft.com/office/powerpoint/2010/main" val="41222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6">
            <a:extLst>
              <a:ext uri="{FF2B5EF4-FFF2-40B4-BE49-F238E27FC236}">
                <a16:creationId xmlns:a16="http://schemas.microsoft.com/office/drawing/2014/main" id="{4B8C7547-A54A-2E44-A564-B56D002A0251}"/>
              </a:ext>
            </a:extLst>
          </p:cNvPr>
          <p:cNvGrpSpPr/>
          <p:nvPr/>
        </p:nvGrpSpPr>
        <p:grpSpPr>
          <a:xfrm>
            <a:off x="724781" y="422848"/>
            <a:ext cx="16838440" cy="4569466"/>
            <a:chOff x="0" y="0"/>
            <a:chExt cx="3209610" cy="1203481"/>
          </a:xfrm>
          <a:solidFill>
            <a:srgbClr val="9BD2C1"/>
          </a:solidFill>
        </p:grpSpPr>
        <p:sp>
          <p:nvSpPr>
            <p:cNvPr id="194" name="Freeform 7">
              <a:extLst>
                <a:ext uri="{FF2B5EF4-FFF2-40B4-BE49-F238E27FC236}">
                  <a16:creationId xmlns:a16="http://schemas.microsoft.com/office/drawing/2014/main" id="{3B218B84-7C11-B930-414C-7D447195EE95}"/>
                </a:ext>
              </a:extLst>
            </p:cNvPr>
            <p:cNvSpPr/>
            <p:nvPr/>
          </p:nvSpPr>
          <p:spPr>
            <a:xfrm>
              <a:off x="0" y="0"/>
              <a:ext cx="3209610" cy="1203481"/>
            </a:xfrm>
            <a:custGeom>
              <a:avLst/>
              <a:gdLst/>
              <a:ahLst/>
              <a:cxnLst/>
              <a:rect l="l" t="t" r="r" b="b"/>
              <a:pathLst>
                <a:path w="3209610" h="1203481">
                  <a:moveTo>
                    <a:pt x="0" y="0"/>
                  </a:moveTo>
                  <a:lnTo>
                    <a:pt x="3209610" y="0"/>
                  </a:lnTo>
                  <a:lnTo>
                    <a:pt x="3209610" y="1203481"/>
                  </a:lnTo>
                  <a:lnTo>
                    <a:pt x="0" y="1203481"/>
                  </a:lnTo>
                  <a:close/>
                </a:path>
              </a:pathLst>
            </a:custGeom>
            <a:grpFill/>
          </p:spPr>
          <p:txBody>
            <a:bodyPr/>
            <a:lstStyle/>
            <a:p>
              <a:endParaRPr lang="nl-BE"/>
            </a:p>
          </p:txBody>
        </p:sp>
        <p:sp>
          <p:nvSpPr>
            <p:cNvPr id="195" name="TextBox 8">
              <a:extLst>
                <a:ext uri="{FF2B5EF4-FFF2-40B4-BE49-F238E27FC236}">
                  <a16:creationId xmlns:a16="http://schemas.microsoft.com/office/drawing/2014/main" id="{008F9D05-2708-BEFB-9D3B-603587B858BF}"/>
                </a:ext>
              </a:extLst>
            </p:cNvPr>
            <p:cNvSpPr txBox="1"/>
            <p:nvPr/>
          </p:nvSpPr>
          <p:spPr>
            <a:xfrm>
              <a:off x="0" y="-76200"/>
              <a:ext cx="3209610" cy="1279681"/>
            </a:xfrm>
            <a:prstGeom prst="rect">
              <a:avLst/>
            </a:prstGeom>
            <a:grpFill/>
          </p:spPr>
          <p:txBody>
            <a:bodyPr lIns="50800" tIns="50800" rIns="50800" bIns="50800" rtlCol="0" anchor="ctr"/>
            <a:lstStyle/>
            <a:p>
              <a:pPr algn="ctr">
                <a:lnSpc>
                  <a:spcPts val="2659"/>
                </a:lnSpc>
              </a:pPr>
              <a:endParaRPr/>
            </a:p>
          </p:txBody>
        </p:sp>
      </p:grpSp>
      <p:grpSp>
        <p:nvGrpSpPr>
          <p:cNvPr id="30" name="Groep 29">
            <a:extLst>
              <a:ext uri="{FF2B5EF4-FFF2-40B4-BE49-F238E27FC236}">
                <a16:creationId xmlns:a16="http://schemas.microsoft.com/office/drawing/2014/main" id="{6F7C1ADC-0B11-7545-685F-46368A7BEC85}"/>
              </a:ext>
            </a:extLst>
          </p:cNvPr>
          <p:cNvGrpSpPr/>
          <p:nvPr/>
        </p:nvGrpSpPr>
        <p:grpSpPr>
          <a:xfrm>
            <a:off x="1676400" y="6125280"/>
            <a:ext cx="2859673" cy="3283347"/>
            <a:chOff x="1676400" y="6125280"/>
            <a:chExt cx="2859673" cy="3283347"/>
          </a:xfrm>
        </p:grpSpPr>
        <p:sp>
          <p:nvSpPr>
            <p:cNvPr id="181" name="Freeform 8">
              <a:extLst>
                <a:ext uri="{FF2B5EF4-FFF2-40B4-BE49-F238E27FC236}">
                  <a16:creationId xmlns:a16="http://schemas.microsoft.com/office/drawing/2014/main" id="{4598CFA9-5F49-1555-452F-FE14DD2319F6}"/>
                </a:ext>
              </a:extLst>
            </p:cNvPr>
            <p:cNvSpPr/>
            <p:nvPr/>
          </p:nvSpPr>
          <p:spPr>
            <a:xfrm>
              <a:off x="1956164" y="6125280"/>
              <a:ext cx="2579909" cy="2333436"/>
            </a:xfrm>
            <a:custGeom>
              <a:avLst/>
              <a:gdLst/>
              <a:ahLst/>
              <a:cxnLst/>
              <a:rect l="l" t="t" r="r" b="b"/>
              <a:pathLst>
                <a:path w="2579909" h="2333436">
                  <a:moveTo>
                    <a:pt x="0" y="0"/>
                  </a:moveTo>
                  <a:lnTo>
                    <a:pt x="2579909" y="0"/>
                  </a:lnTo>
                  <a:lnTo>
                    <a:pt x="2579909" y="2333437"/>
                  </a:lnTo>
                  <a:lnTo>
                    <a:pt x="0" y="2333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sp>
          <p:nvSpPr>
            <p:cNvPr id="186" name="TextBox 14">
              <a:extLst>
                <a:ext uri="{FF2B5EF4-FFF2-40B4-BE49-F238E27FC236}">
                  <a16:creationId xmlns:a16="http://schemas.microsoft.com/office/drawing/2014/main" id="{FE8CAC15-E223-EFE1-EF57-6A04D48B84B1}"/>
                </a:ext>
              </a:extLst>
            </p:cNvPr>
            <p:cNvSpPr txBox="1"/>
            <p:nvPr/>
          </p:nvSpPr>
          <p:spPr>
            <a:xfrm>
              <a:off x="1676400" y="8894127"/>
              <a:ext cx="2857096" cy="514500"/>
            </a:xfrm>
            <a:prstGeom prst="rect">
              <a:avLst/>
            </a:prstGeom>
          </p:spPr>
          <p:txBody>
            <a:bodyPr lIns="0" tIns="0" rIns="0" bIns="0" rtlCol="0" anchor="t">
              <a:spAutoFit/>
            </a:bodyPr>
            <a:lstStyle/>
            <a:p>
              <a:pPr algn="ctr">
                <a:lnSpc>
                  <a:spcPts val="4479"/>
                </a:lnSpc>
                <a:spcBef>
                  <a:spcPct val="0"/>
                </a:spcBef>
              </a:pPr>
              <a:r>
                <a:rPr lang="en-US" sz="2400" dirty="0">
                  <a:solidFill>
                    <a:srgbClr val="000000"/>
                  </a:solidFill>
                  <a:latin typeface="Arial" panose="020B0604020202020204" pitchFamily="34" charset="0"/>
                  <a:ea typeface="UGent Panno Text 2"/>
                  <a:cs typeface="Arial" panose="020B0604020202020204" pitchFamily="34" charset="0"/>
                  <a:sym typeface="UGent Panno Text 2"/>
                </a:rPr>
                <a:t>SOCIALE MEDIA</a:t>
              </a:r>
            </a:p>
          </p:txBody>
        </p:sp>
      </p:grpSp>
      <p:grpSp>
        <p:nvGrpSpPr>
          <p:cNvPr id="31" name="Groep 30">
            <a:extLst>
              <a:ext uri="{FF2B5EF4-FFF2-40B4-BE49-F238E27FC236}">
                <a16:creationId xmlns:a16="http://schemas.microsoft.com/office/drawing/2014/main" id="{81F12BA7-7798-811A-5173-690F16BA5527}"/>
              </a:ext>
            </a:extLst>
          </p:cNvPr>
          <p:cNvGrpSpPr/>
          <p:nvPr/>
        </p:nvGrpSpPr>
        <p:grpSpPr>
          <a:xfrm>
            <a:off x="5223431" y="5830171"/>
            <a:ext cx="3134283" cy="3578456"/>
            <a:chOff x="5223431" y="5830171"/>
            <a:chExt cx="3134283" cy="3578456"/>
          </a:xfrm>
        </p:grpSpPr>
        <p:sp>
          <p:nvSpPr>
            <p:cNvPr id="182" name="Freeform 9">
              <a:extLst>
                <a:ext uri="{FF2B5EF4-FFF2-40B4-BE49-F238E27FC236}">
                  <a16:creationId xmlns:a16="http://schemas.microsoft.com/office/drawing/2014/main" id="{65BBD8EE-513A-69E9-57F3-AE56D3C991AD}"/>
                </a:ext>
              </a:extLst>
            </p:cNvPr>
            <p:cNvSpPr/>
            <p:nvPr/>
          </p:nvSpPr>
          <p:spPr>
            <a:xfrm>
              <a:off x="5842091" y="5830171"/>
              <a:ext cx="2196898" cy="2611468"/>
            </a:xfrm>
            <a:custGeom>
              <a:avLst/>
              <a:gdLst/>
              <a:ahLst/>
              <a:cxnLst/>
              <a:rect l="l" t="t" r="r" b="b"/>
              <a:pathLst>
                <a:path w="2196898" h="2611468">
                  <a:moveTo>
                    <a:pt x="0" y="0"/>
                  </a:moveTo>
                  <a:lnTo>
                    <a:pt x="2196897" y="0"/>
                  </a:lnTo>
                  <a:lnTo>
                    <a:pt x="2196897" y="2611468"/>
                  </a:lnTo>
                  <a:lnTo>
                    <a:pt x="0" y="2611468"/>
                  </a:lnTo>
                  <a:lnTo>
                    <a:pt x="0" y="0"/>
                  </a:lnTo>
                  <a:close/>
                </a:path>
              </a:pathLst>
            </a:custGeom>
            <a:blipFill>
              <a:blip r:embed="rId5"/>
              <a:stretch>
                <a:fillRect/>
              </a:stretch>
            </a:blipFill>
          </p:spPr>
          <p:txBody>
            <a:bodyPr/>
            <a:lstStyle/>
            <a:p>
              <a:endParaRPr lang="nl-BE"/>
            </a:p>
          </p:txBody>
        </p:sp>
        <p:sp>
          <p:nvSpPr>
            <p:cNvPr id="187" name="TextBox 15">
              <a:extLst>
                <a:ext uri="{FF2B5EF4-FFF2-40B4-BE49-F238E27FC236}">
                  <a16:creationId xmlns:a16="http://schemas.microsoft.com/office/drawing/2014/main" id="{E83C67E6-CB01-D720-7DF5-9DC6BF45932C}"/>
                </a:ext>
              </a:extLst>
            </p:cNvPr>
            <p:cNvSpPr txBox="1"/>
            <p:nvPr/>
          </p:nvSpPr>
          <p:spPr>
            <a:xfrm>
              <a:off x="5223431" y="8894127"/>
              <a:ext cx="3134283" cy="514500"/>
            </a:xfrm>
            <a:prstGeom prst="rect">
              <a:avLst/>
            </a:prstGeom>
          </p:spPr>
          <p:txBody>
            <a:bodyPr lIns="0" tIns="0" rIns="0" bIns="0" rtlCol="0" anchor="t">
              <a:spAutoFit/>
            </a:bodyPr>
            <a:lstStyle/>
            <a:p>
              <a:pPr algn="ctr">
                <a:lnSpc>
                  <a:spcPts val="4479"/>
                </a:lnSpc>
                <a:spcBef>
                  <a:spcPct val="0"/>
                </a:spcBef>
              </a:pPr>
              <a:r>
                <a:rPr lang="en-US" sz="2400" dirty="0">
                  <a:solidFill>
                    <a:srgbClr val="000000"/>
                  </a:solidFill>
                  <a:latin typeface="Arial" panose="020B0604020202020204" pitchFamily="34" charset="0"/>
                  <a:ea typeface="UGent Panno Text 2"/>
                  <a:cs typeface="Arial" panose="020B0604020202020204" pitchFamily="34" charset="0"/>
                  <a:sym typeface="UGent Panno Text 2"/>
                </a:rPr>
                <a:t>PRESTATIEDRUK</a:t>
              </a:r>
            </a:p>
          </p:txBody>
        </p:sp>
      </p:grpSp>
      <p:grpSp>
        <p:nvGrpSpPr>
          <p:cNvPr id="32" name="Groep 31">
            <a:extLst>
              <a:ext uri="{FF2B5EF4-FFF2-40B4-BE49-F238E27FC236}">
                <a16:creationId xmlns:a16="http://schemas.microsoft.com/office/drawing/2014/main" id="{AC72AA9A-FA27-62EE-4776-3DC136833DAD}"/>
              </a:ext>
            </a:extLst>
          </p:cNvPr>
          <p:cNvGrpSpPr/>
          <p:nvPr/>
        </p:nvGrpSpPr>
        <p:grpSpPr>
          <a:xfrm>
            <a:off x="9047649" y="5911503"/>
            <a:ext cx="3599756" cy="3518983"/>
            <a:chOff x="9047649" y="5911503"/>
            <a:chExt cx="3599756" cy="3518983"/>
          </a:xfrm>
        </p:grpSpPr>
        <p:sp>
          <p:nvSpPr>
            <p:cNvPr id="183" name="Freeform 10">
              <a:extLst>
                <a:ext uri="{FF2B5EF4-FFF2-40B4-BE49-F238E27FC236}">
                  <a16:creationId xmlns:a16="http://schemas.microsoft.com/office/drawing/2014/main" id="{381F8F19-71CD-BD72-7012-48D5DC402CAE}"/>
                </a:ext>
              </a:extLst>
            </p:cNvPr>
            <p:cNvSpPr/>
            <p:nvPr/>
          </p:nvSpPr>
          <p:spPr>
            <a:xfrm>
              <a:off x="9519124" y="5911503"/>
              <a:ext cx="2656806" cy="2547213"/>
            </a:xfrm>
            <a:custGeom>
              <a:avLst/>
              <a:gdLst/>
              <a:ahLst/>
              <a:cxnLst/>
              <a:rect l="l" t="t" r="r" b="b"/>
              <a:pathLst>
                <a:path w="2656806" h="2547213">
                  <a:moveTo>
                    <a:pt x="0" y="0"/>
                  </a:moveTo>
                  <a:lnTo>
                    <a:pt x="2656806" y="0"/>
                  </a:lnTo>
                  <a:lnTo>
                    <a:pt x="2656806" y="2547212"/>
                  </a:lnTo>
                  <a:lnTo>
                    <a:pt x="0" y="25472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BE"/>
            </a:p>
          </p:txBody>
        </p:sp>
        <p:sp>
          <p:nvSpPr>
            <p:cNvPr id="188" name="TextBox 16">
              <a:extLst>
                <a:ext uri="{FF2B5EF4-FFF2-40B4-BE49-F238E27FC236}">
                  <a16:creationId xmlns:a16="http://schemas.microsoft.com/office/drawing/2014/main" id="{317A88EB-CA9A-40CF-B2CD-1174B0524271}"/>
                </a:ext>
              </a:extLst>
            </p:cNvPr>
            <p:cNvSpPr txBox="1"/>
            <p:nvPr/>
          </p:nvSpPr>
          <p:spPr>
            <a:xfrm>
              <a:off x="9047649" y="8927656"/>
              <a:ext cx="3599756" cy="502830"/>
            </a:xfrm>
            <a:prstGeom prst="rect">
              <a:avLst/>
            </a:prstGeom>
          </p:spPr>
          <p:txBody>
            <a:bodyPr wrap="square" lIns="0" tIns="0" rIns="0" bIns="0" rtlCol="0" anchor="t">
              <a:spAutoFit/>
            </a:bodyPr>
            <a:lstStyle/>
            <a:p>
              <a:pPr algn="ctr">
                <a:lnSpc>
                  <a:spcPts val="4479"/>
                </a:lnSpc>
                <a:spcBef>
                  <a:spcPct val="0"/>
                </a:spcBef>
              </a:pPr>
              <a:r>
                <a:rPr lang="en-US" sz="2400" dirty="0">
                  <a:solidFill>
                    <a:srgbClr val="000000"/>
                  </a:solidFill>
                  <a:latin typeface="Arial" panose="020B0604020202020204" pitchFamily="34" charset="0"/>
                  <a:ea typeface="UGent Panno Text 2"/>
                  <a:cs typeface="Arial" panose="020B0604020202020204" pitchFamily="34" charset="0"/>
                  <a:sym typeface="UGent Panno Text 2"/>
                </a:rPr>
                <a:t>OMGAAN MET EMOTIES</a:t>
              </a:r>
            </a:p>
          </p:txBody>
        </p:sp>
      </p:grpSp>
      <p:grpSp>
        <p:nvGrpSpPr>
          <p:cNvPr id="33" name="Groep 32">
            <a:extLst>
              <a:ext uri="{FF2B5EF4-FFF2-40B4-BE49-F238E27FC236}">
                <a16:creationId xmlns:a16="http://schemas.microsoft.com/office/drawing/2014/main" id="{B76673E0-689B-51B4-E7BE-C00FD8DBFBA6}"/>
              </a:ext>
            </a:extLst>
          </p:cNvPr>
          <p:cNvGrpSpPr/>
          <p:nvPr/>
        </p:nvGrpSpPr>
        <p:grpSpPr>
          <a:xfrm>
            <a:off x="13331980" y="5632891"/>
            <a:ext cx="3134283" cy="3697317"/>
            <a:chOff x="13331980" y="5632891"/>
            <a:chExt cx="3134283" cy="3697317"/>
          </a:xfrm>
        </p:grpSpPr>
        <p:sp>
          <p:nvSpPr>
            <p:cNvPr id="184" name="Freeform 11">
              <a:extLst>
                <a:ext uri="{FF2B5EF4-FFF2-40B4-BE49-F238E27FC236}">
                  <a16:creationId xmlns:a16="http://schemas.microsoft.com/office/drawing/2014/main" id="{A11853AD-81E9-11F2-7C33-901FE6C7DB08}"/>
                </a:ext>
              </a:extLst>
            </p:cNvPr>
            <p:cNvSpPr/>
            <p:nvPr/>
          </p:nvSpPr>
          <p:spPr>
            <a:xfrm>
              <a:off x="13650357" y="5632891"/>
              <a:ext cx="2497530" cy="2830062"/>
            </a:xfrm>
            <a:custGeom>
              <a:avLst/>
              <a:gdLst/>
              <a:ahLst/>
              <a:cxnLst/>
              <a:rect l="l" t="t" r="r" b="b"/>
              <a:pathLst>
                <a:path w="2497530" h="2830062">
                  <a:moveTo>
                    <a:pt x="0" y="0"/>
                  </a:moveTo>
                  <a:lnTo>
                    <a:pt x="2497530" y="0"/>
                  </a:lnTo>
                  <a:lnTo>
                    <a:pt x="2497530" y="2830062"/>
                  </a:lnTo>
                  <a:lnTo>
                    <a:pt x="0" y="28300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BE"/>
            </a:p>
          </p:txBody>
        </p:sp>
        <p:sp>
          <p:nvSpPr>
            <p:cNvPr id="189" name="TextBox 17">
              <a:extLst>
                <a:ext uri="{FF2B5EF4-FFF2-40B4-BE49-F238E27FC236}">
                  <a16:creationId xmlns:a16="http://schemas.microsoft.com/office/drawing/2014/main" id="{6C6E8812-A426-BA8D-A1EE-D0A211485FE5}"/>
                </a:ext>
              </a:extLst>
            </p:cNvPr>
            <p:cNvSpPr txBox="1"/>
            <p:nvPr/>
          </p:nvSpPr>
          <p:spPr>
            <a:xfrm>
              <a:off x="13331980" y="8960876"/>
              <a:ext cx="3134283" cy="369332"/>
            </a:xfrm>
            <a:prstGeom prst="rect">
              <a:avLst/>
            </a:prstGeom>
          </p:spPr>
          <p:txBody>
            <a:bodyPr lIns="0" tIns="0" rIns="0" bIns="0" rtlCol="0" anchor="t">
              <a:spAutoFit/>
            </a:bodyPr>
            <a:lstStyle/>
            <a:p>
              <a:pPr algn="ctr">
                <a:spcBef>
                  <a:spcPct val="0"/>
                </a:spcBef>
              </a:pPr>
              <a:r>
                <a:rPr lang="en-US" sz="2400" dirty="0">
                  <a:solidFill>
                    <a:srgbClr val="000000"/>
                  </a:solidFill>
                  <a:latin typeface="Arial" panose="020B0604020202020204" pitchFamily="34" charset="0"/>
                  <a:ea typeface="UGent Panno Text 2"/>
                  <a:cs typeface="Arial" panose="020B0604020202020204" pitchFamily="34" charset="0"/>
                  <a:sym typeface="UGent Panno Text 2"/>
                </a:rPr>
                <a:t>WIE BEN IK?</a:t>
              </a:r>
            </a:p>
          </p:txBody>
        </p:sp>
      </p:grpSp>
      <p:sp>
        <p:nvSpPr>
          <p:cNvPr id="2" name="TextBox 10">
            <a:extLst>
              <a:ext uri="{FF2B5EF4-FFF2-40B4-BE49-F238E27FC236}">
                <a16:creationId xmlns:a16="http://schemas.microsoft.com/office/drawing/2014/main" id="{1C284DB1-2088-E06A-12C9-CACB9DA0C137}"/>
              </a:ext>
            </a:extLst>
          </p:cNvPr>
          <p:cNvSpPr txBox="1"/>
          <p:nvPr/>
        </p:nvSpPr>
        <p:spPr>
          <a:xfrm>
            <a:off x="11078362" y="1332156"/>
            <a:ext cx="6484858" cy="872034"/>
          </a:xfrm>
          <a:prstGeom prst="rect">
            <a:avLst/>
          </a:prstGeom>
          <a:noFill/>
          <a:ln>
            <a:noFill/>
          </a:ln>
        </p:spPr>
        <p:txBody>
          <a:bodyPr wrap="square" lIns="0" tIns="0" rIns="0" bIns="0" rtlCol="0" anchor="t">
            <a:spAutoFit/>
          </a:bodyPr>
          <a:lstStyle/>
          <a:p>
            <a:pPr algn="ctr">
              <a:lnSpc>
                <a:spcPts val="3359"/>
              </a:lnSpc>
            </a:pPr>
            <a:r>
              <a:rPr lang="nl-NL" sz="3600" dirty="0">
                <a:latin typeface="Arial" panose="020B0604020202020204" pitchFamily="34" charset="0"/>
                <a:ea typeface="UGent Panno Text 2"/>
                <a:cs typeface="Arial" panose="020B0604020202020204" pitchFamily="34" charset="0"/>
                <a:sym typeface="UGent Panno Text 2"/>
              </a:rPr>
              <a:t>Hoe gaat het in het algemeen met jou?</a:t>
            </a:r>
            <a:endParaRPr lang="nl-NL" sz="3600" noProof="0" dirty="0">
              <a:latin typeface="Arial" panose="020B0604020202020204" pitchFamily="34" charset="0"/>
              <a:ea typeface="UGent Panno Text 2"/>
              <a:cs typeface="Arial" panose="020B0604020202020204" pitchFamily="34" charset="0"/>
              <a:sym typeface="UGent Panno Text 2"/>
            </a:endParaRPr>
          </a:p>
        </p:txBody>
      </p:sp>
      <p:grpSp>
        <p:nvGrpSpPr>
          <p:cNvPr id="39" name="Groep 38">
            <a:extLst>
              <a:ext uri="{FF2B5EF4-FFF2-40B4-BE49-F238E27FC236}">
                <a16:creationId xmlns:a16="http://schemas.microsoft.com/office/drawing/2014/main" id="{5966C75A-7DE3-5015-7848-AEEF515F9AD6}"/>
              </a:ext>
            </a:extLst>
          </p:cNvPr>
          <p:cNvGrpSpPr/>
          <p:nvPr/>
        </p:nvGrpSpPr>
        <p:grpSpPr>
          <a:xfrm>
            <a:off x="1955785" y="619675"/>
            <a:ext cx="15607435" cy="2851280"/>
            <a:chOff x="1955785" y="619675"/>
            <a:chExt cx="15607435" cy="2851280"/>
          </a:xfrm>
        </p:grpSpPr>
        <p:grpSp>
          <p:nvGrpSpPr>
            <p:cNvPr id="38" name="Groep 37">
              <a:extLst>
                <a:ext uri="{FF2B5EF4-FFF2-40B4-BE49-F238E27FC236}">
                  <a16:creationId xmlns:a16="http://schemas.microsoft.com/office/drawing/2014/main" id="{F08F23A9-B1B0-4072-43AE-8F23D286427B}"/>
                </a:ext>
              </a:extLst>
            </p:cNvPr>
            <p:cNvGrpSpPr/>
            <p:nvPr/>
          </p:nvGrpSpPr>
          <p:grpSpPr>
            <a:xfrm>
              <a:off x="1955785" y="619675"/>
              <a:ext cx="7721615" cy="790025"/>
              <a:chOff x="1955785" y="619675"/>
              <a:chExt cx="7721615" cy="790025"/>
            </a:xfrm>
          </p:grpSpPr>
          <p:sp>
            <p:nvSpPr>
              <p:cNvPr id="107" name="AutoShape 8">
                <a:extLst>
                  <a:ext uri="{FF2B5EF4-FFF2-40B4-BE49-F238E27FC236}">
                    <a16:creationId xmlns:a16="http://schemas.microsoft.com/office/drawing/2014/main" id="{09B99B0C-0F41-1A18-BA8C-C861C7E9786A}"/>
                  </a:ext>
                </a:extLst>
              </p:cNvPr>
              <p:cNvSpPr/>
              <p:nvPr/>
            </p:nvSpPr>
            <p:spPr>
              <a:xfrm>
                <a:off x="1955785" y="1409700"/>
                <a:ext cx="773835" cy="0"/>
              </a:xfrm>
              <a:prstGeom prst="line">
                <a:avLst/>
              </a:prstGeom>
              <a:ln w="38100" cap="flat">
                <a:solidFill>
                  <a:srgbClr val="000000"/>
                </a:solidFill>
                <a:prstDash val="solid"/>
                <a:headEnd type="none" w="sm" len="sm"/>
                <a:tailEnd type="none" w="sm" len="sm"/>
              </a:ln>
            </p:spPr>
            <p:txBody>
              <a:bodyPr/>
              <a:lstStyle/>
              <a:p>
                <a:endParaRPr lang="nl-BE"/>
              </a:p>
            </p:txBody>
          </p:sp>
          <p:sp>
            <p:nvSpPr>
              <p:cNvPr id="108" name="AutoShape 9">
                <a:extLst>
                  <a:ext uri="{FF2B5EF4-FFF2-40B4-BE49-F238E27FC236}">
                    <a16:creationId xmlns:a16="http://schemas.microsoft.com/office/drawing/2014/main" id="{89FCEBAB-300B-D17B-A246-E975AA7407D4}"/>
                  </a:ext>
                </a:extLst>
              </p:cNvPr>
              <p:cNvSpPr/>
              <p:nvPr/>
            </p:nvSpPr>
            <p:spPr>
              <a:xfrm flipV="1">
                <a:off x="1955785" y="638725"/>
                <a:ext cx="0" cy="770975"/>
              </a:xfrm>
              <a:prstGeom prst="line">
                <a:avLst/>
              </a:prstGeom>
              <a:ln w="38100" cap="flat">
                <a:solidFill>
                  <a:srgbClr val="000000"/>
                </a:solidFill>
                <a:prstDash val="solid"/>
                <a:headEnd type="none" w="sm" len="sm"/>
                <a:tailEnd type="none" w="sm" len="sm"/>
              </a:ln>
            </p:spPr>
            <p:txBody>
              <a:bodyPr/>
              <a:lstStyle/>
              <a:p>
                <a:endParaRPr lang="nl-BE"/>
              </a:p>
            </p:txBody>
          </p:sp>
          <p:sp>
            <p:nvSpPr>
              <p:cNvPr id="109" name="AutoShape 10">
                <a:extLst>
                  <a:ext uri="{FF2B5EF4-FFF2-40B4-BE49-F238E27FC236}">
                    <a16:creationId xmlns:a16="http://schemas.microsoft.com/office/drawing/2014/main" id="{6617BF71-1249-4205-175C-FD5AB433C01C}"/>
                  </a:ext>
                </a:extLst>
              </p:cNvPr>
              <p:cNvSpPr/>
              <p:nvPr/>
            </p:nvSpPr>
            <p:spPr>
              <a:xfrm>
                <a:off x="1955785" y="1024212"/>
                <a:ext cx="213604" cy="94448"/>
              </a:xfrm>
              <a:prstGeom prst="line">
                <a:avLst/>
              </a:prstGeom>
              <a:ln w="38100" cap="flat">
                <a:solidFill>
                  <a:srgbClr val="000000"/>
                </a:solidFill>
                <a:prstDash val="sysDot"/>
                <a:headEnd type="none" w="sm" len="sm"/>
                <a:tailEnd type="none" w="sm" len="sm"/>
              </a:ln>
            </p:spPr>
            <p:txBody>
              <a:bodyPr/>
              <a:lstStyle/>
              <a:p>
                <a:endParaRPr lang="nl-BE"/>
              </a:p>
            </p:txBody>
          </p:sp>
          <p:sp>
            <p:nvSpPr>
              <p:cNvPr id="110" name="AutoShape 11">
                <a:extLst>
                  <a:ext uri="{FF2B5EF4-FFF2-40B4-BE49-F238E27FC236}">
                    <a16:creationId xmlns:a16="http://schemas.microsoft.com/office/drawing/2014/main" id="{9C0C6EFC-BF7F-A8B7-F4BF-A1A1DB632606}"/>
                  </a:ext>
                </a:extLst>
              </p:cNvPr>
              <p:cNvSpPr/>
              <p:nvPr/>
            </p:nvSpPr>
            <p:spPr>
              <a:xfrm flipH="1" flipV="1">
                <a:off x="2169389" y="1118660"/>
                <a:ext cx="203130" cy="135050"/>
              </a:xfrm>
              <a:prstGeom prst="line">
                <a:avLst/>
              </a:prstGeom>
              <a:ln w="38100" cap="flat">
                <a:solidFill>
                  <a:srgbClr val="000000"/>
                </a:solidFill>
                <a:prstDash val="sysDot"/>
                <a:headEnd type="none" w="sm" len="sm"/>
                <a:tailEnd type="none" w="sm" len="sm"/>
              </a:ln>
            </p:spPr>
            <p:txBody>
              <a:bodyPr/>
              <a:lstStyle/>
              <a:p>
                <a:endParaRPr lang="nl-BE"/>
              </a:p>
            </p:txBody>
          </p:sp>
          <p:sp>
            <p:nvSpPr>
              <p:cNvPr id="111" name="AutoShape 12">
                <a:extLst>
                  <a:ext uri="{FF2B5EF4-FFF2-40B4-BE49-F238E27FC236}">
                    <a16:creationId xmlns:a16="http://schemas.microsoft.com/office/drawing/2014/main" id="{ECCE5A79-87A9-F051-0ED5-24DE94DD835C}"/>
                  </a:ext>
                </a:extLst>
              </p:cNvPr>
              <p:cNvSpPr/>
              <p:nvPr/>
            </p:nvSpPr>
            <p:spPr>
              <a:xfrm flipH="1">
                <a:off x="2372519" y="945315"/>
                <a:ext cx="357101" cy="308395"/>
              </a:xfrm>
              <a:prstGeom prst="line">
                <a:avLst/>
              </a:prstGeom>
              <a:ln w="38100" cap="flat">
                <a:solidFill>
                  <a:srgbClr val="000000"/>
                </a:solidFill>
                <a:prstDash val="sysDot"/>
                <a:headEnd type="none" w="sm" len="sm"/>
                <a:tailEnd type="none" w="sm" len="sm"/>
              </a:ln>
            </p:spPr>
            <p:txBody>
              <a:bodyPr/>
              <a:lstStyle/>
              <a:p>
                <a:endParaRPr lang="nl-BE"/>
              </a:p>
            </p:txBody>
          </p:sp>
          <p:sp>
            <p:nvSpPr>
              <p:cNvPr id="112" name="AutoShape 13">
                <a:extLst>
                  <a:ext uri="{FF2B5EF4-FFF2-40B4-BE49-F238E27FC236}">
                    <a16:creationId xmlns:a16="http://schemas.microsoft.com/office/drawing/2014/main" id="{95ECE4F9-4E8E-2ABF-F620-02D4CFBC0DAE}"/>
                  </a:ext>
                </a:extLst>
              </p:cNvPr>
              <p:cNvSpPr/>
              <p:nvPr/>
            </p:nvSpPr>
            <p:spPr>
              <a:xfrm>
                <a:off x="2932572" y="1409700"/>
                <a:ext cx="773835" cy="0"/>
              </a:xfrm>
              <a:prstGeom prst="line">
                <a:avLst/>
              </a:prstGeom>
              <a:ln w="38100" cap="flat">
                <a:solidFill>
                  <a:srgbClr val="000000"/>
                </a:solidFill>
                <a:prstDash val="solid"/>
                <a:headEnd type="none" w="sm" len="sm"/>
                <a:tailEnd type="none" w="sm" len="sm"/>
              </a:ln>
            </p:spPr>
            <p:txBody>
              <a:bodyPr/>
              <a:lstStyle/>
              <a:p>
                <a:endParaRPr lang="nl-BE"/>
              </a:p>
            </p:txBody>
          </p:sp>
          <p:sp>
            <p:nvSpPr>
              <p:cNvPr id="113" name="AutoShape 14">
                <a:extLst>
                  <a:ext uri="{FF2B5EF4-FFF2-40B4-BE49-F238E27FC236}">
                    <a16:creationId xmlns:a16="http://schemas.microsoft.com/office/drawing/2014/main" id="{2191D6E6-0FE9-A558-1D3E-95F3628EC279}"/>
                  </a:ext>
                </a:extLst>
              </p:cNvPr>
              <p:cNvSpPr/>
              <p:nvPr/>
            </p:nvSpPr>
            <p:spPr>
              <a:xfrm flipV="1">
                <a:off x="2932572" y="638725"/>
                <a:ext cx="0" cy="770975"/>
              </a:xfrm>
              <a:prstGeom prst="line">
                <a:avLst/>
              </a:prstGeom>
              <a:ln w="38100" cap="flat">
                <a:solidFill>
                  <a:srgbClr val="000000"/>
                </a:solidFill>
                <a:prstDash val="solid"/>
                <a:headEnd type="none" w="sm" len="sm"/>
                <a:tailEnd type="none" w="sm" len="sm"/>
              </a:ln>
            </p:spPr>
            <p:txBody>
              <a:bodyPr/>
              <a:lstStyle/>
              <a:p>
                <a:endParaRPr lang="nl-BE"/>
              </a:p>
            </p:txBody>
          </p:sp>
          <p:sp>
            <p:nvSpPr>
              <p:cNvPr id="114" name="AutoShape 15">
                <a:extLst>
                  <a:ext uri="{FF2B5EF4-FFF2-40B4-BE49-F238E27FC236}">
                    <a16:creationId xmlns:a16="http://schemas.microsoft.com/office/drawing/2014/main" id="{43EDAEA8-2D77-F693-4F55-EC3BCC28D4DD}"/>
                  </a:ext>
                </a:extLst>
              </p:cNvPr>
              <p:cNvSpPr/>
              <p:nvPr/>
            </p:nvSpPr>
            <p:spPr>
              <a:xfrm flipV="1">
                <a:off x="2932572" y="1118660"/>
                <a:ext cx="213604" cy="291040"/>
              </a:xfrm>
              <a:prstGeom prst="line">
                <a:avLst/>
              </a:prstGeom>
              <a:ln w="38100" cap="flat">
                <a:solidFill>
                  <a:srgbClr val="000000"/>
                </a:solidFill>
                <a:prstDash val="sysDot"/>
                <a:headEnd type="none" w="sm" len="sm"/>
                <a:tailEnd type="none" w="sm" len="sm"/>
              </a:ln>
            </p:spPr>
            <p:txBody>
              <a:bodyPr/>
              <a:lstStyle/>
              <a:p>
                <a:endParaRPr lang="nl-BE"/>
              </a:p>
            </p:txBody>
          </p:sp>
          <p:sp>
            <p:nvSpPr>
              <p:cNvPr id="115" name="AutoShape 16">
                <a:extLst>
                  <a:ext uri="{FF2B5EF4-FFF2-40B4-BE49-F238E27FC236}">
                    <a16:creationId xmlns:a16="http://schemas.microsoft.com/office/drawing/2014/main" id="{C6818BB2-D64E-2A20-8219-BE2E3497CB4C}"/>
                  </a:ext>
                </a:extLst>
              </p:cNvPr>
              <p:cNvSpPr/>
              <p:nvPr/>
            </p:nvSpPr>
            <p:spPr>
              <a:xfrm flipH="1" flipV="1">
                <a:off x="3146176" y="1118660"/>
                <a:ext cx="203130" cy="135050"/>
              </a:xfrm>
              <a:prstGeom prst="line">
                <a:avLst/>
              </a:prstGeom>
              <a:ln w="38100" cap="flat">
                <a:solidFill>
                  <a:srgbClr val="000000"/>
                </a:solidFill>
                <a:prstDash val="sysDot"/>
                <a:headEnd type="none" w="sm" len="sm"/>
                <a:tailEnd type="none" w="sm" len="sm"/>
              </a:ln>
            </p:spPr>
            <p:txBody>
              <a:bodyPr/>
              <a:lstStyle/>
              <a:p>
                <a:endParaRPr lang="nl-BE"/>
              </a:p>
            </p:txBody>
          </p:sp>
          <p:sp>
            <p:nvSpPr>
              <p:cNvPr id="116" name="AutoShape 17">
                <a:extLst>
                  <a:ext uri="{FF2B5EF4-FFF2-40B4-BE49-F238E27FC236}">
                    <a16:creationId xmlns:a16="http://schemas.microsoft.com/office/drawing/2014/main" id="{2E774ED3-C0AD-81F6-08DE-2883FC9C5767}"/>
                  </a:ext>
                </a:extLst>
              </p:cNvPr>
              <p:cNvSpPr/>
              <p:nvPr/>
            </p:nvSpPr>
            <p:spPr>
              <a:xfrm flipH="1">
                <a:off x="3349306" y="945315"/>
                <a:ext cx="122464" cy="308395"/>
              </a:xfrm>
              <a:prstGeom prst="line">
                <a:avLst/>
              </a:prstGeom>
              <a:ln w="38100" cap="flat">
                <a:solidFill>
                  <a:srgbClr val="000000"/>
                </a:solidFill>
                <a:prstDash val="sysDot"/>
                <a:headEnd type="none" w="sm" len="sm"/>
                <a:tailEnd type="none" w="sm" len="sm"/>
              </a:ln>
            </p:spPr>
            <p:txBody>
              <a:bodyPr/>
              <a:lstStyle/>
              <a:p>
                <a:endParaRPr lang="nl-BE"/>
              </a:p>
            </p:txBody>
          </p:sp>
          <p:sp>
            <p:nvSpPr>
              <p:cNvPr id="117" name="AutoShape 18">
                <a:extLst>
                  <a:ext uri="{FF2B5EF4-FFF2-40B4-BE49-F238E27FC236}">
                    <a16:creationId xmlns:a16="http://schemas.microsoft.com/office/drawing/2014/main" id="{0C1DDEEF-D9C0-B297-3ABA-9EAE4C9FE1CD}"/>
                  </a:ext>
                </a:extLst>
              </p:cNvPr>
              <p:cNvSpPr/>
              <p:nvPr/>
            </p:nvSpPr>
            <p:spPr>
              <a:xfrm>
                <a:off x="3471769" y="945315"/>
                <a:ext cx="234638" cy="339736"/>
              </a:xfrm>
              <a:prstGeom prst="line">
                <a:avLst/>
              </a:prstGeom>
              <a:ln w="38100" cap="flat">
                <a:solidFill>
                  <a:srgbClr val="000000"/>
                </a:solidFill>
                <a:prstDash val="sysDot"/>
                <a:headEnd type="none" w="sm" len="sm"/>
                <a:tailEnd type="none" w="sm" len="sm"/>
              </a:ln>
            </p:spPr>
            <p:txBody>
              <a:bodyPr/>
              <a:lstStyle/>
              <a:p>
                <a:endParaRPr lang="nl-BE"/>
              </a:p>
            </p:txBody>
          </p:sp>
          <p:sp>
            <p:nvSpPr>
              <p:cNvPr id="118" name="AutoShape 19">
                <a:extLst>
                  <a:ext uri="{FF2B5EF4-FFF2-40B4-BE49-F238E27FC236}">
                    <a16:creationId xmlns:a16="http://schemas.microsoft.com/office/drawing/2014/main" id="{2F7D92BE-07EA-54AF-BBCD-CEE42C3F43AF}"/>
                  </a:ext>
                </a:extLst>
              </p:cNvPr>
              <p:cNvSpPr/>
              <p:nvPr/>
            </p:nvSpPr>
            <p:spPr>
              <a:xfrm>
                <a:off x="3922107" y="1409700"/>
                <a:ext cx="773835" cy="0"/>
              </a:xfrm>
              <a:prstGeom prst="line">
                <a:avLst/>
              </a:prstGeom>
              <a:ln w="38100" cap="flat">
                <a:solidFill>
                  <a:srgbClr val="000000"/>
                </a:solidFill>
                <a:prstDash val="solid"/>
                <a:headEnd type="none" w="sm" len="sm"/>
                <a:tailEnd type="none" w="sm" len="sm"/>
              </a:ln>
            </p:spPr>
            <p:txBody>
              <a:bodyPr/>
              <a:lstStyle/>
              <a:p>
                <a:endParaRPr lang="nl-BE"/>
              </a:p>
            </p:txBody>
          </p:sp>
          <p:sp>
            <p:nvSpPr>
              <p:cNvPr id="119" name="AutoShape 20">
                <a:extLst>
                  <a:ext uri="{FF2B5EF4-FFF2-40B4-BE49-F238E27FC236}">
                    <a16:creationId xmlns:a16="http://schemas.microsoft.com/office/drawing/2014/main" id="{070CA9B0-42D8-72C3-1AA6-B18A4B998118}"/>
                  </a:ext>
                </a:extLst>
              </p:cNvPr>
              <p:cNvSpPr/>
              <p:nvPr/>
            </p:nvSpPr>
            <p:spPr>
              <a:xfrm flipV="1">
                <a:off x="3922107" y="638725"/>
                <a:ext cx="0" cy="770975"/>
              </a:xfrm>
              <a:prstGeom prst="line">
                <a:avLst/>
              </a:prstGeom>
              <a:ln w="38100" cap="flat">
                <a:solidFill>
                  <a:srgbClr val="000000"/>
                </a:solidFill>
                <a:prstDash val="solid"/>
                <a:headEnd type="none" w="sm" len="sm"/>
                <a:tailEnd type="none" w="sm" len="sm"/>
              </a:ln>
            </p:spPr>
            <p:txBody>
              <a:bodyPr/>
              <a:lstStyle/>
              <a:p>
                <a:endParaRPr lang="nl-BE"/>
              </a:p>
            </p:txBody>
          </p:sp>
          <p:sp>
            <p:nvSpPr>
              <p:cNvPr id="120" name="AutoShape 21">
                <a:extLst>
                  <a:ext uri="{FF2B5EF4-FFF2-40B4-BE49-F238E27FC236}">
                    <a16:creationId xmlns:a16="http://schemas.microsoft.com/office/drawing/2014/main" id="{688B6436-9B75-24FC-9407-BB19A8164634}"/>
                  </a:ext>
                </a:extLst>
              </p:cNvPr>
              <p:cNvSpPr/>
              <p:nvPr/>
            </p:nvSpPr>
            <p:spPr>
              <a:xfrm flipV="1">
                <a:off x="3922107" y="763716"/>
                <a:ext cx="213604" cy="260496"/>
              </a:xfrm>
              <a:prstGeom prst="line">
                <a:avLst/>
              </a:prstGeom>
              <a:ln w="38100" cap="flat">
                <a:solidFill>
                  <a:srgbClr val="000000"/>
                </a:solidFill>
                <a:prstDash val="sysDot"/>
                <a:headEnd type="none" w="sm" len="sm"/>
                <a:tailEnd type="none" w="sm" len="sm"/>
              </a:ln>
            </p:spPr>
            <p:txBody>
              <a:bodyPr/>
              <a:lstStyle/>
              <a:p>
                <a:endParaRPr lang="nl-BE"/>
              </a:p>
            </p:txBody>
          </p:sp>
          <p:sp>
            <p:nvSpPr>
              <p:cNvPr id="121" name="AutoShape 22">
                <a:extLst>
                  <a:ext uri="{FF2B5EF4-FFF2-40B4-BE49-F238E27FC236}">
                    <a16:creationId xmlns:a16="http://schemas.microsoft.com/office/drawing/2014/main" id="{E5BE17F2-652D-CAFD-8C45-A459612847B7}"/>
                  </a:ext>
                </a:extLst>
              </p:cNvPr>
              <p:cNvSpPr/>
              <p:nvPr/>
            </p:nvSpPr>
            <p:spPr>
              <a:xfrm flipH="1" flipV="1">
                <a:off x="4135711" y="763716"/>
                <a:ext cx="203130" cy="489994"/>
              </a:xfrm>
              <a:prstGeom prst="line">
                <a:avLst/>
              </a:prstGeom>
              <a:ln w="38100" cap="flat">
                <a:solidFill>
                  <a:srgbClr val="000000"/>
                </a:solidFill>
                <a:prstDash val="sysDot"/>
                <a:headEnd type="none" w="sm" len="sm"/>
                <a:tailEnd type="none" w="sm" len="sm"/>
              </a:ln>
            </p:spPr>
            <p:txBody>
              <a:bodyPr/>
              <a:lstStyle/>
              <a:p>
                <a:endParaRPr lang="nl-BE"/>
              </a:p>
            </p:txBody>
          </p:sp>
          <p:sp>
            <p:nvSpPr>
              <p:cNvPr id="122" name="AutoShape 23">
                <a:extLst>
                  <a:ext uri="{FF2B5EF4-FFF2-40B4-BE49-F238E27FC236}">
                    <a16:creationId xmlns:a16="http://schemas.microsoft.com/office/drawing/2014/main" id="{B62C79F4-A46D-F9D8-4B78-E2981ADB8D7A}"/>
                  </a:ext>
                </a:extLst>
              </p:cNvPr>
              <p:cNvSpPr/>
              <p:nvPr/>
            </p:nvSpPr>
            <p:spPr>
              <a:xfrm flipH="1">
                <a:off x="4338841" y="945315"/>
                <a:ext cx="122464" cy="308395"/>
              </a:xfrm>
              <a:prstGeom prst="line">
                <a:avLst/>
              </a:prstGeom>
              <a:ln w="38100" cap="flat">
                <a:solidFill>
                  <a:srgbClr val="000000"/>
                </a:solidFill>
                <a:prstDash val="sysDot"/>
                <a:headEnd type="none" w="sm" len="sm"/>
                <a:tailEnd type="none" w="sm" len="sm"/>
              </a:ln>
            </p:spPr>
            <p:txBody>
              <a:bodyPr/>
              <a:lstStyle/>
              <a:p>
                <a:endParaRPr lang="nl-BE"/>
              </a:p>
            </p:txBody>
          </p:sp>
          <p:sp>
            <p:nvSpPr>
              <p:cNvPr id="123" name="AutoShape 24">
                <a:extLst>
                  <a:ext uri="{FF2B5EF4-FFF2-40B4-BE49-F238E27FC236}">
                    <a16:creationId xmlns:a16="http://schemas.microsoft.com/office/drawing/2014/main" id="{D89EDD40-4A6A-3EA0-3CF8-90A573D21EA4}"/>
                  </a:ext>
                </a:extLst>
              </p:cNvPr>
              <p:cNvSpPr/>
              <p:nvPr/>
            </p:nvSpPr>
            <p:spPr>
              <a:xfrm>
                <a:off x="4461304" y="945315"/>
                <a:ext cx="234638" cy="308395"/>
              </a:xfrm>
              <a:prstGeom prst="line">
                <a:avLst/>
              </a:prstGeom>
              <a:ln w="38100" cap="flat">
                <a:solidFill>
                  <a:srgbClr val="000000"/>
                </a:solidFill>
                <a:prstDash val="sysDot"/>
                <a:headEnd type="none" w="sm" len="sm"/>
                <a:tailEnd type="none" w="sm" len="sm"/>
              </a:ln>
            </p:spPr>
            <p:txBody>
              <a:bodyPr/>
              <a:lstStyle/>
              <a:p>
                <a:endParaRPr lang="nl-BE"/>
              </a:p>
            </p:txBody>
          </p:sp>
          <p:sp>
            <p:nvSpPr>
              <p:cNvPr id="124" name="AutoShape 25">
                <a:extLst>
                  <a:ext uri="{FF2B5EF4-FFF2-40B4-BE49-F238E27FC236}">
                    <a16:creationId xmlns:a16="http://schemas.microsoft.com/office/drawing/2014/main" id="{1D9EC19C-375B-A778-EC42-A5C52E14ACA8}"/>
                  </a:ext>
                </a:extLst>
              </p:cNvPr>
              <p:cNvSpPr/>
              <p:nvPr/>
            </p:nvSpPr>
            <p:spPr>
              <a:xfrm>
                <a:off x="4939703" y="1409700"/>
                <a:ext cx="773835" cy="0"/>
              </a:xfrm>
              <a:prstGeom prst="line">
                <a:avLst/>
              </a:prstGeom>
              <a:ln w="38100" cap="flat">
                <a:solidFill>
                  <a:srgbClr val="000000"/>
                </a:solidFill>
                <a:prstDash val="solid"/>
                <a:headEnd type="none" w="sm" len="sm"/>
                <a:tailEnd type="none" w="sm" len="sm"/>
              </a:ln>
            </p:spPr>
            <p:txBody>
              <a:bodyPr/>
              <a:lstStyle/>
              <a:p>
                <a:endParaRPr lang="nl-BE"/>
              </a:p>
            </p:txBody>
          </p:sp>
          <p:sp>
            <p:nvSpPr>
              <p:cNvPr id="125" name="AutoShape 26">
                <a:extLst>
                  <a:ext uri="{FF2B5EF4-FFF2-40B4-BE49-F238E27FC236}">
                    <a16:creationId xmlns:a16="http://schemas.microsoft.com/office/drawing/2014/main" id="{5C4766ED-6467-B977-08CA-F7F9BE3C8B72}"/>
                  </a:ext>
                </a:extLst>
              </p:cNvPr>
              <p:cNvSpPr/>
              <p:nvPr/>
            </p:nvSpPr>
            <p:spPr>
              <a:xfrm flipV="1">
                <a:off x="4939703" y="638725"/>
                <a:ext cx="0" cy="770975"/>
              </a:xfrm>
              <a:prstGeom prst="line">
                <a:avLst/>
              </a:prstGeom>
              <a:ln w="38100" cap="flat">
                <a:solidFill>
                  <a:srgbClr val="000000"/>
                </a:solidFill>
                <a:prstDash val="solid"/>
                <a:headEnd type="none" w="sm" len="sm"/>
                <a:tailEnd type="none" w="sm" len="sm"/>
              </a:ln>
            </p:spPr>
            <p:txBody>
              <a:bodyPr/>
              <a:lstStyle/>
              <a:p>
                <a:endParaRPr lang="nl-BE"/>
              </a:p>
            </p:txBody>
          </p:sp>
          <p:sp>
            <p:nvSpPr>
              <p:cNvPr id="126" name="AutoShape 27">
                <a:extLst>
                  <a:ext uri="{FF2B5EF4-FFF2-40B4-BE49-F238E27FC236}">
                    <a16:creationId xmlns:a16="http://schemas.microsoft.com/office/drawing/2014/main" id="{78A362F1-C294-0D8C-F716-2EE724E76526}"/>
                  </a:ext>
                </a:extLst>
              </p:cNvPr>
              <p:cNvSpPr/>
              <p:nvPr/>
            </p:nvSpPr>
            <p:spPr>
              <a:xfrm flipV="1">
                <a:off x="4939703" y="763716"/>
                <a:ext cx="213604" cy="354944"/>
              </a:xfrm>
              <a:prstGeom prst="line">
                <a:avLst/>
              </a:prstGeom>
              <a:ln w="38100" cap="flat">
                <a:solidFill>
                  <a:srgbClr val="000000"/>
                </a:solidFill>
                <a:prstDash val="sysDot"/>
                <a:headEnd type="none" w="sm" len="sm"/>
                <a:tailEnd type="none" w="sm" len="sm"/>
              </a:ln>
            </p:spPr>
            <p:txBody>
              <a:bodyPr/>
              <a:lstStyle/>
              <a:p>
                <a:endParaRPr lang="nl-BE"/>
              </a:p>
            </p:txBody>
          </p:sp>
          <p:sp>
            <p:nvSpPr>
              <p:cNvPr id="127" name="AutoShape 28">
                <a:extLst>
                  <a:ext uri="{FF2B5EF4-FFF2-40B4-BE49-F238E27FC236}">
                    <a16:creationId xmlns:a16="http://schemas.microsoft.com/office/drawing/2014/main" id="{E67C0819-DB54-B500-7D01-273696107831}"/>
                  </a:ext>
                </a:extLst>
              </p:cNvPr>
              <p:cNvSpPr/>
              <p:nvPr/>
            </p:nvSpPr>
            <p:spPr>
              <a:xfrm flipH="1" flipV="1">
                <a:off x="5153307" y="763716"/>
                <a:ext cx="203130" cy="489994"/>
              </a:xfrm>
              <a:prstGeom prst="line">
                <a:avLst/>
              </a:prstGeom>
              <a:ln w="38100" cap="flat">
                <a:solidFill>
                  <a:srgbClr val="000000"/>
                </a:solidFill>
                <a:prstDash val="sysDot"/>
                <a:headEnd type="none" w="sm" len="sm"/>
                <a:tailEnd type="none" w="sm" len="sm"/>
              </a:ln>
            </p:spPr>
            <p:txBody>
              <a:bodyPr/>
              <a:lstStyle/>
              <a:p>
                <a:endParaRPr lang="nl-BE"/>
              </a:p>
            </p:txBody>
          </p:sp>
          <p:sp>
            <p:nvSpPr>
              <p:cNvPr id="128" name="AutoShape 29">
                <a:extLst>
                  <a:ext uri="{FF2B5EF4-FFF2-40B4-BE49-F238E27FC236}">
                    <a16:creationId xmlns:a16="http://schemas.microsoft.com/office/drawing/2014/main" id="{49D60802-2D87-BA78-351D-AF7AC6AE1164}"/>
                  </a:ext>
                </a:extLst>
              </p:cNvPr>
              <p:cNvSpPr/>
              <p:nvPr/>
            </p:nvSpPr>
            <p:spPr>
              <a:xfrm flipH="1">
                <a:off x="5356437" y="945315"/>
                <a:ext cx="122464" cy="308395"/>
              </a:xfrm>
              <a:prstGeom prst="line">
                <a:avLst/>
              </a:prstGeom>
              <a:ln w="38100" cap="flat">
                <a:solidFill>
                  <a:srgbClr val="000000"/>
                </a:solidFill>
                <a:prstDash val="sysDot"/>
                <a:headEnd type="none" w="sm" len="sm"/>
                <a:tailEnd type="none" w="sm" len="sm"/>
              </a:ln>
            </p:spPr>
            <p:txBody>
              <a:bodyPr/>
              <a:lstStyle/>
              <a:p>
                <a:endParaRPr lang="nl-BE"/>
              </a:p>
            </p:txBody>
          </p:sp>
          <p:sp>
            <p:nvSpPr>
              <p:cNvPr id="129" name="AutoShape 30">
                <a:extLst>
                  <a:ext uri="{FF2B5EF4-FFF2-40B4-BE49-F238E27FC236}">
                    <a16:creationId xmlns:a16="http://schemas.microsoft.com/office/drawing/2014/main" id="{254BE079-ABA1-9316-CB9A-C01A61CBBC4E}"/>
                  </a:ext>
                </a:extLst>
              </p:cNvPr>
              <p:cNvSpPr/>
              <p:nvPr/>
            </p:nvSpPr>
            <p:spPr>
              <a:xfrm flipV="1">
                <a:off x="5478900" y="763716"/>
                <a:ext cx="220782" cy="181600"/>
              </a:xfrm>
              <a:prstGeom prst="line">
                <a:avLst/>
              </a:prstGeom>
              <a:ln w="38100" cap="flat">
                <a:solidFill>
                  <a:srgbClr val="000000"/>
                </a:solidFill>
                <a:prstDash val="sysDot"/>
                <a:headEnd type="none" w="sm" len="sm"/>
                <a:tailEnd type="none" w="sm" len="sm"/>
              </a:ln>
            </p:spPr>
            <p:txBody>
              <a:bodyPr/>
              <a:lstStyle/>
              <a:p>
                <a:endParaRPr lang="nl-BE"/>
              </a:p>
            </p:txBody>
          </p:sp>
          <p:sp>
            <p:nvSpPr>
              <p:cNvPr id="130" name="AutoShape 31">
                <a:extLst>
                  <a:ext uri="{FF2B5EF4-FFF2-40B4-BE49-F238E27FC236}">
                    <a16:creationId xmlns:a16="http://schemas.microsoft.com/office/drawing/2014/main" id="{BA5CB268-2F0F-6121-81AE-ADBAA6D37E64}"/>
                  </a:ext>
                </a:extLst>
              </p:cNvPr>
              <p:cNvSpPr/>
              <p:nvPr/>
            </p:nvSpPr>
            <p:spPr>
              <a:xfrm>
                <a:off x="5904038" y="1390650"/>
                <a:ext cx="773835" cy="0"/>
              </a:xfrm>
              <a:prstGeom prst="line">
                <a:avLst/>
              </a:prstGeom>
              <a:ln w="38100" cap="flat">
                <a:solidFill>
                  <a:srgbClr val="000000"/>
                </a:solidFill>
                <a:prstDash val="solid"/>
                <a:headEnd type="none" w="sm" len="sm"/>
                <a:tailEnd type="none" w="sm" len="sm"/>
              </a:ln>
            </p:spPr>
            <p:txBody>
              <a:bodyPr/>
              <a:lstStyle/>
              <a:p>
                <a:endParaRPr lang="nl-BE"/>
              </a:p>
            </p:txBody>
          </p:sp>
          <p:sp>
            <p:nvSpPr>
              <p:cNvPr id="131" name="AutoShape 32">
                <a:extLst>
                  <a:ext uri="{FF2B5EF4-FFF2-40B4-BE49-F238E27FC236}">
                    <a16:creationId xmlns:a16="http://schemas.microsoft.com/office/drawing/2014/main" id="{3DE3DFED-7365-64A1-50A5-078BF7E9255E}"/>
                  </a:ext>
                </a:extLst>
              </p:cNvPr>
              <p:cNvSpPr/>
              <p:nvPr/>
            </p:nvSpPr>
            <p:spPr>
              <a:xfrm flipV="1">
                <a:off x="5904038" y="619675"/>
                <a:ext cx="0" cy="770975"/>
              </a:xfrm>
              <a:prstGeom prst="line">
                <a:avLst/>
              </a:prstGeom>
              <a:ln w="38100" cap="flat">
                <a:solidFill>
                  <a:srgbClr val="000000"/>
                </a:solidFill>
                <a:prstDash val="solid"/>
                <a:headEnd type="none" w="sm" len="sm"/>
                <a:tailEnd type="none" w="sm" len="sm"/>
              </a:ln>
            </p:spPr>
            <p:txBody>
              <a:bodyPr/>
              <a:lstStyle/>
              <a:p>
                <a:endParaRPr lang="nl-BE"/>
              </a:p>
            </p:txBody>
          </p:sp>
          <p:sp>
            <p:nvSpPr>
              <p:cNvPr id="132" name="AutoShape 33">
                <a:extLst>
                  <a:ext uri="{FF2B5EF4-FFF2-40B4-BE49-F238E27FC236}">
                    <a16:creationId xmlns:a16="http://schemas.microsoft.com/office/drawing/2014/main" id="{97583362-F5EE-EAB8-A6E5-2EEC0D623E82}"/>
                  </a:ext>
                </a:extLst>
              </p:cNvPr>
              <p:cNvSpPr/>
              <p:nvPr/>
            </p:nvSpPr>
            <p:spPr>
              <a:xfrm>
                <a:off x="5904038" y="1099610"/>
                <a:ext cx="213604" cy="135050"/>
              </a:xfrm>
              <a:prstGeom prst="line">
                <a:avLst/>
              </a:prstGeom>
              <a:ln w="38100" cap="flat">
                <a:solidFill>
                  <a:srgbClr val="000000"/>
                </a:solidFill>
                <a:prstDash val="sysDot"/>
                <a:headEnd type="none" w="sm" len="sm"/>
                <a:tailEnd type="none" w="sm" len="sm"/>
              </a:ln>
            </p:spPr>
            <p:txBody>
              <a:bodyPr/>
              <a:lstStyle/>
              <a:p>
                <a:endParaRPr lang="nl-BE"/>
              </a:p>
            </p:txBody>
          </p:sp>
          <p:sp>
            <p:nvSpPr>
              <p:cNvPr id="133" name="AutoShape 34">
                <a:extLst>
                  <a:ext uri="{FF2B5EF4-FFF2-40B4-BE49-F238E27FC236}">
                    <a16:creationId xmlns:a16="http://schemas.microsoft.com/office/drawing/2014/main" id="{86B54AC4-4222-92F3-AC1E-45E9B0BD19CB}"/>
                  </a:ext>
                </a:extLst>
              </p:cNvPr>
              <p:cNvSpPr/>
              <p:nvPr/>
            </p:nvSpPr>
            <p:spPr>
              <a:xfrm flipH="1">
                <a:off x="6117642" y="1234660"/>
                <a:ext cx="203130" cy="0"/>
              </a:xfrm>
              <a:prstGeom prst="line">
                <a:avLst/>
              </a:prstGeom>
              <a:ln w="38100" cap="flat">
                <a:solidFill>
                  <a:srgbClr val="000000"/>
                </a:solidFill>
                <a:prstDash val="sysDot"/>
                <a:headEnd type="none" w="sm" len="sm"/>
                <a:tailEnd type="none" w="sm" len="sm"/>
              </a:ln>
            </p:spPr>
            <p:txBody>
              <a:bodyPr/>
              <a:lstStyle/>
              <a:p>
                <a:endParaRPr lang="nl-BE"/>
              </a:p>
            </p:txBody>
          </p:sp>
          <p:sp>
            <p:nvSpPr>
              <p:cNvPr id="134" name="AutoShape 35">
                <a:extLst>
                  <a:ext uri="{FF2B5EF4-FFF2-40B4-BE49-F238E27FC236}">
                    <a16:creationId xmlns:a16="http://schemas.microsoft.com/office/drawing/2014/main" id="{F35126B0-0630-676B-9D8A-2003E2E76ECB}"/>
                  </a:ext>
                </a:extLst>
              </p:cNvPr>
              <p:cNvSpPr/>
              <p:nvPr/>
            </p:nvSpPr>
            <p:spPr>
              <a:xfrm flipH="1">
                <a:off x="6320772" y="926265"/>
                <a:ext cx="122464" cy="308395"/>
              </a:xfrm>
              <a:prstGeom prst="line">
                <a:avLst/>
              </a:prstGeom>
              <a:ln w="38100" cap="flat">
                <a:solidFill>
                  <a:srgbClr val="000000"/>
                </a:solidFill>
                <a:prstDash val="sysDot"/>
                <a:headEnd type="none" w="sm" len="sm"/>
                <a:tailEnd type="none" w="sm" len="sm"/>
              </a:ln>
            </p:spPr>
            <p:txBody>
              <a:bodyPr/>
              <a:lstStyle/>
              <a:p>
                <a:endParaRPr lang="nl-BE"/>
              </a:p>
            </p:txBody>
          </p:sp>
          <p:sp>
            <p:nvSpPr>
              <p:cNvPr id="135" name="AutoShape 36">
                <a:extLst>
                  <a:ext uri="{FF2B5EF4-FFF2-40B4-BE49-F238E27FC236}">
                    <a16:creationId xmlns:a16="http://schemas.microsoft.com/office/drawing/2014/main" id="{89CFF582-09EF-085D-58F7-DBA61F16A383}"/>
                  </a:ext>
                </a:extLst>
              </p:cNvPr>
              <p:cNvSpPr/>
              <p:nvPr/>
            </p:nvSpPr>
            <p:spPr>
              <a:xfrm flipV="1">
                <a:off x="6443235" y="744666"/>
                <a:ext cx="220782" cy="181600"/>
              </a:xfrm>
              <a:prstGeom prst="line">
                <a:avLst/>
              </a:prstGeom>
              <a:ln w="38100" cap="flat">
                <a:solidFill>
                  <a:srgbClr val="000000"/>
                </a:solidFill>
                <a:prstDash val="sysDot"/>
                <a:headEnd type="none" w="sm" len="sm"/>
                <a:tailEnd type="none" w="sm" len="sm"/>
              </a:ln>
            </p:spPr>
            <p:txBody>
              <a:bodyPr/>
              <a:lstStyle/>
              <a:p>
                <a:endParaRPr lang="nl-BE"/>
              </a:p>
            </p:txBody>
          </p:sp>
          <p:sp>
            <p:nvSpPr>
              <p:cNvPr id="136" name="AutoShape 37">
                <a:extLst>
                  <a:ext uri="{FF2B5EF4-FFF2-40B4-BE49-F238E27FC236}">
                    <a16:creationId xmlns:a16="http://schemas.microsoft.com/office/drawing/2014/main" id="{2FAA3FB0-C568-A1C4-AB3E-08CAB72DF466}"/>
                  </a:ext>
                </a:extLst>
              </p:cNvPr>
              <p:cNvSpPr/>
              <p:nvPr/>
            </p:nvSpPr>
            <p:spPr>
              <a:xfrm>
                <a:off x="6868373" y="1390650"/>
                <a:ext cx="773835" cy="0"/>
              </a:xfrm>
              <a:prstGeom prst="line">
                <a:avLst/>
              </a:prstGeom>
              <a:ln w="38100" cap="flat">
                <a:solidFill>
                  <a:srgbClr val="000000"/>
                </a:solidFill>
                <a:prstDash val="solid"/>
                <a:headEnd type="none" w="sm" len="sm"/>
                <a:tailEnd type="none" w="sm" len="sm"/>
              </a:ln>
            </p:spPr>
            <p:txBody>
              <a:bodyPr/>
              <a:lstStyle/>
              <a:p>
                <a:endParaRPr lang="nl-BE"/>
              </a:p>
            </p:txBody>
          </p:sp>
          <p:sp>
            <p:nvSpPr>
              <p:cNvPr id="137" name="AutoShape 38">
                <a:extLst>
                  <a:ext uri="{FF2B5EF4-FFF2-40B4-BE49-F238E27FC236}">
                    <a16:creationId xmlns:a16="http://schemas.microsoft.com/office/drawing/2014/main" id="{BAFEA861-0505-0668-07AB-BD24FACFA6A0}"/>
                  </a:ext>
                </a:extLst>
              </p:cNvPr>
              <p:cNvSpPr/>
              <p:nvPr/>
            </p:nvSpPr>
            <p:spPr>
              <a:xfrm flipV="1">
                <a:off x="6868373" y="619675"/>
                <a:ext cx="0" cy="770975"/>
              </a:xfrm>
              <a:prstGeom prst="line">
                <a:avLst/>
              </a:prstGeom>
              <a:ln w="38100" cap="flat">
                <a:solidFill>
                  <a:srgbClr val="000000"/>
                </a:solidFill>
                <a:prstDash val="solid"/>
                <a:headEnd type="none" w="sm" len="sm"/>
                <a:tailEnd type="none" w="sm" len="sm"/>
              </a:ln>
            </p:spPr>
            <p:txBody>
              <a:bodyPr/>
              <a:lstStyle/>
              <a:p>
                <a:endParaRPr lang="nl-BE"/>
              </a:p>
            </p:txBody>
          </p:sp>
          <p:sp>
            <p:nvSpPr>
              <p:cNvPr id="138" name="AutoShape 39">
                <a:extLst>
                  <a:ext uri="{FF2B5EF4-FFF2-40B4-BE49-F238E27FC236}">
                    <a16:creationId xmlns:a16="http://schemas.microsoft.com/office/drawing/2014/main" id="{8D3E6ADB-C527-94B4-7304-8CF31B5C022A}"/>
                  </a:ext>
                </a:extLst>
              </p:cNvPr>
              <p:cNvSpPr/>
              <p:nvPr/>
            </p:nvSpPr>
            <p:spPr>
              <a:xfrm flipV="1">
                <a:off x="6868373" y="744666"/>
                <a:ext cx="213604" cy="354944"/>
              </a:xfrm>
              <a:prstGeom prst="line">
                <a:avLst/>
              </a:prstGeom>
              <a:ln w="38100" cap="flat">
                <a:solidFill>
                  <a:srgbClr val="000000"/>
                </a:solidFill>
                <a:prstDash val="sysDot"/>
                <a:headEnd type="none" w="sm" len="sm"/>
                <a:tailEnd type="none" w="sm" len="sm"/>
              </a:ln>
            </p:spPr>
            <p:txBody>
              <a:bodyPr/>
              <a:lstStyle/>
              <a:p>
                <a:endParaRPr lang="nl-BE"/>
              </a:p>
            </p:txBody>
          </p:sp>
          <p:sp>
            <p:nvSpPr>
              <p:cNvPr id="139" name="AutoShape 40">
                <a:extLst>
                  <a:ext uri="{FF2B5EF4-FFF2-40B4-BE49-F238E27FC236}">
                    <a16:creationId xmlns:a16="http://schemas.microsoft.com/office/drawing/2014/main" id="{238341A1-F042-2B5C-6F53-31449350B449}"/>
                  </a:ext>
                </a:extLst>
              </p:cNvPr>
              <p:cNvSpPr/>
              <p:nvPr/>
            </p:nvSpPr>
            <p:spPr>
              <a:xfrm flipH="1" flipV="1">
                <a:off x="7081977" y="763716"/>
                <a:ext cx="325594" cy="181600"/>
              </a:xfrm>
              <a:prstGeom prst="line">
                <a:avLst/>
              </a:prstGeom>
              <a:ln w="38100" cap="flat">
                <a:solidFill>
                  <a:srgbClr val="000000"/>
                </a:solidFill>
                <a:prstDash val="sysDot"/>
                <a:headEnd type="none" w="sm" len="sm"/>
                <a:tailEnd type="none" w="sm" len="sm"/>
              </a:ln>
            </p:spPr>
            <p:txBody>
              <a:bodyPr/>
              <a:lstStyle/>
              <a:p>
                <a:endParaRPr lang="nl-BE"/>
              </a:p>
            </p:txBody>
          </p:sp>
          <p:sp>
            <p:nvSpPr>
              <p:cNvPr id="140" name="AutoShape 41">
                <a:extLst>
                  <a:ext uri="{FF2B5EF4-FFF2-40B4-BE49-F238E27FC236}">
                    <a16:creationId xmlns:a16="http://schemas.microsoft.com/office/drawing/2014/main" id="{399C6BE5-1059-CE1E-3A0C-F22859596829}"/>
                  </a:ext>
                </a:extLst>
              </p:cNvPr>
              <p:cNvSpPr/>
              <p:nvPr/>
            </p:nvSpPr>
            <p:spPr>
              <a:xfrm>
                <a:off x="7407571" y="926265"/>
                <a:ext cx="234638" cy="308395"/>
              </a:xfrm>
              <a:prstGeom prst="line">
                <a:avLst/>
              </a:prstGeom>
              <a:ln w="38100" cap="flat">
                <a:solidFill>
                  <a:srgbClr val="000000"/>
                </a:solidFill>
                <a:prstDash val="sysDot"/>
                <a:headEnd type="none" w="sm" len="sm"/>
                <a:tailEnd type="none" w="sm" len="sm"/>
              </a:ln>
            </p:spPr>
            <p:txBody>
              <a:bodyPr/>
              <a:lstStyle/>
              <a:p>
                <a:endParaRPr lang="nl-BE"/>
              </a:p>
            </p:txBody>
          </p:sp>
          <p:sp>
            <p:nvSpPr>
              <p:cNvPr id="141" name="AutoShape 42">
                <a:extLst>
                  <a:ext uri="{FF2B5EF4-FFF2-40B4-BE49-F238E27FC236}">
                    <a16:creationId xmlns:a16="http://schemas.microsoft.com/office/drawing/2014/main" id="{43B74223-BE00-C6C7-91E2-3A8F2C5F948F}"/>
                  </a:ext>
                </a:extLst>
              </p:cNvPr>
              <p:cNvSpPr/>
              <p:nvPr/>
            </p:nvSpPr>
            <p:spPr>
              <a:xfrm>
                <a:off x="7924069" y="1390650"/>
                <a:ext cx="773835" cy="0"/>
              </a:xfrm>
              <a:prstGeom prst="line">
                <a:avLst/>
              </a:prstGeom>
              <a:ln w="38100" cap="flat">
                <a:solidFill>
                  <a:srgbClr val="000000"/>
                </a:solidFill>
                <a:prstDash val="solid"/>
                <a:headEnd type="none" w="sm" len="sm"/>
                <a:tailEnd type="none" w="sm" len="sm"/>
              </a:ln>
            </p:spPr>
            <p:txBody>
              <a:bodyPr/>
              <a:lstStyle/>
              <a:p>
                <a:endParaRPr lang="nl-BE"/>
              </a:p>
            </p:txBody>
          </p:sp>
          <p:sp>
            <p:nvSpPr>
              <p:cNvPr id="142" name="AutoShape 43">
                <a:extLst>
                  <a:ext uri="{FF2B5EF4-FFF2-40B4-BE49-F238E27FC236}">
                    <a16:creationId xmlns:a16="http://schemas.microsoft.com/office/drawing/2014/main" id="{6D96F469-C939-40E8-3D79-ECC4A3EA5489}"/>
                  </a:ext>
                </a:extLst>
              </p:cNvPr>
              <p:cNvSpPr/>
              <p:nvPr/>
            </p:nvSpPr>
            <p:spPr>
              <a:xfrm flipV="1">
                <a:off x="7924069" y="619675"/>
                <a:ext cx="0" cy="770975"/>
              </a:xfrm>
              <a:prstGeom prst="line">
                <a:avLst/>
              </a:prstGeom>
              <a:ln w="38100" cap="flat">
                <a:solidFill>
                  <a:srgbClr val="000000"/>
                </a:solidFill>
                <a:prstDash val="solid"/>
                <a:headEnd type="none" w="sm" len="sm"/>
                <a:tailEnd type="none" w="sm" len="sm"/>
              </a:ln>
            </p:spPr>
            <p:txBody>
              <a:bodyPr/>
              <a:lstStyle/>
              <a:p>
                <a:endParaRPr lang="nl-BE"/>
              </a:p>
            </p:txBody>
          </p:sp>
          <p:sp>
            <p:nvSpPr>
              <p:cNvPr id="143" name="AutoShape 44">
                <a:extLst>
                  <a:ext uri="{FF2B5EF4-FFF2-40B4-BE49-F238E27FC236}">
                    <a16:creationId xmlns:a16="http://schemas.microsoft.com/office/drawing/2014/main" id="{573E0DFC-AB27-05DE-E497-508B22A54C38}"/>
                  </a:ext>
                </a:extLst>
              </p:cNvPr>
              <p:cNvSpPr/>
              <p:nvPr/>
            </p:nvSpPr>
            <p:spPr>
              <a:xfrm flipV="1">
                <a:off x="7924069" y="744666"/>
                <a:ext cx="213604" cy="354944"/>
              </a:xfrm>
              <a:prstGeom prst="line">
                <a:avLst/>
              </a:prstGeom>
              <a:ln w="38100" cap="flat">
                <a:solidFill>
                  <a:srgbClr val="000000"/>
                </a:solidFill>
                <a:prstDash val="sysDot"/>
                <a:headEnd type="none" w="sm" len="sm"/>
                <a:tailEnd type="none" w="sm" len="sm"/>
              </a:ln>
            </p:spPr>
            <p:txBody>
              <a:bodyPr/>
              <a:lstStyle/>
              <a:p>
                <a:endParaRPr lang="nl-BE"/>
              </a:p>
            </p:txBody>
          </p:sp>
          <p:sp>
            <p:nvSpPr>
              <p:cNvPr id="144" name="AutoShape 45">
                <a:extLst>
                  <a:ext uri="{FF2B5EF4-FFF2-40B4-BE49-F238E27FC236}">
                    <a16:creationId xmlns:a16="http://schemas.microsoft.com/office/drawing/2014/main" id="{A13F7C4C-E7CA-2502-2CDB-32E78195C427}"/>
                  </a:ext>
                </a:extLst>
              </p:cNvPr>
              <p:cNvSpPr/>
              <p:nvPr/>
            </p:nvSpPr>
            <p:spPr>
              <a:xfrm flipH="1" flipV="1">
                <a:off x="8137673" y="763716"/>
                <a:ext cx="203130" cy="470944"/>
              </a:xfrm>
              <a:prstGeom prst="line">
                <a:avLst/>
              </a:prstGeom>
              <a:ln w="38100" cap="flat">
                <a:solidFill>
                  <a:srgbClr val="000000"/>
                </a:solidFill>
                <a:prstDash val="sysDot"/>
                <a:headEnd type="none" w="sm" len="sm"/>
                <a:tailEnd type="none" w="sm" len="sm"/>
              </a:ln>
            </p:spPr>
            <p:txBody>
              <a:bodyPr/>
              <a:lstStyle/>
              <a:p>
                <a:endParaRPr lang="nl-BE"/>
              </a:p>
            </p:txBody>
          </p:sp>
          <p:sp>
            <p:nvSpPr>
              <p:cNvPr id="145" name="AutoShape 46">
                <a:extLst>
                  <a:ext uri="{FF2B5EF4-FFF2-40B4-BE49-F238E27FC236}">
                    <a16:creationId xmlns:a16="http://schemas.microsoft.com/office/drawing/2014/main" id="{508AEE3F-22FB-9075-AF40-CC18BB12AC79}"/>
                  </a:ext>
                </a:extLst>
              </p:cNvPr>
              <p:cNvSpPr/>
              <p:nvPr/>
            </p:nvSpPr>
            <p:spPr>
              <a:xfrm flipH="1">
                <a:off x="8340803" y="782766"/>
                <a:ext cx="357101" cy="451894"/>
              </a:xfrm>
              <a:prstGeom prst="line">
                <a:avLst/>
              </a:prstGeom>
              <a:ln w="38100" cap="flat">
                <a:solidFill>
                  <a:srgbClr val="000000"/>
                </a:solidFill>
                <a:prstDash val="sysDot"/>
                <a:headEnd type="none" w="sm" len="sm"/>
                <a:tailEnd type="none" w="sm" len="sm"/>
              </a:ln>
            </p:spPr>
            <p:txBody>
              <a:bodyPr/>
              <a:lstStyle/>
              <a:p>
                <a:endParaRPr lang="nl-BE"/>
              </a:p>
            </p:txBody>
          </p:sp>
          <p:sp>
            <p:nvSpPr>
              <p:cNvPr id="146" name="AutoShape 47">
                <a:extLst>
                  <a:ext uri="{FF2B5EF4-FFF2-40B4-BE49-F238E27FC236}">
                    <a16:creationId xmlns:a16="http://schemas.microsoft.com/office/drawing/2014/main" id="{FA365211-0D2D-2019-731B-DCAABD9618FE}"/>
                  </a:ext>
                </a:extLst>
              </p:cNvPr>
              <p:cNvSpPr/>
              <p:nvPr/>
            </p:nvSpPr>
            <p:spPr>
              <a:xfrm>
                <a:off x="8903565" y="1409700"/>
                <a:ext cx="773835" cy="0"/>
              </a:xfrm>
              <a:prstGeom prst="line">
                <a:avLst/>
              </a:prstGeom>
              <a:ln w="38100" cap="flat">
                <a:solidFill>
                  <a:srgbClr val="000000"/>
                </a:solidFill>
                <a:prstDash val="solid"/>
                <a:headEnd type="none" w="sm" len="sm"/>
                <a:tailEnd type="none" w="sm" len="sm"/>
              </a:ln>
            </p:spPr>
            <p:txBody>
              <a:bodyPr/>
              <a:lstStyle/>
              <a:p>
                <a:endParaRPr lang="nl-BE"/>
              </a:p>
            </p:txBody>
          </p:sp>
          <p:sp>
            <p:nvSpPr>
              <p:cNvPr id="147" name="AutoShape 48">
                <a:extLst>
                  <a:ext uri="{FF2B5EF4-FFF2-40B4-BE49-F238E27FC236}">
                    <a16:creationId xmlns:a16="http://schemas.microsoft.com/office/drawing/2014/main" id="{C502BCBF-D2DF-5D68-6BD1-E54E3F1D39DC}"/>
                  </a:ext>
                </a:extLst>
              </p:cNvPr>
              <p:cNvSpPr/>
              <p:nvPr/>
            </p:nvSpPr>
            <p:spPr>
              <a:xfrm flipV="1">
                <a:off x="8903565" y="638725"/>
                <a:ext cx="0" cy="770975"/>
              </a:xfrm>
              <a:prstGeom prst="line">
                <a:avLst/>
              </a:prstGeom>
              <a:ln w="38100" cap="flat">
                <a:solidFill>
                  <a:srgbClr val="000000"/>
                </a:solidFill>
                <a:prstDash val="solid"/>
                <a:headEnd type="none" w="sm" len="sm"/>
                <a:tailEnd type="none" w="sm" len="sm"/>
              </a:ln>
            </p:spPr>
            <p:txBody>
              <a:bodyPr/>
              <a:lstStyle/>
              <a:p>
                <a:endParaRPr lang="nl-BE"/>
              </a:p>
            </p:txBody>
          </p:sp>
          <p:sp>
            <p:nvSpPr>
              <p:cNvPr id="148" name="AutoShape 49">
                <a:extLst>
                  <a:ext uri="{FF2B5EF4-FFF2-40B4-BE49-F238E27FC236}">
                    <a16:creationId xmlns:a16="http://schemas.microsoft.com/office/drawing/2014/main" id="{4CB99E7D-C413-567B-B102-CF25802401DC}"/>
                  </a:ext>
                </a:extLst>
              </p:cNvPr>
              <p:cNvSpPr/>
              <p:nvPr/>
            </p:nvSpPr>
            <p:spPr>
              <a:xfrm>
                <a:off x="8903565" y="1118660"/>
                <a:ext cx="315169" cy="125525"/>
              </a:xfrm>
              <a:prstGeom prst="line">
                <a:avLst/>
              </a:prstGeom>
              <a:ln w="38100" cap="flat">
                <a:solidFill>
                  <a:srgbClr val="000000"/>
                </a:solidFill>
                <a:prstDash val="sysDot"/>
                <a:headEnd type="none" w="sm" len="sm"/>
                <a:tailEnd type="none" w="sm" len="sm"/>
              </a:ln>
            </p:spPr>
            <p:txBody>
              <a:bodyPr/>
              <a:lstStyle/>
              <a:p>
                <a:endParaRPr lang="nl-BE"/>
              </a:p>
            </p:txBody>
          </p:sp>
          <p:sp>
            <p:nvSpPr>
              <p:cNvPr id="149" name="AutoShape 50">
                <a:extLst>
                  <a:ext uri="{FF2B5EF4-FFF2-40B4-BE49-F238E27FC236}">
                    <a16:creationId xmlns:a16="http://schemas.microsoft.com/office/drawing/2014/main" id="{01B89D6B-C649-FD6F-3312-86E742B7A452}"/>
                  </a:ext>
                </a:extLst>
              </p:cNvPr>
              <p:cNvSpPr/>
              <p:nvPr/>
            </p:nvSpPr>
            <p:spPr>
              <a:xfrm flipH="1" flipV="1">
                <a:off x="9117169" y="1234660"/>
                <a:ext cx="203130" cy="19050"/>
              </a:xfrm>
              <a:prstGeom prst="line">
                <a:avLst/>
              </a:prstGeom>
              <a:ln w="38100" cap="flat">
                <a:solidFill>
                  <a:srgbClr val="000000"/>
                </a:solidFill>
                <a:prstDash val="sysDot"/>
                <a:headEnd type="none" w="sm" len="sm"/>
                <a:tailEnd type="none" w="sm" len="sm"/>
              </a:ln>
            </p:spPr>
            <p:txBody>
              <a:bodyPr/>
              <a:lstStyle/>
              <a:p>
                <a:endParaRPr lang="nl-BE"/>
              </a:p>
            </p:txBody>
          </p:sp>
          <p:sp>
            <p:nvSpPr>
              <p:cNvPr id="150" name="AutoShape 51">
                <a:extLst>
                  <a:ext uri="{FF2B5EF4-FFF2-40B4-BE49-F238E27FC236}">
                    <a16:creationId xmlns:a16="http://schemas.microsoft.com/office/drawing/2014/main" id="{34764236-1DD5-60E9-9005-8C205F135762}"/>
                  </a:ext>
                </a:extLst>
              </p:cNvPr>
              <p:cNvSpPr/>
              <p:nvPr/>
            </p:nvSpPr>
            <p:spPr>
              <a:xfrm flipH="1">
                <a:off x="9320299" y="945315"/>
                <a:ext cx="122464" cy="308395"/>
              </a:xfrm>
              <a:prstGeom prst="line">
                <a:avLst/>
              </a:prstGeom>
              <a:ln w="38100" cap="flat">
                <a:solidFill>
                  <a:srgbClr val="000000"/>
                </a:solidFill>
                <a:prstDash val="sysDot"/>
                <a:headEnd type="none" w="sm" len="sm"/>
                <a:tailEnd type="none" w="sm" len="sm"/>
              </a:ln>
            </p:spPr>
            <p:txBody>
              <a:bodyPr/>
              <a:lstStyle/>
              <a:p>
                <a:endParaRPr lang="nl-BE"/>
              </a:p>
            </p:txBody>
          </p:sp>
          <p:sp>
            <p:nvSpPr>
              <p:cNvPr id="151" name="AutoShape 52">
                <a:extLst>
                  <a:ext uri="{FF2B5EF4-FFF2-40B4-BE49-F238E27FC236}">
                    <a16:creationId xmlns:a16="http://schemas.microsoft.com/office/drawing/2014/main" id="{F29C62C7-B816-A19A-1835-AD627439DFEE}"/>
                  </a:ext>
                </a:extLst>
              </p:cNvPr>
              <p:cNvSpPr/>
              <p:nvPr/>
            </p:nvSpPr>
            <p:spPr>
              <a:xfrm>
                <a:off x="9442762" y="945315"/>
                <a:ext cx="234638" cy="308395"/>
              </a:xfrm>
              <a:prstGeom prst="line">
                <a:avLst/>
              </a:prstGeom>
              <a:ln w="38100" cap="flat">
                <a:solidFill>
                  <a:srgbClr val="000000"/>
                </a:solidFill>
                <a:prstDash val="sysDot"/>
                <a:headEnd type="none" w="sm" len="sm"/>
                <a:tailEnd type="none" w="sm" len="sm"/>
              </a:ln>
            </p:spPr>
            <p:txBody>
              <a:bodyPr/>
              <a:lstStyle/>
              <a:p>
                <a:endParaRPr lang="nl-BE"/>
              </a:p>
            </p:txBody>
          </p:sp>
          <p:grpSp>
            <p:nvGrpSpPr>
              <p:cNvPr id="154" name="Group 51">
                <a:extLst>
                  <a:ext uri="{FF2B5EF4-FFF2-40B4-BE49-F238E27FC236}">
                    <a16:creationId xmlns:a16="http://schemas.microsoft.com/office/drawing/2014/main" id="{205CE550-0E17-4360-EE23-88C3026BC571}"/>
                  </a:ext>
                </a:extLst>
              </p:cNvPr>
              <p:cNvGrpSpPr/>
              <p:nvPr/>
            </p:nvGrpSpPr>
            <p:grpSpPr>
              <a:xfrm>
                <a:off x="9279040" y="812049"/>
                <a:ext cx="327445" cy="327445"/>
                <a:chOff x="0" y="0"/>
                <a:chExt cx="812800" cy="812800"/>
              </a:xfrm>
            </p:grpSpPr>
            <p:sp>
              <p:nvSpPr>
                <p:cNvPr id="155" name="Freeform 52">
                  <a:extLst>
                    <a:ext uri="{FF2B5EF4-FFF2-40B4-BE49-F238E27FC236}">
                      <a16:creationId xmlns:a16="http://schemas.microsoft.com/office/drawing/2014/main" id="{FD85459F-13C2-DF00-B493-706664AA49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14902"/>
                  </a:solidFill>
                  <a:prstDash val="solid"/>
                  <a:miter/>
                </a:ln>
              </p:spPr>
              <p:txBody>
                <a:bodyPr/>
                <a:lstStyle/>
                <a:p>
                  <a:endParaRPr lang="nl-BE"/>
                </a:p>
              </p:txBody>
            </p:sp>
            <p:sp>
              <p:nvSpPr>
                <p:cNvPr id="156" name="TextBox 53">
                  <a:extLst>
                    <a:ext uri="{FF2B5EF4-FFF2-40B4-BE49-F238E27FC236}">
                      <a16:creationId xmlns:a16="http://schemas.microsoft.com/office/drawing/2014/main" id="{1C1540CB-2F41-DC8D-142D-73C5980245C3}"/>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nvGrpSpPr>
              <p:cNvPr id="157" name="Group 56">
                <a:extLst>
                  <a:ext uri="{FF2B5EF4-FFF2-40B4-BE49-F238E27FC236}">
                    <a16:creationId xmlns:a16="http://schemas.microsoft.com/office/drawing/2014/main" id="{93302A2C-C3D9-D545-F0E9-794747383246}"/>
                  </a:ext>
                </a:extLst>
              </p:cNvPr>
              <p:cNvGrpSpPr/>
              <p:nvPr/>
            </p:nvGrpSpPr>
            <p:grpSpPr>
              <a:xfrm>
                <a:off x="7970765" y="648326"/>
                <a:ext cx="327445" cy="327445"/>
                <a:chOff x="0" y="0"/>
                <a:chExt cx="812800" cy="812800"/>
              </a:xfrm>
            </p:grpSpPr>
            <p:sp>
              <p:nvSpPr>
                <p:cNvPr id="158" name="Freeform 57">
                  <a:extLst>
                    <a:ext uri="{FF2B5EF4-FFF2-40B4-BE49-F238E27FC236}">
                      <a16:creationId xmlns:a16="http://schemas.microsoft.com/office/drawing/2014/main" id="{E1580EC3-0144-7B7D-E01D-B7B8EC20A4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14902"/>
                  </a:solidFill>
                  <a:prstDash val="solid"/>
                  <a:miter/>
                </a:ln>
              </p:spPr>
              <p:txBody>
                <a:bodyPr/>
                <a:lstStyle/>
                <a:p>
                  <a:endParaRPr lang="nl-BE"/>
                </a:p>
              </p:txBody>
            </p:sp>
            <p:sp>
              <p:nvSpPr>
                <p:cNvPr id="159" name="TextBox 58">
                  <a:extLst>
                    <a:ext uri="{FF2B5EF4-FFF2-40B4-BE49-F238E27FC236}">
                      <a16:creationId xmlns:a16="http://schemas.microsoft.com/office/drawing/2014/main" id="{636362CD-A175-D7D7-DB58-63DF4A5DE098}"/>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nvGrpSpPr>
              <p:cNvPr id="160" name="Group 59">
                <a:extLst>
                  <a:ext uri="{FF2B5EF4-FFF2-40B4-BE49-F238E27FC236}">
                    <a16:creationId xmlns:a16="http://schemas.microsoft.com/office/drawing/2014/main" id="{8B8A9A50-2EF9-6EBD-7CE7-A3749511D413}"/>
                  </a:ext>
                </a:extLst>
              </p:cNvPr>
              <p:cNvGrpSpPr/>
              <p:nvPr/>
            </p:nvGrpSpPr>
            <p:grpSpPr>
              <a:xfrm>
                <a:off x="7225149" y="763716"/>
                <a:ext cx="327445" cy="327445"/>
                <a:chOff x="0" y="0"/>
                <a:chExt cx="812800" cy="812800"/>
              </a:xfrm>
            </p:grpSpPr>
            <p:sp>
              <p:nvSpPr>
                <p:cNvPr id="161" name="Freeform 60">
                  <a:extLst>
                    <a:ext uri="{FF2B5EF4-FFF2-40B4-BE49-F238E27FC236}">
                      <a16:creationId xmlns:a16="http://schemas.microsoft.com/office/drawing/2014/main" id="{31979E0F-E19E-FD40-6790-9FF9D1C675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14902"/>
                  </a:solidFill>
                  <a:prstDash val="solid"/>
                  <a:miter/>
                </a:ln>
              </p:spPr>
              <p:txBody>
                <a:bodyPr/>
                <a:lstStyle/>
                <a:p>
                  <a:endParaRPr lang="nl-BE"/>
                </a:p>
              </p:txBody>
            </p:sp>
            <p:sp>
              <p:nvSpPr>
                <p:cNvPr id="162" name="TextBox 61">
                  <a:extLst>
                    <a:ext uri="{FF2B5EF4-FFF2-40B4-BE49-F238E27FC236}">
                      <a16:creationId xmlns:a16="http://schemas.microsoft.com/office/drawing/2014/main" id="{43136FF9-ABF8-6FBD-8395-AE7DDB22CEA0}"/>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nvGrpSpPr>
              <p:cNvPr id="163" name="Group 62">
                <a:extLst>
                  <a:ext uri="{FF2B5EF4-FFF2-40B4-BE49-F238E27FC236}">
                    <a16:creationId xmlns:a16="http://schemas.microsoft.com/office/drawing/2014/main" id="{BFE74F2B-4780-0443-D7ED-47E74A950FF3}"/>
                  </a:ext>
                </a:extLst>
              </p:cNvPr>
              <p:cNvGrpSpPr/>
              <p:nvPr/>
            </p:nvGrpSpPr>
            <p:grpSpPr>
              <a:xfrm>
                <a:off x="5953919" y="1024212"/>
                <a:ext cx="327445" cy="327445"/>
                <a:chOff x="0" y="0"/>
                <a:chExt cx="812800" cy="812800"/>
              </a:xfrm>
            </p:grpSpPr>
            <p:sp>
              <p:nvSpPr>
                <p:cNvPr id="164" name="Freeform 63">
                  <a:extLst>
                    <a:ext uri="{FF2B5EF4-FFF2-40B4-BE49-F238E27FC236}">
                      <a16:creationId xmlns:a16="http://schemas.microsoft.com/office/drawing/2014/main" id="{FEFD301E-0983-2D02-09B4-E7BB015E421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14902"/>
                  </a:solidFill>
                  <a:prstDash val="solid"/>
                  <a:miter/>
                </a:ln>
              </p:spPr>
              <p:txBody>
                <a:bodyPr/>
                <a:lstStyle/>
                <a:p>
                  <a:endParaRPr lang="nl-BE"/>
                </a:p>
              </p:txBody>
            </p:sp>
            <p:sp>
              <p:nvSpPr>
                <p:cNvPr id="165" name="TextBox 64">
                  <a:extLst>
                    <a:ext uri="{FF2B5EF4-FFF2-40B4-BE49-F238E27FC236}">
                      <a16:creationId xmlns:a16="http://schemas.microsoft.com/office/drawing/2014/main" id="{1EBC22A1-3650-86E9-36B4-9FB82997A7C2}"/>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nvGrpSpPr>
              <p:cNvPr id="166" name="Group 65">
                <a:extLst>
                  <a:ext uri="{FF2B5EF4-FFF2-40B4-BE49-F238E27FC236}">
                    <a16:creationId xmlns:a16="http://schemas.microsoft.com/office/drawing/2014/main" id="{6FD4C989-6A48-4D4D-59B9-77E932981A48}"/>
                  </a:ext>
                </a:extLst>
              </p:cNvPr>
              <p:cNvGrpSpPr/>
              <p:nvPr/>
            </p:nvGrpSpPr>
            <p:grpSpPr>
              <a:xfrm>
                <a:off x="5205118" y="1024212"/>
                <a:ext cx="327445" cy="327445"/>
                <a:chOff x="0" y="0"/>
                <a:chExt cx="812800" cy="812800"/>
              </a:xfrm>
            </p:grpSpPr>
            <p:sp>
              <p:nvSpPr>
                <p:cNvPr id="167" name="Freeform 66">
                  <a:extLst>
                    <a:ext uri="{FF2B5EF4-FFF2-40B4-BE49-F238E27FC236}">
                      <a16:creationId xmlns:a16="http://schemas.microsoft.com/office/drawing/2014/main" id="{84A25993-4DFB-8611-A37B-36D704034B8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14902"/>
                  </a:solidFill>
                  <a:prstDash val="solid"/>
                  <a:miter/>
                </a:ln>
              </p:spPr>
              <p:txBody>
                <a:bodyPr/>
                <a:lstStyle/>
                <a:p>
                  <a:endParaRPr lang="nl-BE"/>
                </a:p>
              </p:txBody>
            </p:sp>
            <p:sp>
              <p:nvSpPr>
                <p:cNvPr id="168" name="TextBox 67">
                  <a:extLst>
                    <a:ext uri="{FF2B5EF4-FFF2-40B4-BE49-F238E27FC236}">
                      <a16:creationId xmlns:a16="http://schemas.microsoft.com/office/drawing/2014/main" id="{A6714906-44C2-CD48-CE44-1D8B291CC493}"/>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nvGrpSpPr>
              <p:cNvPr id="169" name="Group 68">
                <a:extLst>
                  <a:ext uri="{FF2B5EF4-FFF2-40B4-BE49-F238E27FC236}">
                    <a16:creationId xmlns:a16="http://schemas.microsoft.com/office/drawing/2014/main" id="{6AA48C56-2005-96AB-CCCD-3F7EFB9762E1}"/>
                  </a:ext>
                </a:extLst>
              </p:cNvPr>
              <p:cNvGrpSpPr/>
              <p:nvPr/>
            </p:nvGrpSpPr>
            <p:grpSpPr>
              <a:xfrm>
                <a:off x="4157645" y="1049748"/>
                <a:ext cx="327445" cy="327445"/>
                <a:chOff x="0" y="0"/>
                <a:chExt cx="812800" cy="812800"/>
              </a:xfrm>
            </p:grpSpPr>
            <p:sp>
              <p:nvSpPr>
                <p:cNvPr id="170" name="Freeform 69">
                  <a:extLst>
                    <a:ext uri="{FF2B5EF4-FFF2-40B4-BE49-F238E27FC236}">
                      <a16:creationId xmlns:a16="http://schemas.microsoft.com/office/drawing/2014/main" id="{0DF100CB-A5E9-9677-E812-865FE17EBC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14902"/>
                  </a:solidFill>
                  <a:prstDash val="solid"/>
                  <a:miter/>
                </a:ln>
              </p:spPr>
              <p:txBody>
                <a:bodyPr/>
                <a:lstStyle/>
                <a:p>
                  <a:endParaRPr lang="nl-BE"/>
                </a:p>
              </p:txBody>
            </p:sp>
            <p:sp>
              <p:nvSpPr>
                <p:cNvPr id="171" name="TextBox 70">
                  <a:extLst>
                    <a:ext uri="{FF2B5EF4-FFF2-40B4-BE49-F238E27FC236}">
                      <a16:creationId xmlns:a16="http://schemas.microsoft.com/office/drawing/2014/main" id="{643EE157-D540-262D-7FCA-56583CEF1252}"/>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nvGrpSpPr>
              <p:cNvPr id="172" name="Group 71">
                <a:extLst>
                  <a:ext uri="{FF2B5EF4-FFF2-40B4-BE49-F238E27FC236}">
                    <a16:creationId xmlns:a16="http://schemas.microsoft.com/office/drawing/2014/main" id="{B68EEA1E-A9E1-11A8-E67D-06B48C0CD5A1}"/>
                  </a:ext>
                </a:extLst>
              </p:cNvPr>
              <p:cNvGrpSpPr/>
              <p:nvPr/>
            </p:nvGrpSpPr>
            <p:grpSpPr>
              <a:xfrm>
                <a:off x="3280337" y="812049"/>
                <a:ext cx="327445" cy="327445"/>
                <a:chOff x="0" y="0"/>
                <a:chExt cx="812800" cy="812800"/>
              </a:xfrm>
            </p:grpSpPr>
            <p:sp>
              <p:nvSpPr>
                <p:cNvPr id="173" name="Freeform 72">
                  <a:extLst>
                    <a:ext uri="{FF2B5EF4-FFF2-40B4-BE49-F238E27FC236}">
                      <a16:creationId xmlns:a16="http://schemas.microsoft.com/office/drawing/2014/main" id="{E54EF7C8-325F-6BC6-E378-0034D604910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14902"/>
                  </a:solidFill>
                  <a:prstDash val="solid"/>
                  <a:miter/>
                </a:ln>
              </p:spPr>
              <p:txBody>
                <a:bodyPr/>
                <a:lstStyle/>
                <a:p>
                  <a:endParaRPr lang="nl-BE"/>
                </a:p>
              </p:txBody>
            </p:sp>
            <p:sp>
              <p:nvSpPr>
                <p:cNvPr id="174" name="TextBox 73">
                  <a:extLst>
                    <a:ext uri="{FF2B5EF4-FFF2-40B4-BE49-F238E27FC236}">
                      <a16:creationId xmlns:a16="http://schemas.microsoft.com/office/drawing/2014/main" id="{B93187E9-4D4F-1628-D828-54DBF0EEF7B2}"/>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nvGrpSpPr>
              <p:cNvPr id="175" name="Group 74">
                <a:extLst>
                  <a:ext uri="{FF2B5EF4-FFF2-40B4-BE49-F238E27FC236}">
                    <a16:creationId xmlns:a16="http://schemas.microsoft.com/office/drawing/2014/main" id="{FBA0AE31-CDD6-7480-BFC5-5AEA61424654}"/>
                  </a:ext>
                </a:extLst>
              </p:cNvPr>
              <p:cNvGrpSpPr/>
              <p:nvPr/>
            </p:nvGrpSpPr>
            <p:grpSpPr>
              <a:xfrm>
                <a:off x="1981206" y="975771"/>
                <a:ext cx="327445" cy="327445"/>
                <a:chOff x="0" y="0"/>
                <a:chExt cx="812800" cy="812800"/>
              </a:xfrm>
            </p:grpSpPr>
            <p:sp>
              <p:nvSpPr>
                <p:cNvPr id="176" name="Freeform 75">
                  <a:extLst>
                    <a:ext uri="{FF2B5EF4-FFF2-40B4-BE49-F238E27FC236}">
                      <a16:creationId xmlns:a16="http://schemas.microsoft.com/office/drawing/2014/main" id="{C2622681-593C-CA13-3279-57840C8841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14902"/>
                  </a:solidFill>
                  <a:prstDash val="solid"/>
                  <a:miter/>
                </a:ln>
              </p:spPr>
              <p:txBody>
                <a:bodyPr/>
                <a:lstStyle/>
                <a:p>
                  <a:endParaRPr lang="nl-BE"/>
                </a:p>
              </p:txBody>
            </p:sp>
            <p:sp>
              <p:nvSpPr>
                <p:cNvPr id="177" name="TextBox 76">
                  <a:extLst>
                    <a:ext uri="{FF2B5EF4-FFF2-40B4-BE49-F238E27FC236}">
                      <a16:creationId xmlns:a16="http://schemas.microsoft.com/office/drawing/2014/main" id="{8E5CD648-C3DD-E1EC-C233-DA5804096DC0}"/>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sp>
          <p:nvSpPr>
            <p:cNvPr id="3" name="TextBox 10">
              <a:extLst>
                <a:ext uri="{FF2B5EF4-FFF2-40B4-BE49-F238E27FC236}">
                  <a16:creationId xmlns:a16="http://schemas.microsoft.com/office/drawing/2014/main" id="{23B49E4D-717F-F2DF-4809-0909BA6E80E8}"/>
                </a:ext>
              </a:extLst>
            </p:cNvPr>
            <p:cNvSpPr txBox="1"/>
            <p:nvPr/>
          </p:nvSpPr>
          <p:spPr>
            <a:xfrm>
              <a:off x="11078362" y="2598921"/>
              <a:ext cx="6484858" cy="872034"/>
            </a:xfrm>
            <a:prstGeom prst="rect">
              <a:avLst/>
            </a:prstGeom>
            <a:noFill/>
            <a:ln>
              <a:noFill/>
            </a:ln>
          </p:spPr>
          <p:txBody>
            <a:bodyPr wrap="square" lIns="0" tIns="0" rIns="0" bIns="0" rtlCol="0" anchor="t">
              <a:spAutoFit/>
            </a:bodyPr>
            <a:lstStyle/>
            <a:p>
              <a:pPr algn="ctr">
                <a:lnSpc>
                  <a:spcPts val="3359"/>
                </a:lnSpc>
              </a:pPr>
              <a:r>
                <a:rPr lang="nl-NL" sz="3600" dirty="0">
                  <a:latin typeface="Arial" panose="020B0604020202020204" pitchFamily="34" charset="0"/>
                  <a:ea typeface="UGent Panno Text 2"/>
                  <a:cs typeface="Arial" panose="020B0604020202020204" pitchFamily="34" charset="0"/>
                  <a:sym typeface="UGent Panno Text 2"/>
                </a:rPr>
                <a:t>Wat zijn momenten waarop het beter of net minder gaat?</a:t>
              </a:r>
              <a:endParaRPr lang="nl-NL" sz="3600" noProof="0" dirty="0">
                <a:latin typeface="Arial" panose="020B0604020202020204" pitchFamily="34" charset="0"/>
                <a:ea typeface="UGent Panno Text 2"/>
                <a:cs typeface="Arial" panose="020B0604020202020204" pitchFamily="34" charset="0"/>
                <a:sym typeface="UGent Panno Text 2"/>
              </a:endParaRPr>
            </a:p>
          </p:txBody>
        </p:sp>
      </p:grpSp>
      <p:pic>
        <p:nvPicPr>
          <p:cNvPr id="16" name="Afbeelding 15" descr="Afbeelding met kleding, persoon, glimlach, person&#10;&#10;Automatisch gegenereerde beschrijving">
            <a:extLst>
              <a:ext uri="{FF2B5EF4-FFF2-40B4-BE49-F238E27FC236}">
                <a16:creationId xmlns:a16="http://schemas.microsoft.com/office/drawing/2014/main" id="{43248761-E960-52D5-8C0E-B39BD836F03D}"/>
              </a:ext>
            </a:extLst>
          </p:cNvPr>
          <p:cNvPicPr>
            <a:picLocks noChangeAspect="1"/>
          </p:cNvPicPr>
          <p:nvPr/>
        </p:nvPicPr>
        <p:blipFill>
          <a:blip r:embed="rId10">
            <a:extLst>
              <a:ext uri="{28A0092B-C50C-407E-A947-70E740481C1C}">
                <a14:useLocalDpi xmlns:a14="http://schemas.microsoft.com/office/drawing/2010/main" val="0"/>
              </a:ext>
            </a:extLst>
          </a:blip>
          <a:srcRect t="13958" b="54026"/>
          <a:stretch/>
        </p:blipFill>
        <p:spPr>
          <a:xfrm>
            <a:off x="724780" y="1648511"/>
            <a:ext cx="10662660" cy="3413835"/>
          </a:xfrm>
          <a:prstGeom prst="rect">
            <a:avLst/>
          </a:prstGeom>
        </p:spPr>
      </p:pic>
      <p:sp>
        <p:nvSpPr>
          <p:cNvPr id="34" name="Rechthoek 33">
            <a:extLst>
              <a:ext uri="{FF2B5EF4-FFF2-40B4-BE49-F238E27FC236}">
                <a16:creationId xmlns:a16="http://schemas.microsoft.com/office/drawing/2014/main" id="{11193E41-2BC3-B423-43B5-6873A6A43B49}"/>
              </a:ext>
            </a:extLst>
          </p:cNvPr>
          <p:cNvSpPr/>
          <p:nvPr/>
        </p:nvSpPr>
        <p:spPr>
          <a:xfrm>
            <a:off x="1493077" y="5054725"/>
            <a:ext cx="3629142" cy="52246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Rechthoek 34">
            <a:extLst>
              <a:ext uri="{FF2B5EF4-FFF2-40B4-BE49-F238E27FC236}">
                <a16:creationId xmlns:a16="http://schemas.microsoft.com/office/drawing/2014/main" id="{91D795CC-5C74-FF3C-464D-FE6F7C570A1C}"/>
              </a:ext>
            </a:extLst>
          </p:cNvPr>
          <p:cNvSpPr/>
          <p:nvPr/>
        </p:nvSpPr>
        <p:spPr>
          <a:xfrm>
            <a:off x="4663877" y="5048439"/>
            <a:ext cx="3629142" cy="52246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Rechthoek 35">
            <a:extLst>
              <a:ext uri="{FF2B5EF4-FFF2-40B4-BE49-F238E27FC236}">
                <a16:creationId xmlns:a16="http://schemas.microsoft.com/office/drawing/2014/main" id="{98A340D9-15E5-ECBB-5C44-B945716FE0E7}"/>
              </a:ext>
            </a:extLst>
          </p:cNvPr>
          <p:cNvSpPr/>
          <p:nvPr/>
        </p:nvSpPr>
        <p:spPr>
          <a:xfrm>
            <a:off x="9018263" y="4992314"/>
            <a:ext cx="3629142" cy="52246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7" name="Rechthoek 36">
            <a:extLst>
              <a:ext uri="{FF2B5EF4-FFF2-40B4-BE49-F238E27FC236}">
                <a16:creationId xmlns:a16="http://schemas.microsoft.com/office/drawing/2014/main" id="{6CB362C5-59A6-9124-4EB0-C5F1C3ABF53C}"/>
              </a:ext>
            </a:extLst>
          </p:cNvPr>
          <p:cNvSpPr/>
          <p:nvPr/>
        </p:nvSpPr>
        <p:spPr>
          <a:xfrm>
            <a:off x="12982458" y="5048439"/>
            <a:ext cx="3629142" cy="52246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00970" y="7348371"/>
            <a:ext cx="16185726" cy="0"/>
          </a:xfrm>
          <a:prstGeom prst="line">
            <a:avLst/>
          </a:prstGeom>
          <a:ln w="76200" cap="flat">
            <a:solidFill>
              <a:srgbClr val="000000"/>
            </a:solidFill>
            <a:prstDash val="solid"/>
            <a:headEnd type="none" w="sm" len="sm"/>
            <a:tailEnd type="arrow" w="med" len="sm"/>
          </a:ln>
        </p:spPr>
        <p:txBody>
          <a:bodyPr/>
          <a:lstStyle/>
          <a:p>
            <a:endParaRPr lang="nl-BE"/>
          </a:p>
        </p:txBody>
      </p:sp>
      <p:grpSp>
        <p:nvGrpSpPr>
          <p:cNvPr id="6" name="Group 6"/>
          <p:cNvGrpSpPr/>
          <p:nvPr/>
        </p:nvGrpSpPr>
        <p:grpSpPr>
          <a:xfrm>
            <a:off x="3540856" y="6806009"/>
            <a:ext cx="693770" cy="939296"/>
            <a:chOff x="0" y="0"/>
            <a:chExt cx="133984" cy="181401"/>
          </a:xfrm>
        </p:grpSpPr>
        <p:sp>
          <p:nvSpPr>
            <p:cNvPr id="7" name="Freeform 7"/>
            <p:cNvSpPr/>
            <p:nvPr/>
          </p:nvSpPr>
          <p:spPr>
            <a:xfrm>
              <a:off x="0" y="0"/>
              <a:ext cx="133984" cy="181401"/>
            </a:xfrm>
            <a:custGeom>
              <a:avLst/>
              <a:gdLst/>
              <a:ahLst/>
              <a:cxnLst/>
              <a:rect l="l" t="t" r="r" b="b"/>
              <a:pathLst>
                <a:path w="133984" h="181401">
                  <a:moveTo>
                    <a:pt x="0" y="0"/>
                  </a:moveTo>
                  <a:lnTo>
                    <a:pt x="133984" y="0"/>
                  </a:lnTo>
                  <a:lnTo>
                    <a:pt x="133984" y="181401"/>
                  </a:lnTo>
                  <a:lnTo>
                    <a:pt x="0" y="181401"/>
                  </a:lnTo>
                  <a:close/>
                </a:path>
              </a:pathLst>
            </a:custGeom>
            <a:solidFill>
              <a:srgbClr val="FFFFFF"/>
            </a:solidFill>
          </p:spPr>
          <p:txBody>
            <a:bodyPr/>
            <a:lstStyle/>
            <a:p>
              <a:endParaRPr lang="nl-BE"/>
            </a:p>
          </p:txBody>
        </p:sp>
        <p:sp>
          <p:nvSpPr>
            <p:cNvPr id="8" name="TextBox 8"/>
            <p:cNvSpPr txBox="1"/>
            <p:nvPr/>
          </p:nvSpPr>
          <p:spPr>
            <a:xfrm>
              <a:off x="0" y="0"/>
              <a:ext cx="133984" cy="181401"/>
            </a:xfrm>
            <a:prstGeom prst="rect">
              <a:avLst/>
            </a:prstGeom>
          </p:spPr>
          <p:txBody>
            <a:bodyPr lIns="50800" tIns="50800" rIns="50800" bIns="50800" rtlCol="0" anchor="ctr"/>
            <a:lstStyle/>
            <a:p>
              <a:pPr algn="ctr">
                <a:lnSpc>
                  <a:spcPts val="2048"/>
                </a:lnSpc>
              </a:pPr>
              <a:endParaRPr/>
            </a:p>
          </p:txBody>
        </p:sp>
      </p:grpSp>
      <p:grpSp>
        <p:nvGrpSpPr>
          <p:cNvPr id="10" name="Group 10"/>
          <p:cNvGrpSpPr/>
          <p:nvPr/>
        </p:nvGrpSpPr>
        <p:grpSpPr>
          <a:xfrm>
            <a:off x="7038718" y="8115300"/>
            <a:ext cx="2125953" cy="2125953"/>
            <a:chOff x="0" y="0"/>
            <a:chExt cx="812800" cy="812800"/>
          </a:xfrm>
          <a:solidFill>
            <a:srgbClr val="9BD2C1"/>
          </a:solidFill>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nl-BE"/>
            </a:p>
          </p:txBody>
        </p:sp>
        <p:sp>
          <p:nvSpPr>
            <p:cNvPr id="12" name="TextBox 12"/>
            <p:cNvSpPr txBox="1"/>
            <p:nvPr/>
          </p:nvSpPr>
          <p:spPr>
            <a:xfrm>
              <a:off x="76200" y="76200"/>
              <a:ext cx="660400" cy="660400"/>
            </a:xfrm>
            <a:prstGeom prst="rect">
              <a:avLst/>
            </a:prstGeom>
            <a:grpFill/>
          </p:spPr>
          <p:txBody>
            <a:bodyPr lIns="50800" tIns="50800" rIns="50800" bIns="50800" rtlCol="0" anchor="ctr"/>
            <a:lstStyle/>
            <a:p>
              <a:pPr algn="ctr">
                <a:lnSpc>
                  <a:spcPts val="2048"/>
                </a:lnSpc>
              </a:pPr>
              <a:endParaRPr/>
            </a:p>
          </p:txBody>
        </p:sp>
      </p:grpSp>
      <p:grpSp>
        <p:nvGrpSpPr>
          <p:cNvPr id="3" name="Group 3"/>
          <p:cNvGrpSpPr/>
          <p:nvPr/>
        </p:nvGrpSpPr>
        <p:grpSpPr>
          <a:xfrm>
            <a:off x="1860519" y="6903005"/>
            <a:ext cx="959450" cy="842301"/>
            <a:chOff x="0" y="0"/>
            <a:chExt cx="185293" cy="162668"/>
          </a:xfrm>
        </p:grpSpPr>
        <p:sp>
          <p:nvSpPr>
            <p:cNvPr id="4" name="Freeform 4"/>
            <p:cNvSpPr/>
            <p:nvPr/>
          </p:nvSpPr>
          <p:spPr>
            <a:xfrm>
              <a:off x="0" y="0"/>
              <a:ext cx="185293" cy="162668"/>
            </a:xfrm>
            <a:custGeom>
              <a:avLst/>
              <a:gdLst/>
              <a:ahLst/>
              <a:cxnLst/>
              <a:rect l="l" t="t" r="r" b="b"/>
              <a:pathLst>
                <a:path w="185293" h="162668">
                  <a:moveTo>
                    <a:pt x="0" y="0"/>
                  </a:moveTo>
                  <a:lnTo>
                    <a:pt x="185293" y="0"/>
                  </a:lnTo>
                  <a:lnTo>
                    <a:pt x="185293" y="162668"/>
                  </a:lnTo>
                  <a:lnTo>
                    <a:pt x="0" y="162668"/>
                  </a:lnTo>
                  <a:close/>
                </a:path>
              </a:pathLst>
            </a:custGeom>
            <a:solidFill>
              <a:srgbClr val="FFFFFF"/>
            </a:solidFill>
          </p:spPr>
          <p:txBody>
            <a:bodyPr/>
            <a:lstStyle/>
            <a:p>
              <a:endParaRPr lang="nl-BE"/>
            </a:p>
          </p:txBody>
        </p:sp>
        <p:sp>
          <p:nvSpPr>
            <p:cNvPr id="5" name="TextBox 5"/>
            <p:cNvSpPr txBox="1"/>
            <p:nvPr/>
          </p:nvSpPr>
          <p:spPr>
            <a:xfrm>
              <a:off x="0" y="0"/>
              <a:ext cx="185293" cy="162668"/>
            </a:xfrm>
            <a:prstGeom prst="rect">
              <a:avLst/>
            </a:prstGeom>
          </p:spPr>
          <p:txBody>
            <a:bodyPr lIns="50800" tIns="50800" rIns="50800" bIns="50800" rtlCol="0" anchor="ctr"/>
            <a:lstStyle/>
            <a:p>
              <a:pPr algn="ctr">
                <a:lnSpc>
                  <a:spcPts val="2048"/>
                </a:lnSpc>
              </a:pPr>
              <a:endParaRPr dirty="0"/>
            </a:p>
          </p:txBody>
        </p:sp>
      </p:grpSp>
      <p:sp>
        <p:nvSpPr>
          <p:cNvPr id="13" name="Freeform 13"/>
          <p:cNvSpPr/>
          <p:nvPr/>
        </p:nvSpPr>
        <p:spPr>
          <a:xfrm>
            <a:off x="7451232" y="8263461"/>
            <a:ext cx="1300926" cy="1701493"/>
          </a:xfrm>
          <a:custGeom>
            <a:avLst/>
            <a:gdLst/>
            <a:ahLst/>
            <a:cxnLst/>
            <a:rect l="l" t="t" r="r" b="b"/>
            <a:pathLst>
              <a:path w="1300926" h="1701493">
                <a:moveTo>
                  <a:pt x="0" y="0"/>
                </a:moveTo>
                <a:lnTo>
                  <a:pt x="1300926" y="0"/>
                </a:lnTo>
                <a:lnTo>
                  <a:pt x="1300926" y="1701493"/>
                </a:lnTo>
                <a:lnTo>
                  <a:pt x="0" y="1701493"/>
                </a:lnTo>
                <a:lnTo>
                  <a:pt x="0" y="0"/>
                </a:lnTo>
                <a:close/>
              </a:path>
            </a:pathLst>
          </a:custGeom>
          <a:blipFill>
            <a:blip r:embed="rId3"/>
            <a:stretch>
              <a:fillRect/>
            </a:stretch>
          </a:blipFill>
        </p:spPr>
        <p:txBody>
          <a:bodyPr/>
          <a:lstStyle/>
          <a:p>
            <a:endParaRPr lang="nl-BE"/>
          </a:p>
        </p:txBody>
      </p:sp>
      <p:grpSp>
        <p:nvGrpSpPr>
          <p:cNvPr id="14" name="Group 14"/>
          <p:cNvGrpSpPr/>
          <p:nvPr/>
        </p:nvGrpSpPr>
        <p:grpSpPr>
          <a:xfrm>
            <a:off x="392302" y="6806009"/>
            <a:ext cx="678727" cy="741389"/>
            <a:chOff x="0" y="0"/>
            <a:chExt cx="131078" cy="143180"/>
          </a:xfrm>
        </p:grpSpPr>
        <p:sp>
          <p:nvSpPr>
            <p:cNvPr id="15" name="Freeform 15"/>
            <p:cNvSpPr/>
            <p:nvPr/>
          </p:nvSpPr>
          <p:spPr>
            <a:xfrm>
              <a:off x="0" y="0"/>
              <a:ext cx="131078" cy="143180"/>
            </a:xfrm>
            <a:custGeom>
              <a:avLst/>
              <a:gdLst/>
              <a:ahLst/>
              <a:cxnLst/>
              <a:rect l="l" t="t" r="r" b="b"/>
              <a:pathLst>
                <a:path w="131078" h="143180">
                  <a:moveTo>
                    <a:pt x="0" y="0"/>
                  </a:moveTo>
                  <a:lnTo>
                    <a:pt x="131078" y="0"/>
                  </a:lnTo>
                  <a:lnTo>
                    <a:pt x="131078" y="143180"/>
                  </a:lnTo>
                  <a:lnTo>
                    <a:pt x="0" y="143180"/>
                  </a:lnTo>
                  <a:close/>
                </a:path>
              </a:pathLst>
            </a:custGeom>
            <a:solidFill>
              <a:srgbClr val="FFFFFF"/>
            </a:solidFill>
          </p:spPr>
          <p:txBody>
            <a:bodyPr/>
            <a:lstStyle/>
            <a:p>
              <a:endParaRPr lang="nl-BE"/>
            </a:p>
          </p:txBody>
        </p:sp>
        <p:sp>
          <p:nvSpPr>
            <p:cNvPr id="16" name="TextBox 16"/>
            <p:cNvSpPr txBox="1"/>
            <p:nvPr/>
          </p:nvSpPr>
          <p:spPr>
            <a:xfrm>
              <a:off x="0" y="0"/>
              <a:ext cx="131078" cy="143180"/>
            </a:xfrm>
            <a:prstGeom prst="rect">
              <a:avLst/>
            </a:prstGeom>
          </p:spPr>
          <p:txBody>
            <a:bodyPr lIns="50800" tIns="50800" rIns="50800" bIns="50800" rtlCol="0" anchor="ctr"/>
            <a:lstStyle/>
            <a:p>
              <a:pPr algn="ctr">
                <a:lnSpc>
                  <a:spcPts val="2048"/>
                </a:lnSpc>
              </a:pPr>
              <a:endParaRPr/>
            </a:p>
          </p:txBody>
        </p:sp>
      </p:grpSp>
      <p:sp>
        <p:nvSpPr>
          <p:cNvPr id="17" name="Freeform 17"/>
          <p:cNvSpPr/>
          <p:nvPr/>
        </p:nvSpPr>
        <p:spPr>
          <a:xfrm>
            <a:off x="17037604" y="6861545"/>
            <a:ext cx="734384" cy="824309"/>
          </a:xfrm>
          <a:custGeom>
            <a:avLst/>
            <a:gdLst/>
            <a:ahLst/>
            <a:cxnLst/>
            <a:rect l="l" t="t" r="r" b="b"/>
            <a:pathLst>
              <a:path w="734384" h="824309">
                <a:moveTo>
                  <a:pt x="0" y="0"/>
                </a:moveTo>
                <a:lnTo>
                  <a:pt x="734385" y="0"/>
                </a:lnTo>
                <a:lnTo>
                  <a:pt x="734385" y="824309"/>
                </a:lnTo>
                <a:lnTo>
                  <a:pt x="0" y="824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grpSp>
        <p:nvGrpSpPr>
          <p:cNvPr id="18" name="Group 18"/>
          <p:cNvGrpSpPr/>
          <p:nvPr/>
        </p:nvGrpSpPr>
        <p:grpSpPr>
          <a:xfrm>
            <a:off x="600970" y="7009008"/>
            <a:ext cx="657839" cy="678727"/>
            <a:chOff x="0" y="0"/>
            <a:chExt cx="127044" cy="131078"/>
          </a:xfrm>
        </p:grpSpPr>
        <p:sp>
          <p:nvSpPr>
            <p:cNvPr id="19" name="Freeform 19"/>
            <p:cNvSpPr/>
            <p:nvPr/>
          </p:nvSpPr>
          <p:spPr>
            <a:xfrm>
              <a:off x="0" y="0"/>
              <a:ext cx="127044" cy="131078"/>
            </a:xfrm>
            <a:custGeom>
              <a:avLst/>
              <a:gdLst/>
              <a:ahLst/>
              <a:cxnLst/>
              <a:rect l="l" t="t" r="r" b="b"/>
              <a:pathLst>
                <a:path w="127044" h="131078">
                  <a:moveTo>
                    <a:pt x="0" y="0"/>
                  </a:moveTo>
                  <a:lnTo>
                    <a:pt x="127044" y="0"/>
                  </a:lnTo>
                  <a:lnTo>
                    <a:pt x="127044" y="131078"/>
                  </a:lnTo>
                  <a:lnTo>
                    <a:pt x="0" y="131078"/>
                  </a:lnTo>
                  <a:close/>
                </a:path>
              </a:pathLst>
            </a:custGeom>
            <a:solidFill>
              <a:srgbClr val="FFFFFF"/>
            </a:solidFill>
          </p:spPr>
          <p:txBody>
            <a:bodyPr/>
            <a:lstStyle/>
            <a:p>
              <a:endParaRPr lang="nl-BE"/>
            </a:p>
          </p:txBody>
        </p:sp>
        <p:sp>
          <p:nvSpPr>
            <p:cNvPr id="20" name="TextBox 20"/>
            <p:cNvSpPr txBox="1"/>
            <p:nvPr/>
          </p:nvSpPr>
          <p:spPr>
            <a:xfrm>
              <a:off x="0" y="0"/>
              <a:ext cx="127044" cy="131078"/>
            </a:xfrm>
            <a:prstGeom prst="rect">
              <a:avLst/>
            </a:prstGeom>
          </p:spPr>
          <p:txBody>
            <a:bodyPr lIns="50800" tIns="50800" rIns="50800" bIns="50800" rtlCol="0" anchor="ctr"/>
            <a:lstStyle/>
            <a:p>
              <a:pPr algn="ctr">
                <a:lnSpc>
                  <a:spcPts val="2048"/>
                </a:lnSpc>
              </a:pPr>
              <a:endParaRPr/>
            </a:p>
          </p:txBody>
        </p:sp>
      </p:grpSp>
      <p:sp>
        <p:nvSpPr>
          <p:cNvPr id="21" name="Freeform 21"/>
          <p:cNvSpPr/>
          <p:nvPr/>
        </p:nvSpPr>
        <p:spPr>
          <a:xfrm>
            <a:off x="659870" y="6806009"/>
            <a:ext cx="485695" cy="939296"/>
          </a:xfrm>
          <a:custGeom>
            <a:avLst/>
            <a:gdLst/>
            <a:ahLst/>
            <a:cxnLst/>
            <a:rect l="l" t="t" r="r" b="b"/>
            <a:pathLst>
              <a:path w="485695" h="939296">
                <a:moveTo>
                  <a:pt x="0" y="0"/>
                </a:moveTo>
                <a:lnTo>
                  <a:pt x="485695" y="0"/>
                </a:lnTo>
                <a:lnTo>
                  <a:pt x="485695" y="939297"/>
                </a:lnTo>
                <a:lnTo>
                  <a:pt x="0" y="939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BE"/>
          </a:p>
        </p:txBody>
      </p:sp>
      <p:sp>
        <p:nvSpPr>
          <p:cNvPr id="22" name="Freeform 22"/>
          <p:cNvSpPr/>
          <p:nvPr/>
        </p:nvSpPr>
        <p:spPr>
          <a:xfrm>
            <a:off x="1928167" y="6884434"/>
            <a:ext cx="824154" cy="824154"/>
          </a:xfrm>
          <a:custGeom>
            <a:avLst/>
            <a:gdLst/>
            <a:ahLst/>
            <a:cxnLst/>
            <a:rect l="l" t="t" r="r" b="b"/>
            <a:pathLst>
              <a:path w="824154" h="824154">
                <a:moveTo>
                  <a:pt x="0" y="0"/>
                </a:moveTo>
                <a:lnTo>
                  <a:pt x="824154" y="0"/>
                </a:lnTo>
                <a:lnTo>
                  <a:pt x="824154" y="824153"/>
                </a:lnTo>
                <a:lnTo>
                  <a:pt x="0" y="8241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BE"/>
          </a:p>
        </p:txBody>
      </p:sp>
      <p:sp>
        <p:nvSpPr>
          <p:cNvPr id="23" name="Freeform 23"/>
          <p:cNvSpPr/>
          <p:nvPr/>
        </p:nvSpPr>
        <p:spPr>
          <a:xfrm>
            <a:off x="3540856" y="6842727"/>
            <a:ext cx="693770" cy="865860"/>
          </a:xfrm>
          <a:custGeom>
            <a:avLst/>
            <a:gdLst/>
            <a:ahLst/>
            <a:cxnLst/>
            <a:rect l="l" t="t" r="r" b="b"/>
            <a:pathLst>
              <a:path w="693770" h="865860">
                <a:moveTo>
                  <a:pt x="0" y="0"/>
                </a:moveTo>
                <a:lnTo>
                  <a:pt x="693770" y="0"/>
                </a:lnTo>
                <a:lnTo>
                  <a:pt x="693770" y="865860"/>
                </a:lnTo>
                <a:lnTo>
                  <a:pt x="0" y="865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BE"/>
          </a:p>
        </p:txBody>
      </p:sp>
      <p:grpSp>
        <p:nvGrpSpPr>
          <p:cNvPr id="24" name="Group 24"/>
          <p:cNvGrpSpPr/>
          <p:nvPr/>
        </p:nvGrpSpPr>
        <p:grpSpPr>
          <a:xfrm>
            <a:off x="7621970" y="6903005"/>
            <a:ext cx="959450" cy="842301"/>
            <a:chOff x="0" y="0"/>
            <a:chExt cx="185293" cy="162668"/>
          </a:xfrm>
        </p:grpSpPr>
        <p:sp>
          <p:nvSpPr>
            <p:cNvPr id="25" name="Freeform 25"/>
            <p:cNvSpPr/>
            <p:nvPr/>
          </p:nvSpPr>
          <p:spPr>
            <a:xfrm>
              <a:off x="0" y="0"/>
              <a:ext cx="185293" cy="162668"/>
            </a:xfrm>
            <a:custGeom>
              <a:avLst/>
              <a:gdLst/>
              <a:ahLst/>
              <a:cxnLst/>
              <a:rect l="l" t="t" r="r" b="b"/>
              <a:pathLst>
                <a:path w="185293" h="162668">
                  <a:moveTo>
                    <a:pt x="0" y="0"/>
                  </a:moveTo>
                  <a:lnTo>
                    <a:pt x="185293" y="0"/>
                  </a:lnTo>
                  <a:lnTo>
                    <a:pt x="185293" y="162668"/>
                  </a:lnTo>
                  <a:lnTo>
                    <a:pt x="0" y="162668"/>
                  </a:lnTo>
                  <a:close/>
                </a:path>
              </a:pathLst>
            </a:custGeom>
            <a:solidFill>
              <a:srgbClr val="FFFFFF"/>
            </a:solidFill>
          </p:spPr>
          <p:txBody>
            <a:bodyPr/>
            <a:lstStyle/>
            <a:p>
              <a:endParaRPr lang="nl-BE"/>
            </a:p>
          </p:txBody>
        </p:sp>
        <p:sp>
          <p:nvSpPr>
            <p:cNvPr id="26" name="TextBox 26"/>
            <p:cNvSpPr txBox="1"/>
            <p:nvPr/>
          </p:nvSpPr>
          <p:spPr>
            <a:xfrm>
              <a:off x="0" y="0"/>
              <a:ext cx="185293" cy="162668"/>
            </a:xfrm>
            <a:prstGeom prst="rect">
              <a:avLst/>
            </a:prstGeom>
          </p:spPr>
          <p:txBody>
            <a:bodyPr lIns="50800" tIns="50800" rIns="50800" bIns="50800" rtlCol="0" anchor="ctr"/>
            <a:lstStyle/>
            <a:p>
              <a:pPr algn="ctr">
                <a:lnSpc>
                  <a:spcPts val="2048"/>
                </a:lnSpc>
              </a:pPr>
              <a:endParaRPr/>
            </a:p>
          </p:txBody>
        </p:sp>
      </p:grpSp>
      <p:grpSp>
        <p:nvGrpSpPr>
          <p:cNvPr id="27" name="Group 27"/>
          <p:cNvGrpSpPr/>
          <p:nvPr/>
        </p:nvGrpSpPr>
        <p:grpSpPr>
          <a:xfrm>
            <a:off x="9302307" y="6806009"/>
            <a:ext cx="693770" cy="939296"/>
            <a:chOff x="0" y="0"/>
            <a:chExt cx="133984" cy="181401"/>
          </a:xfrm>
        </p:grpSpPr>
        <p:sp>
          <p:nvSpPr>
            <p:cNvPr id="28" name="Freeform 28"/>
            <p:cNvSpPr/>
            <p:nvPr/>
          </p:nvSpPr>
          <p:spPr>
            <a:xfrm>
              <a:off x="0" y="0"/>
              <a:ext cx="133984" cy="181401"/>
            </a:xfrm>
            <a:custGeom>
              <a:avLst/>
              <a:gdLst/>
              <a:ahLst/>
              <a:cxnLst/>
              <a:rect l="l" t="t" r="r" b="b"/>
              <a:pathLst>
                <a:path w="133984" h="181401">
                  <a:moveTo>
                    <a:pt x="0" y="0"/>
                  </a:moveTo>
                  <a:lnTo>
                    <a:pt x="133984" y="0"/>
                  </a:lnTo>
                  <a:lnTo>
                    <a:pt x="133984" y="181401"/>
                  </a:lnTo>
                  <a:lnTo>
                    <a:pt x="0" y="181401"/>
                  </a:lnTo>
                  <a:close/>
                </a:path>
              </a:pathLst>
            </a:custGeom>
            <a:solidFill>
              <a:srgbClr val="FFFFFF"/>
            </a:solidFill>
          </p:spPr>
          <p:txBody>
            <a:bodyPr/>
            <a:lstStyle/>
            <a:p>
              <a:endParaRPr lang="nl-BE"/>
            </a:p>
          </p:txBody>
        </p:sp>
        <p:sp>
          <p:nvSpPr>
            <p:cNvPr id="29" name="TextBox 29"/>
            <p:cNvSpPr txBox="1"/>
            <p:nvPr/>
          </p:nvSpPr>
          <p:spPr>
            <a:xfrm>
              <a:off x="0" y="0"/>
              <a:ext cx="133984" cy="181401"/>
            </a:xfrm>
            <a:prstGeom prst="rect">
              <a:avLst/>
            </a:prstGeom>
          </p:spPr>
          <p:txBody>
            <a:bodyPr lIns="50800" tIns="50800" rIns="50800" bIns="50800" rtlCol="0" anchor="ctr"/>
            <a:lstStyle/>
            <a:p>
              <a:pPr algn="ctr">
                <a:lnSpc>
                  <a:spcPts val="2048"/>
                </a:lnSpc>
              </a:pPr>
              <a:endParaRPr/>
            </a:p>
          </p:txBody>
        </p:sp>
      </p:grpSp>
      <p:grpSp>
        <p:nvGrpSpPr>
          <p:cNvPr id="30" name="Group 30"/>
          <p:cNvGrpSpPr/>
          <p:nvPr/>
        </p:nvGrpSpPr>
        <p:grpSpPr>
          <a:xfrm>
            <a:off x="4877331" y="6903005"/>
            <a:ext cx="678727" cy="741389"/>
            <a:chOff x="0" y="0"/>
            <a:chExt cx="131078" cy="143180"/>
          </a:xfrm>
        </p:grpSpPr>
        <p:sp>
          <p:nvSpPr>
            <p:cNvPr id="31" name="Freeform 31"/>
            <p:cNvSpPr/>
            <p:nvPr/>
          </p:nvSpPr>
          <p:spPr>
            <a:xfrm>
              <a:off x="0" y="0"/>
              <a:ext cx="131078" cy="143180"/>
            </a:xfrm>
            <a:custGeom>
              <a:avLst/>
              <a:gdLst/>
              <a:ahLst/>
              <a:cxnLst/>
              <a:rect l="l" t="t" r="r" b="b"/>
              <a:pathLst>
                <a:path w="131078" h="143180">
                  <a:moveTo>
                    <a:pt x="0" y="0"/>
                  </a:moveTo>
                  <a:lnTo>
                    <a:pt x="131078" y="0"/>
                  </a:lnTo>
                  <a:lnTo>
                    <a:pt x="131078" y="143180"/>
                  </a:lnTo>
                  <a:lnTo>
                    <a:pt x="0" y="143180"/>
                  </a:lnTo>
                  <a:close/>
                </a:path>
              </a:pathLst>
            </a:custGeom>
            <a:solidFill>
              <a:srgbClr val="FFFFFF"/>
            </a:solidFill>
          </p:spPr>
          <p:txBody>
            <a:bodyPr/>
            <a:lstStyle/>
            <a:p>
              <a:endParaRPr lang="nl-BE"/>
            </a:p>
          </p:txBody>
        </p:sp>
        <p:sp>
          <p:nvSpPr>
            <p:cNvPr id="32" name="TextBox 32"/>
            <p:cNvSpPr txBox="1"/>
            <p:nvPr/>
          </p:nvSpPr>
          <p:spPr>
            <a:xfrm>
              <a:off x="0" y="0"/>
              <a:ext cx="131078" cy="143180"/>
            </a:xfrm>
            <a:prstGeom prst="rect">
              <a:avLst/>
            </a:prstGeom>
          </p:spPr>
          <p:txBody>
            <a:bodyPr lIns="50800" tIns="50800" rIns="50800" bIns="50800" rtlCol="0" anchor="ctr"/>
            <a:lstStyle/>
            <a:p>
              <a:pPr algn="ctr">
                <a:lnSpc>
                  <a:spcPts val="2048"/>
                </a:lnSpc>
              </a:pPr>
              <a:endParaRPr/>
            </a:p>
          </p:txBody>
        </p:sp>
      </p:grpSp>
      <p:sp>
        <p:nvSpPr>
          <p:cNvPr id="33" name="Freeform 33"/>
          <p:cNvSpPr/>
          <p:nvPr/>
        </p:nvSpPr>
        <p:spPr>
          <a:xfrm>
            <a:off x="4849502" y="6903005"/>
            <a:ext cx="734384" cy="824309"/>
          </a:xfrm>
          <a:custGeom>
            <a:avLst/>
            <a:gdLst/>
            <a:ahLst/>
            <a:cxnLst/>
            <a:rect l="l" t="t" r="r" b="b"/>
            <a:pathLst>
              <a:path w="734384" h="824309">
                <a:moveTo>
                  <a:pt x="0" y="0"/>
                </a:moveTo>
                <a:lnTo>
                  <a:pt x="734384" y="0"/>
                </a:lnTo>
                <a:lnTo>
                  <a:pt x="734384" y="824309"/>
                </a:lnTo>
                <a:lnTo>
                  <a:pt x="0" y="824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grpSp>
        <p:nvGrpSpPr>
          <p:cNvPr id="34" name="Group 34"/>
          <p:cNvGrpSpPr/>
          <p:nvPr/>
        </p:nvGrpSpPr>
        <p:grpSpPr>
          <a:xfrm>
            <a:off x="6362421" y="7009008"/>
            <a:ext cx="657839" cy="678727"/>
            <a:chOff x="0" y="0"/>
            <a:chExt cx="127044" cy="131078"/>
          </a:xfrm>
        </p:grpSpPr>
        <p:sp>
          <p:nvSpPr>
            <p:cNvPr id="35" name="Freeform 35"/>
            <p:cNvSpPr/>
            <p:nvPr/>
          </p:nvSpPr>
          <p:spPr>
            <a:xfrm>
              <a:off x="0" y="0"/>
              <a:ext cx="127044" cy="131078"/>
            </a:xfrm>
            <a:custGeom>
              <a:avLst/>
              <a:gdLst/>
              <a:ahLst/>
              <a:cxnLst/>
              <a:rect l="l" t="t" r="r" b="b"/>
              <a:pathLst>
                <a:path w="127044" h="131078">
                  <a:moveTo>
                    <a:pt x="0" y="0"/>
                  </a:moveTo>
                  <a:lnTo>
                    <a:pt x="127044" y="0"/>
                  </a:lnTo>
                  <a:lnTo>
                    <a:pt x="127044" y="131078"/>
                  </a:lnTo>
                  <a:lnTo>
                    <a:pt x="0" y="131078"/>
                  </a:lnTo>
                  <a:close/>
                </a:path>
              </a:pathLst>
            </a:custGeom>
            <a:solidFill>
              <a:srgbClr val="FFFFFF"/>
            </a:solidFill>
          </p:spPr>
          <p:txBody>
            <a:bodyPr/>
            <a:lstStyle/>
            <a:p>
              <a:endParaRPr lang="nl-BE"/>
            </a:p>
          </p:txBody>
        </p:sp>
        <p:sp>
          <p:nvSpPr>
            <p:cNvPr id="36" name="TextBox 36"/>
            <p:cNvSpPr txBox="1"/>
            <p:nvPr/>
          </p:nvSpPr>
          <p:spPr>
            <a:xfrm>
              <a:off x="0" y="0"/>
              <a:ext cx="127044" cy="131078"/>
            </a:xfrm>
            <a:prstGeom prst="rect">
              <a:avLst/>
            </a:prstGeom>
          </p:spPr>
          <p:txBody>
            <a:bodyPr lIns="50800" tIns="50800" rIns="50800" bIns="50800" rtlCol="0" anchor="ctr"/>
            <a:lstStyle/>
            <a:p>
              <a:pPr algn="ctr">
                <a:lnSpc>
                  <a:spcPts val="2048"/>
                </a:lnSpc>
              </a:pPr>
              <a:endParaRPr/>
            </a:p>
          </p:txBody>
        </p:sp>
      </p:grpSp>
      <p:sp>
        <p:nvSpPr>
          <p:cNvPr id="37" name="Freeform 37"/>
          <p:cNvSpPr/>
          <p:nvPr/>
        </p:nvSpPr>
        <p:spPr>
          <a:xfrm>
            <a:off x="6421321" y="6806009"/>
            <a:ext cx="485695" cy="939296"/>
          </a:xfrm>
          <a:custGeom>
            <a:avLst/>
            <a:gdLst/>
            <a:ahLst/>
            <a:cxnLst/>
            <a:rect l="l" t="t" r="r" b="b"/>
            <a:pathLst>
              <a:path w="485695" h="939296">
                <a:moveTo>
                  <a:pt x="0" y="0"/>
                </a:moveTo>
                <a:lnTo>
                  <a:pt x="485695" y="0"/>
                </a:lnTo>
                <a:lnTo>
                  <a:pt x="485695" y="939297"/>
                </a:lnTo>
                <a:lnTo>
                  <a:pt x="0" y="939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BE"/>
          </a:p>
        </p:txBody>
      </p:sp>
      <p:sp>
        <p:nvSpPr>
          <p:cNvPr id="38" name="Freeform 38"/>
          <p:cNvSpPr/>
          <p:nvPr/>
        </p:nvSpPr>
        <p:spPr>
          <a:xfrm>
            <a:off x="7689618" y="6884434"/>
            <a:ext cx="824154" cy="824154"/>
          </a:xfrm>
          <a:custGeom>
            <a:avLst/>
            <a:gdLst/>
            <a:ahLst/>
            <a:cxnLst/>
            <a:rect l="l" t="t" r="r" b="b"/>
            <a:pathLst>
              <a:path w="824154" h="824154">
                <a:moveTo>
                  <a:pt x="0" y="0"/>
                </a:moveTo>
                <a:lnTo>
                  <a:pt x="824154" y="0"/>
                </a:lnTo>
                <a:lnTo>
                  <a:pt x="824154" y="824153"/>
                </a:lnTo>
                <a:lnTo>
                  <a:pt x="0" y="8241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BE"/>
          </a:p>
        </p:txBody>
      </p:sp>
      <p:sp>
        <p:nvSpPr>
          <p:cNvPr id="39" name="Freeform 39"/>
          <p:cNvSpPr/>
          <p:nvPr/>
        </p:nvSpPr>
        <p:spPr>
          <a:xfrm>
            <a:off x="9302307" y="6842727"/>
            <a:ext cx="693770" cy="865860"/>
          </a:xfrm>
          <a:custGeom>
            <a:avLst/>
            <a:gdLst/>
            <a:ahLst/>
            <a:cxnLst/>
            <a:rect l="l" t="t" r="r" b="b"/>
            <a:pathLst>
              <a:path w="693770" h="865860">
                <a:moveTo>
                  <a:pt x="0" y="0"/>
                </a:moveTo>
                <a:lnTo>
                  <a:pt x="693770" y="0"/>
                </a:lnTo>
                <a:lnTo>
                  <a:pt x="693770" y="865860"/>
                </a:lnTo>
                <a:lnTo>
                  <a:pt x="0" y="865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BE"/>
          </a:p>
        </p:txBody>
      </p:sp>
      <p:grpSp>
        <p:nvGrpSpPr>
          <p:cNvPr id="40" name="Group 40"/>
          <p:cNvGrpSpPr/>
          <p:nvPr/>
        </p:nvGrpSpPr>
        <p:grpSpPr>
          <a:xfrm>
            <a:off x="13554022" y="6923858"/>
            <a:ext cx="959450" cy="842301"/>
            <a:chOff x="0" y="0"/>
            <a:chExt cx="185293" cy="162668"/>
          </a:xfrm>
        </p:grpSpPr>
        <p:sp>
          <p:nvSpPr>
            <p:cNvPr id="41" name="Freeform 41"/>
            <p:cNvSpPr/>
            <p:nvPr/>
          </p:nvSpPr>
          <p:spPr>
            <a:xfrm>
              <a:off x="0" y="0"/>
              <a:ext cx="185293" cy="162668"/>
            </a:xfrm>
            <a:custGeom>
              <a:avLst/>
              <a:gdLst/>
              <a:ahLst/>
              <a:cxnLst/>
              <a:rect l="l" t="t" r="r" b="b"/>
              <a:pathLst>
                <a:path w="185293" h="162668">
                  <a:moveTo>
                    <a:pt x="0" y="0"/>
                  </a:moveTo>
                  <a:lnTo>
                    <a:pt x="185293" y="0"/>
                  </a:lnTo>
                  <a:lnTo>
                    <a:pt x="185293" y="162668"/>
                  </a:lnTo>
                  <a:lnTo>
                    <a:pt x="0" y="162668"/>
                  </a:lnTo>
                  <a:close/>
                </a:path>
              </a:pathLst>
            </a:custGeom>
            <a:solidFill>
              <a:srgbClr val="FFFFFF"/>
            </a:solidFill>
          </p:spPr>
          <p:txBody>
            <a:bodyPr/>
            <a:lstStyle/>
            <a:p>
              <a:endParaRPr lang="nl-BE"/>
            </a:p>
          </p:txBody>
        </p:sp>
        <p:sp>
          <p:nvSpPr>
            <p:cNvPr id="42" name="TextBox 42"/>
            <p:cNvSpPr txBox="1"/>
            <p:nvPr/>
          </p:nvSpPr>
          <p:spPr>
            <a:xfrm>
              <a:off x="0" y="0"/>
              <a:ext cx="185293" cy="162668"/>
            </a:xfrm>
            <a:prstGeom prst="rect">
              <a:avLst/>
            </a:prstGeom>
          </p:spPr>
          <p:txBody>
            <a:bodyPr lIns="50800" tIns="50800" rIns="50800" bIns="50800" rtlCol="0" anchor="ctr"/>
            <a:lstStyle/>
            <a:p>
              <a:pPr algn="ctr">
                <a:lnSpc>
                  <a:spcPts val="2048"/>
                </a:lnSpc>
              </a:pPr>
              <a:endParaRPr/>
            </a:p>
          </p:txBody>
        </p:sp>
      </p:grpSp>
      <p:grpSp>
        <p:nvGrpSpPr>
          <p:cNvPr id="43" name="Group 43"/>
          <p:cNvGrpSpPr/>
          <p:nvPr/>
        </p:nvGrpSpPr>
        <p:grpSpPr>
          <a:xfrm>
            <a:off x="15234360" y="6826862"/>
            <a:ext cx="693770" cy="939296"/>
            <a:chOff x="0" y="0"/>
            <a:chExt cx="133984" cy="181401"/>
          </a:xfrm>
        </p:grpSpPr>
        <p:sp>
          <p:nvSpPr>
            <p:cNvPr id="44" name="Freeform 44"/>
            <p:cNvSpPr/>
            <p:nvPr/>
          </p:nvSpPr>
          <p:spPr>
            <a:xfrm>
              <a:off x="0" y="0"/>
              <a:ext cx="133984" cy="181401"/>
            </a:xfrm>
            <a:custGeom>
              <a:avLst/>
              <a:gdLst/>
              <a:ahLst/>
              <a:cxnLst/>
              <a:rect l="l" t="t" r="r" b="b"/>
              <a:pathLst>
                <a:path w="133984" h="181401">
                  <a:moveTo>
                    <a:pt x="0" y="0"/>
                  </a:moveTo>
                  <a:lnTo>
                    <a:pt x="133984" y="0"/>
                  </a:lnTo>
                  <a:lnTo>
                    <a:pt x="133984" y="181401"/>
                  </a:lnTo>
                  <a:lnTo>
                    <a:pt x="0" y="181401"/>
                  </a:lnTo>
                  <a:close/>
                </a:path>
              </a:pathLst>
            </a:custGeom>
            <a:solidFill>
              <a:srgbClr val="FFFFFF"/>
            </a:solidFill>
          </p:spPr>
          <p:txBody>
            <a:bodyPr/>
            <a:lstStyle/>
            <a:p>
              <a:endParaRPr lang="nl-BE"/>
            </a:p>
          </p:txBody>
        </p:sp>
        <p:sp>
          <p:nvSpPr>
            <p:cNvPr id="45" name="TextBox 45"/>
            <p:cNvSpPr txBox="1"/>
            <p:nvPr/>
          </p:nvSpPr>
          <p:spPr>
            <a:xfrm>
              <a:off x="0" y="0"/>
              <a:ext cx="133984" cy="181401"/>
            </a:xfrm>
            <a:prstGeom prst="rect">
              <a:avLst/>
            </a:prstGeom>
          </p:spPr>
          <p:txBody>
            <a:bodyPr lIns="50800" tIns="50800" rIns="50800" bIns="50800" rtlCol="0" anchor="ctr"/>
            <a:lstStyle/>
            <a:p>
              <a:pPr algn="ctr">
                <a:lnSpc>
                  <a:spcPts val="2048"/>
                </a:lnSpc>
              </a:pPr>
              <a:endParaRPr/>
            </a:p>
          </p:txBody>
        </p:sp>
      </p:grpSp>
      <p:grpSp>
        <p:nvGrpSpPr>
          <p:cNvPr id="46" name="Group 46"/>
          <p:cNvGrpSpPr/>
          <p:nvPr/>
        </p:nvGrpSpPr>
        <p:grpSpPr>
          <a:xfrm>
            <a:off x="10809384" y="6923858"/>
            <a:ext cx="678727" cy="741389"/>
            <a:chOff x="0" y="0"/>
            <a:chExt cx="131078" cy="143180"/>
          </a:xfrm>
        </p:grpSpPr>
        <p:sp>
          <p:nvSpPr>
            <p:cNvPr id="47" name="Freeform 47"/>
            <p:cNvSpPr/>
            <p:nvPr/>
          </p:nvSpPr>
          <p:spPr>
            <a:xfrm>
              <a:off x="0" y="0"/>
              <a:ext cx="131078" cy="143180"/>
            </a:xfrm>
            <a:custGeom>
              <a:avLst/>
              <a:gdLst/>
              <a:ahLst/>
              <a:cxnLst/>
              <a:rect l="l" t="t" r="r" b="b"/>
              <a:pathLst>
                <a:path w="131078" h="143180">
                  <a:moveTo>
                    <a:pt x="0" y="0"/>
                  </a:moveTo>
                  <a:lnTo>
                    <a:pt x="131078" y="0"/>
                  </a:lnTo>
                  <a:lnTo>
                    <a:pt x="131078" y="143180"/>
                  </a:lnTo>
                  <a:lnTo>
                    <a:pt x="0" y="143180"/>
                  </a:lnTo>
                  <a:close/>
                </a:path>
              </a:pathLst>
            </a:custGeom>
            <a:solidFill>
              <a:srgbClr val="FFFFFF"/>
            </a:solidFill>
          </p:spPr>
          <p:txBody>
            <a:bodyPr/>
            <a:lstStyle/>
            <a:p>
              <a:endParaRPr lang="nl-BE"/>
            </a:p>
          </p:txBody>
        </p:sp>
        <p:sp>
          <p:nvSpPr>
            <p:cNvPr id="48" name="TextBox 48"/>
            <p:cNvSpPr txBox="1"/>
            <p:nvPr/>
          </p:nvSpPr>
          <p:spPr>
            <a:xfrm>
              <a:off x="0" y="0"/>
              <a:ext cx="131078" cy="143180"/>
            </a:xfrm>
            <a:prstGeom prst="rect">
              <a:avLst/>
            </a:prstGeom>
          </p:spPr>
          <p:txBody>
            <a:bodyPr lIns="50800" tIns="50800" rIns="50800" bIns="50800" rtlCol="0" anchor="ctr"/>
            <a:lstStyle/>
            <a:p>
              <a:pPr algn="ctr">
                <a:lnSpc>
                  <a:spcPts val="2048"/>
                </a:lnSpc>
              </a:pPr>
              <a:endParaRPr/>
            </a:p>
          </p:txBody>
        </p:sp>
      </p:grpSp>
      <p:sp>
        <p:nvSpPr>
          <p:cNvPr id="49" name="Freeform 49"/>
          <p:cNvSpPr/>
          <p:nvPr/>
        </p:nvSpPr>
        <p:spPr>
          <a:xfrm>
            <a:off x="10781555" y="6923858"/>
            <a:ext cx="734384" cy="824309"/>
          </a:xfrm>
          <a:custGeom>
            <a:avLst/>
            <a:gdLst/>
            <a:ahLst/>
            <a:cxnLst/>
            <a:rect l="l" t="t" r="r" b="b"/>
            <a:pathLst>
              <a:path w="734384" h="824309">
                <a:moveTo>
                  <a:pt x="0" y="0"/>
                </a:moveTo>
                <a:lnTo>
                  <a:pt x="734384" y="0"/>
                </a:lnTo>
                <a:lnTo>
                  <a:pt x="734384" y="824309"/>
                </a:lnTo>
                <a:lnTo>
                  <a:pt x="0" y="824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grpSp>
        <p:nvGrpSpPr>
          <p:cNvPr id="50" name="Group 50"/>
          <p:cNvGrpSpPr/>
          <p:nvPr/>
        </p:nvGrpSpPr>
        <p:grpSpPr>
          <a:xfrm>
            <a:off x="12294474" y="7029861"/>
            <a:ext cx="657839" cy="678727"/>
            <a:chOff x="0" y="0"/>
            <a:chExt cx="127044" cy="131078"/>
          </a:xfrm>
        </p:grpSpPr>
        <p:sp>
          <p:nvSpPr>
            <p:cNvPr id="51" name="Freeform 51"/>
            <p:cNvSpPr/>
            <p:nvPr/>
          </p:nvSpPr>
          <p:spPr>
            <a:xfrm>
              <a:off x="0" y="0"/>
              <a:ext cx="127044" cy="131078"/>
            </a:xfrm>
            <a:custGeom>
              <a:avLst/>
              <a:gdLst/>
              <a:ahLst/>
              <a:cxnLst/>
              <a:rect l="l" t="t" r="r" b="b"/>
              <a:pathLst>
                <a:path w="127044" h="131078">
                  <a:moveTo>
                    <a:pt x="0" y="0"/>
                  </a:moveTo>
                  <a:lnTo>
                    <a:pt x="127044" y="0"/>
                  </a:lnTo>
                  <a:lnTo>
                    <a:pt x="127044" y="131078"/>
                  </a:lnTo>
                  <a:lnTo>
                    <a:pt x="0" y="131078"/>
                  </a:lnTo>
                  <a:close/>
                </a:path>
              </a:pathLst>
            </a:custGeom>
            <a:solidFill>
              <a:srgbClr val="FFFFFF"/>
            </a:solidFill>
          </p:spPr>
          <p:txBody>
            <a:bodyPr/>
            <a:lstStyle/>
            <a:p>
              <a:endParaRPr lang="nl-BE"/>
            </a:p>
          </p:txBody>
        </p:sp>
        <p:sp>
          <p:nvSpPr>
            <p:cNvPr id="52" name="TextBox 52"/>
            <p:cNvSpPr txBox="1"/>
            <p:nvPr/>
          </p:nvSpPr>
          <p:spPr>
            <a:xfrm>
              <a:off x="0" y="0"/>
              <a:ext cx="127044" cy="131078"/>
            </a:xfrm>
            <a:prstGeom prst="rect">
              <a:avLst/>
            </a:prstGeom>
          </p:spPr>
          <p:txBody>
            <a:bodyPr lIns="50800" tIns="50800" rIns="50800" bIns="50800" rtlCol="0" anchor="ctr"/>
            <a:lstStyle/>
            <a:p>
              <a:pPr algn="ctr">
                <a:lnSpc>
                  <a:spcPts val="2048"/>
                </a:lnSpc>
              </a:pPr>
              <a:endParaRPr/>
            </a:p>
          </p:txBody>
        </p:sp>
      </p:grpSp>
      <p:sp>
        <p:nvSpPr>
          <p:cNvPr id="53" name="Freeform 53"/>
          <p:cNvSpPr/>
          <p:nvPr/>
        </p:nvSpPr>
        <p:spPr>
          <a:xfrm>
            <a:off x="12353374" y="6826862"/>
            <a:ext cx="485695" cy="939296"/>
          </a:xfrm>
          <a:custGeom>
            <a:avLst/>
            <a:gdLst/>
            <a:ahLst/>
            <a:cxnLst/>
            <a:rect l="l" t="t" r="r" b="b"/>
            <a:pathLst>
              <a:path w="485695" h="939296">
                <a:moveTo>
                  <a:pt x="0" y="0"/>
                </a:moveTo>
                <a:lnTo>
                  <a:pt x="485694" y="0"/>
                </a:lnTo>
                <a:lnTo>
                  <a:pt x="485694" y="939297"/>
                </a:lnTo>
                <a:lnTo>
                  <a:pt x="0" y="939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BE"/>
          </a:p>
        </p:txBody>
      </p:sp>
      <p:sp>
        <p:nvSpPr>
          <p:cNvPr id="54" name="Freeform 54"/>
          <p:cNvSpPr/>
          <p:nvPr/>
        </p:nvSpPr>
        <p:spPr>
          <a:xfrm>
            <a:off x="13621671" y="6905287"/>
            <a:ext cx="824154" cy="824154"/>
          </a:xfrm>
          <a:custGeom>
            <a:avLst/>
            <a:gdLst/>
            <a:ahLst/>
            <a:cxnLst/>
            <a:rect l="l" t="t" r="r" b="b"/>
            <a:pathLst>
              <a:path w="824154" h="824154">
                <a:moveTo>
                  <a:pt x="0" y="0"/>
                </a:moveTo>
                <a:lnTo>
                  <a:pt x="824153" y="0"/>
                </a:lnTo>
                <a:lnTo>
                  <a:pt x="824153" y="824154"/>
                </a:lnTo>
                <a:lnTo>
                  <a:pt x="0" y="8241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BE"/>
          </a:p>
        </p:txBody>
      </p:sp>
      <p:sp>
        <p:nvSpPr>
          <p:cNvPr id="55" name="Freeform 55"/>
          <p:cNvSpPr/>
          <p:nvPr/>
        </p:nvSpPr>
        <p:spPr>
          <a:xfrm>
            <a:off x="15234360" y="6863581"/>
            <a:ext cx="693770" cy="865860"/>
          </a:xfrm>
          <a:custGeom>
            <a:avLst/>
            <a:gdLst/>
            <a:ahLst/>
            <a:cxnLst/>
            <a:rect l="l" t="t" r="r" b="b"/>
            <a:pathLst>
              <a:path w="693770" h="865860">
                <a:moveTo>
                  <a:pt x="0" y="0"/>
                </a:moveTo>
                <a:lnTo>
                  <a:pt x="693770" y="0"/>
                </a:lnTo>
                <a:lnTo>
                  <a:pt x="693770" y="865860"/>
                </a:lnTo>
                <a:lnTo>
                  <a:pt x="0" y="865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BE"/>
          </a:p>
        </p:txBody>
      </p:sp>
      <p:grpSp>
        <p:nvGrpSpPr>
          <p:cNvPr id="56" name="Group 56"/>
          <p:cNvGrpSpPr/>
          <p:nvPr/>
        </p:nvGrpSpPr>
        <p:grpSpPr>
          <a:xfrm>
            <a:off x="-412226" y="1963012"/>
            <a:ext cx="19533010" cy="1937315"/>
            <a:chOff x="0" y="-76200"/>
            <a:chExt cx="5144496" cy="510239"/>
          </a:xfrm>
          <a:solidFill>
            <a:srgbClr val="9BD2C1"/>
          </a:solidFill>
        </p:grpSpPr>
        <p:sp>
          <p:nvSpPr>
            <p:cNvPr id="57" name="Freeform 57"/>
            <p:cNvSpPr/>
            <p:nvPr/>
          </p:nvSpPr>
          <p:spPr>
            <a:xfrm>
              <a:off x="108570" y="0"/>
              <a:ext cx="4816592" cy="434039"/>
            </a:xfrm>
            <a:custGeom>
              <a:avLst/>
              <a:gdLst/>
              <a:ahLst/>
              <a:cxnLst/>
              <a:rect l="l" t="t" r="r" b="b"/>
              <a:pathLst>
                <a:path w="5144496" h="434039">
                  <a:moveTo>
                    <a:pt x="0" y="0"/>
                  </a:moveTo>
                  <a:lnTo>
                    <a:pt x="5144496" y="0"/>
                  </a:lnTo>
                  <a:lnTo>
                    <a:pt x="5144496" y="434039"/>
                  </a:lnTo>
                  <a:lnTo>
                    <a:pt x="0" y="434039"/>
                  </a:lnTo>
                  <a:close/>
                </a:path>
              </a:pathLst>
            </a:custGeom>
            <a:grpFill/>
          </p:spPr>
          <p:txBody>
            <a:bodyPr/>
            <a:lstStyle/>
            <a:p>
              <a:endParaRPr lang="nl-BE"/>
            </a:p>
          </p:txBody>
        </p:sp>
        <p:sp>
          <p:nvSpPr>
            <p:cNvPr id="58" name="TextBox 58"/>
            <p:cNvSpPr txBox="1"/>
            <p:nvPr/>
          </p:nvSpPr>
          <p:spPr>
            <a:xfrm>
              <a:off x="0" y="-76200"/>
              <a:ext cx="5144496" cy="510239"/>
            </a:xfrm>
            <a:prstGeom prst="rect">
              <a:avLst/>
            </a:prstGeom>
            <a:grpFill/>
          </p:spPr>
          <p:txBody>
            <a:bodyPr lIns="50800" tIns="50800" rIns="50800" bIns="50800" rtlCol="0" anchor="ctr"/>
            <a:lstStyle/>
            <a:p>
              <a:pPr algn="ctr">
                <a:lnSpc>
                  <a:spcPts val="2659"/>
                </a:lnSpc>
              </a:pPr>
              <a:endParaRPr/>
            </a:p>
          </p:txBody>
        </p:sp>
      </p:grpSp>
      <p:sp>
        <p:nvSpPr>
          <p:cNvPr id="59" name="Freeform 59"/>
          <p:cNvSpPr/>
          <p:nvPr/>
        </p:nvSpPr>
        <p:spPr>
          <a:xfrm>
            <a:off x="-228600" y="2879281"/>
            <a:ext cx="10047189" cy="1021045"/>
          </a:xfrm>
          <a:custGeom>
            <a:avLst/>
            <a:gdLst/>
            <a:ahLst/>
            <a:cxnLst/>
            <a:rect l="l" t="t" r="r" b="b"/>
            <a:pathLst>
              <a:path w="10230815" h="1021045">
                <a:moveTo>
                  <a:pt x="0" y="0"/>
                </a:moveTo>
                <a:lnTo>
                  <a:pt x="10230815" y="0"/>
                </a:lnTo>
                <a:lnTo>
                  <a:pt x="10230815" y="1021046"/>
                </a:lnTo>
                <a:lnTo>
                  <a:pt x="0" y="1021046"/>
                </a:lnTo>
                <a:lnTo>
                  <a:pt x="0" y="0"/>
                </a:lnTo>
                <a:close/>
              </a:path>
            </a:pathLst>
          </a:custGeom>
          <a:blipFill>
            <a:blip r:embed="rId12"/>
            <a:stretch>
              <a:fillRect b="-115428"/>
            </a:stretch>
          </a:blipFill>
        </p:spPr>
        <p:txBody>
          <a:bodyPr/>
          <a:lstStyle/>
          <a:p>
            <a:endParaRPr lang="nl-BE"/>
          </a:p>
        </p:txBody>
      </p:sp>
      <p:sp>
        <p:nvSpPr>
          <p:cNvPr id="60" name="Freeform 60"/>
          <p:cNvSpPr/>
          <p:nvPr/>
        </p:nvSpPr>
        <p:spPr>
          <a:xfrm>
            <a:off x="9354279" y="2805785"/>
            <a:ext cx="8963982" cy="1094542"/>
          </a:xfrm>
          <a:custGeom>
            <a:avLst/>
            <a:gdLst/>
            <a:ahLst/>
            <a:cxnLst/>
            <a:rect l="l" t="t" r="r" b="b"/>
            <a:pathLst>
              <a:path w="12148977" h="1094542">
                <a:moveTo>
                  <a:pt x="0" y="0"/>
                </a:moveTo>
                <a:lnTo>
                  <a:pt x="12148978" y="0"/>
                </a:lnTo>
                <a:lnTo>
                  <a:pt x="12148978" y="1094542"/>
                </a:lnTo>
                <a:lnTo>
                  <a:pt x="0" y="1094542"/>
                </a:lnTo>
                <a:lnTo>
                  <a:pt x="0" y="0"/>
                </a:lnTo>
                <a:close/>
              </a:path>
            </a:pathLst>
          </a:custGeom>
          <a:blipFill>
            <a:blip r:embed="rId12"/>
            <a:stretch>
              <a:fillRect r="-35531" b="-138641"/>
            </a:stretch>
          </a:blipFill>
        </p:spPr>
        <p:txBody>
          <a:bodyPr/>
          <a:lstStyle/>
          <a:p>
            <a:endParaRPr lang="nl-BE"/>
          </a:p>
        </p:txBody>
      </p:sp>
      <p:sp>
        <p:nvSpPr>
          <p:cNvPr id="61" name="TextBox 61"/>
          <p:cNvSpPr txBox="1"/>
          <p:nvPr/>
        </p:nvSpPr>
        <p:spPr>
          <a:xfrm>
            <a:off x="6511591" y="529282"/>
            <a:ext cx="5685376" cy="948978"/>
          </a:xfrm>
          <a:prstGeom prst="rect">
            <a:avLst/>
          </a:prstGeom>
        </p:spPr>
        <p:txBody>
          <a:bodyPr wrap="square" lIns="0" tIns="0" rIns="0" bIns="0" rtlCol="0" anchor="t">
            <a:spAutoFit/>
          </a:bodyPr>
          <a:lstStyle/>
          <a:p>
            <a:pPr algn="ctr">
              <a:lnSpc>
                <a:spcPts val="7419"/>
              </a:lnSpc>
              <a:spcBef>
                <a:spcPct val="0"/>
              </a:spcBef>
            </a:pPr>
            <a:r>
              <a:rPr lang="nl-NL" sz="6600" dirty="0">
                <a:solidFill>
                  <a:srgbClr val="1E64C0"/>
                </a:solidFill>
                <a:latin typeface="Arial" panose="020B0604020202020204" pitchFamily="34" charset="0"/>
                <a:ea typeface="UGent Panno Text 2"/>
                <a:cs typeface="Arial" panose="020B0604020202020204" pitchFamily="34" charset="0"/>
                <a:sym typeface="UGent Panno Text 2"/>
              </a:rPr>
              <a:t>2</a:t>
            </a:r>
            <a:r>
              <a:rPr lang="nl-NL" sz="6600" noProof="0" dirty="0">
                <a:solidFill>
                  <a:srgbClr val="1E64C0"/>
                </a:solidFill>
                <a:latin typeface="Arial" panose="020B0604020202020204" pitchFamily="34" charset="0"/>
                <a:ea typeface="UGent Panno Text 2"/>
                <a:cs typeface="Arial" panose="020B0604020202020204" pitchFamily="34" charset="0"/>
                <a:sym typeface="UGent Panno Text 2"/>
              </a:rPr>
              <a:t>000 jongeren </a:t>
            </a:r>
          </a:p>
        </p:txBody>
      </p:sp>
      <p:sp>
        <p:nvSpPr>
          <p:cNvPr id="62" name="TextBox 62"/>
          <p:cNvSpPr txBox="1"/>
          <p:nvPr/>
        </p:nvSpPr>
        <p:spPr>
          <a:xfrm>
            <a:off x="45652" y="6106144"/>
            <a:ext cx="1768476" cy="421975"/>
          </a:xfrm>
          <a:prstGeom prst="rect">
            <a:avLst/>
          </a:prstGeom>
        </p:spPr>
        <p:txBody>
          <a:bodyPr lIns="0" tIns="0" rIns="0" bIns="0" rtlCol="0" anchor="t">
            <a:spAutoFit/>
          </a:bodyPr>
          <a:lstStyle/>
          <a:p>
            <a:pPr algn="ctr">
              <a:lnSpc>
                <a:spcPts val="3633"/>
              </a:lnSpc>
              <a:spcBef>
                <a:spcPct val="0"/>
              </a:spcBef>
            </a:pPr>
            <a:r>
              <a:rPr lang="nl-NL" sz="2400" noProof="0" dirty="0">
                <a:solidFill>
                  <a:srgbClr val="000000"/>
                </a:solidFill>
                <a:latin typeface="Arial" panose="020B0604020202020204" pitchFamily="34" charset="0"/>
                <a:ea typeface="UGent Panno Text 2"/>
                <a:cs typeface="Arial" panose="020B0604020202020204" pitchFamily="34" charset="0"/>
                <a:sym typeface="UGent Panno Text 2"/>
              </a:rPr>
              <a:t>maart 2025</a:t>
            </a:r>
          </a:p>
        </p:txBody>
      </p:sp>
      <p:sp>
        <p:nvSpPr>
          <p:cNvPr id="63" name="TextBox 63"/>
          <p:cNvSpPr txBox="1"/>
          <p:nvPr/>
        </p:nvSpPr>
        <p:spPr>
          <a:xfrm>
            <a:off x="15928130" y="6105914"/>
            <a:ext cx="2271060" cy="416268"/>
          </a:xfrm>
          <a:prstGeom prst="rect">
            <a:avLst/>
          </a:prstGeom>
        </p:spPr>
        <p:txBody>
          <a:bodyPr wrap="square" lIns="0" tIns="0" rIns="0" bIns="0" rtlCol="0" anchor="t">
            <a:spAutoFit/>
          </a:bodyPr>
          <a:lstStyle/>
          <a:p>
            <a:pPr algn="ctr">
              <a:lnSpc>
                <a:spcPts val="3648"/>
              </a:lnSpc>
              <a:spcBef>
                <a:spcPct val="0"/>
              </a:spcBef>
            </a:pPr>
            <a:r>
              <a:rPr lang="nl-NL" sz="2400" noProof="0" dirty="0">
                <a:solidFill>
                  <a:srgbClr val="000000"/>
                </a:solidFill>
                <a:latin typeface="Arial" panose="020B0604020202020204" pitchFamily="34" charset="0"/>
                <a:ea typeface="UGent Panno Text 2"/>
                <a:cs typeface="Arial" panose="020B0604020202020204" pitchFamily="34" charset="0"/>
                <a:sym typeface="UGent Panno Text 2"/>
              </a:rPr>
              <a:t>december 2027</a:t>
            </a:r>
          </a:p>
        </p:txBody>
      </p:sp>
      <p:sp>
        <p:nvSpPr>
          <p:cNvPr id="64" name="TextBox 64"/>
          <p:cNvSpPr txBox="1"/>
          <p:nvPr/>
        </p:nvSpPr>
        <p:spPr>
          <a:xfrm>
            <a:off x="9377876" y="8334975"/>
            <a:ext cx="5856483" cy="1427635"/>
          </a:xfrm>
          <a:prstGeom prst="rect">
            <a:avLst/>
          </a:prstGeom>
        </p:spPr>
        <p:txBody>
          <a:bodyPr wrap="square" lIns="0" tIns="0" rIns="0" bIns="0" rtlCol="0" anchor="t">
            <a:spAutoFit/>
          </a:bodyPr>
          <a:lstStyle/>
          <a:p>
            <a:pPr algn="l">
              <a:lnSpc>
                <a:spcPts val="3788"/>
              </a:lnSpc>
            </a:pPr>
            <a:r>
              <a:rPr lang="nl-NL" sz="3000" b="1" noProof="0" dirty="0">
                <a:solidFill>
                  <a:srgbClr val="1E64C0"/>
                </a:solidFill>
                <a:latin typeface="Arial" panose="020B0604020202020204" pitchFamily="34" charset="0"/>
                <a:ea typeface="UGent Panno Text 2"/>
                <a:cs typeface="Arial" panose="020B0604020202020204" pitchFamily="34" charset="0"/>
                <a:sym typeface="UGent Panno Text 2"/>
              </a:rPr>
              <a:t>Dagelijkse bevraging op je gsm</a:t>
            </a:r>
          </a:p>
          <a:p>
            <a:pPr marL="457200" indent="-457200" algn="l">
              <a:lnSpc>
                <a:spcPts val="3788"/>
              </a:lnSpc>
              <a:spcBef>
                <a:spcPct val="0"/>
              </a:spcBef>
              <a:buFont typeface="Arial" panose="020B0604020202020204" pitchFamily="34" charset="0"/>
              <a:buChar char="•"/>
            </a:pPr>
            <a:r>
              <a:rPr lang="nl-NL" sz="3000" noProof="0" dirty="0">
                <a:solidFill>
                  <a:srgbClr val="1E64C0"/>
                </a:solidFill>
                <a:latin typeface="Arial" panose="020B0604020202020204" pitchFamily="34" charset="0"/>
                <a:ea typeface="UGent Panno Text 2"/>
                <a:cs typeface="Arial" panose="020B0604020202020204" pitchFamily="34" charset="0"/>
                <a:sym typeface="UGent Panno Text 2"/>
              </a:rPr>
              <a:t>9 dagen</a:t>
            </a:r>
            <a:endParaRPr lang="nl-NL" sz="3000" dirty="0">
              <a:solidFill>
                <a:srgbClr val="1E64C0"/>
              </a:solidFill>
              <a:latin typeface="Arial" panose="020B0604020202020204" pitchFamily="34" charset="0"/>
              <a:ea typeface="UGent Panno Text 2"/>
              <a:cs typeface="Arial" panose="020B0604020202020204" pitchFamily="34" charset="0"/>
              <a:sym typeface="UGent Panno Text 2"/>
            </a:endParaRPr>
          </a:p>
          <a:p>
            <a:pPr marL="457200" indent="-457200" algn="l">
              <a:lnSpc>
                <a:spcPts val="3788"/>
              </a:lnSpc>
              <a:spcBef>
                <a:spcPct val="0"/>
              </a:spcBef>
              <a:buFont typeface="Arial" panose="020B0604020202020204" pitchFamily="34" charset="0"/>
              <a:buChar char="•"/>
            </a:pPr>
            <a:r>
              <a:rPr lang="nl-NL" sz="3000" noProof="0" dirty="0">
                <a:solidFill>
                  <a:srgbClr val="1E64C0"/>
                </a:solidFill>
                <a:latin typeface="Arial" panose="020B0604020202020204" pitchFamily="34" charset="0"/>
                <a:ea typeface="UGent Panno Text 2"/>
                <a:cs typeface="Arial" panose="020B0604020202020204" pitchFamily="34" charset="0"/>
                <a:sym typeface="UGent Panno Text 2"/>
              </a:rPr>
              <a:t>7 </a:t>
            </a:r>
            <a:r>
              <a:rPr lang="nl-NL" sz="3000" dirty="0">
                <a:solidFill>
                  <a:srgbClr val="1E64C0"/>
                </a:solidFill>
                <a:latin typeface="Arial" panose="020B0604020202020204" pitchFamily="34" charset="0"/>
                <a:ea typeface="UGent Panno Text 2"/>
                <a:cs typeface="Arial" panose="020B0604020202020204" pitchFamily="34" charset="0"/>
                <a:sym typeface="UGent Panno Text 2"/>
              </a:rPr>
              <a:t>keer</a:t>
            </a:r>
            <a:r>
              <a:rPr lang="nl-NL" sz="3000" noProof="0" dirty="0">
                <a:solidFill>
                  <a:srgbClr val="1E64C0"/>
                </a:solidFill>
                <a:latin typeface="Arial" panose="020B0604020202020204" pitchFamily="34" charset="0"/>
                <a:ea typeface="UGent Panno Text 2"/>
                <a:cs typeface="Arial" panose="020B0604020202020204" pitchFamily="34" charset="0"/>
                <a:sym typeface="UGent Panno Text 2"/>
              </a:rPr>
              <a:t> per dag korte bevraging</a:t>
            </a:r>
          </a:p>
        </p:txBody>
      </p:sp>
      <p:sp>
        <p:nvSpPr>
          <p:cNvPr id="65" name="TextBox 65"/>
          <p:cNvSpPr txBox="1"/>
          <p:nvPr/>
        </p:nvSpPr>
        <p:spPr>
          <a:xfrm>
            <a:off x="2883090" y="8209227"/>
            <a:ext cx="2816712" cy="940322"/>
          </a:xfrm>
          <a:prstGeom prst="rect">
            <a:avLst/>
          </a:prstGeom>
        </p:spPr>
        <p:txBody>
          <a:bodyPr lIns="0" tIns="0" rIns="0" bIns="0" rtlCol="0" anchor="t">
            <a:spAutoFit/>
          </a:bodyPr>
          <a:lstStyle/>
          <a:p>
            <a:pPr>
              <a:lnSpc>
                <a:spcPts val="3788"/>
              </a:lnSpc>
              <a:spcBef>
                <a:spcPct val="0"/>
              </a:spcBef>
            </a:pPr>
            <a:r>
              <a:rPr lang="nl-NL" sz="3000" dirty="0">
                <a:solidFill>
                  <a:srgbClr val="1E64C0"/>
                </a:solidFill>
                <a:latin typeface="Arial" panose="020B0604020202020204" pitchFamily="34" charset="0"/>
                <a:cs typeface="Arial" panose="020B0604020202020204" pitchFamily="34" charset="0"/>
                <a:sym typeface="UGent Panno Text 2"/>
              </a:rPr>
              <a:t>Overgang naar studie of werk</a:t>
            </a:r>
          </a:p>
        </p:txBody>
      </p:sp>
      <p:sp>
        <p:nvSpPr>
          <p:cNvPr id="66" name="TextBox 66"/>
          <p:cNvSpPr txBox="1"/>
          <p:nvPr/>
        </p:nvSpPr>
        <p:spPr>
          <a:xfrm>
            <a:off x="250018" y="4264613"/>
            <a:ext cx="18870766" cy="866391"/>
          </a:xfrm>
          <a:prstGeom prst="rect">
            <a:avLst/>
          </a:prstGeom>
        </p:spPr>
        <p:txBody>
          <a:bodyPr wrap="square" lIns="0" tIns="0" rIns="0" bIns="0" rtlCol="0" anchor="t">
            <a:spAutoFit/>
          </a:bodyPr>
          <a:lstStyle/>
          <a:p>
            <a:pPr algn="ctr">
              <a:lnSpc>
                <a:spcPts val="7419"/>
              </a:lnSpc>
              <a:spcBef>
                <a:spcPct val="0"/>
              </a:spcBef>
            </a:pPr>
            <a:r>
              <a:rPr lang="nl-NL" sz="4400" noProof="0" dirty="0">
                <a:solidFill>
                  <a:srgbClr val="1E64C0"/>
                </a:solidFill>
                <a:latin typeface="Arial" panose="020B0604020202020204" pitchFamily="34" charset="0"/>
                <a:ea typeface="UGent Panno Text 2"/>
                <a:cs typeface="Arial" panose="020B0604020202020204" pitchFamily="34" charset="0"/>
                <a:sym typeface="UGent Panno Text 2"/>
              </a:rPr>
              <a:t>vullen 12 keer vragenlijsten in, gespreid over 3 jaar</a:t>
            </a:r>
          </a:p>
        </p:txBody>
      </p:sp>
      <p:sp>
        <p:nvSpPr>
          <p:cNvPr id="67" name="TextBox 67"/>
          <p:cNvSpPr txBox="1"/>
          <p:nvPr/>
        </p:nvSpPr>
        <p:spPr>
          <a:xfrm>
            <a:off x="5779931" y="6106144"/>
            <a:ext cx="1768476" cy="421975"/>
          </a:xfrm>
          <a:prstGeom prst="rect">
            <a:avLst/>
          </a:prstGeom>
        </p:spPr>
        <p:txBody>
          <a:bodyPr lIns="0" tIns="0" rIns="0" bIns="0" rtlCol="0" anchor="t">
            <a:spAutoFit/>
          </a:bodyPr>
          <a:lstStyle/>
          <a:p>
            <a:pPr algn="ctr">
              <a:lnSpc>
                <a:spcPts val="3633"/>
              </a:lnSpc>
              <a:spcBef>
                <a:spcPct val="0"/>
              </a:spcBef>
            </a:pPr>
            <a:r>
              <a:rPr lang="nl-NL" sz="2400" noProof="0" dirty="0">
                <a:solidFill>
                  <a:srgbClr val="000000"/>
                </a:solidFill>
                <a:latin typeface="Arial" panose="020B0604020202020204" pitchFamily="34" charset="0"/>
                <a:ea typeface="UGent Panno Text 2"/>
                <a:cs typeface="Arial" panose="020B0604020202020204" pitchFamily="34" charset="0"/>
                <a:sym typeface="UGent Panno Text 2"/>
              </a:rPr>
              <a:t>maart 2026</a:t>
            </a:r>
          </a:p>
        </p:txBody>
      </p:sp>
      <p:sp>
        <p:nvSpPr>
          <p:cNvPr id="69" name="Freeform 9">
            <a:extLst>
              <a:ext uri="{FF2B5EF4-FFF2-40B4-BE49-F238E27FC236}">
                <a16:creationId xmlns:a16="http://schemas.microsoft.com/office/drawing/2014/main" id="{2A2079F8-9F7A-ED14-4BCB-470F28082E25}"/>
              </a:ext>
            </a:extLst>
          </p:cNvPr>
          <p:cNvSpPr/>
          <p:nvPr/>
        </p:nvSpPr>
        <p:spPr>
          <a:xfrm rot="6366565" flipV="1">
            <a:off x="2142425" y="8105530"/>
            <a:ext cx="1291983" cy="355928"/>
          </a:xfrm>
          <a:custGeom>
            <a:avLst/>
            <a:gdLst/>
            <a:ahLst/>
            <a:cxnLst/>
            <a:rect l="l" t="t" r="r" b="b"/>
            <a:pathLst>
              <a:path w="1500859" h="1529040">
                <a:moveTo>
                  <a:pt x="0" y="1529040"/>
                </a:moveTo>
                <a:lnTo>
                  <a:pt x="1500860" y="1529040"/>
                </a:lnTo>
                <a:lnTo>
                  <a:pt x="1500860" y="0"/>
                </a:lnTo>
                <a:lnTo>
                  <a:pt x="0" y="0"/>
                </a:lnTo>
                <a:lnTo>
                  <a:pt x="0" y="1529040"/>
                </a:lnTo>
                <a:close/>
              </a:path>
            </a:pathLst>
          </a:custGeom>
          <a:blipFill>
            <a:blip r:embed="rId13">
              <a:extLst>
                <a:ext uri="{96DAC541-7B7A-43D3-8B79-37D633B846F1}">
                  <asvg:svgBlip xmlns:asvg="http://schemas.microsoft.com/office/drawing/2016/SVG/main" r:embed="rId14"/>
                </a:ext>
              </a:extLst>
            </a:blip>
            <a:stretch>
              <a:fillRect t="1" b="-175462"/>
            </a:stretch>
          </a:blipFill>
        </p:spPr>
        <p:txBody>
          <a:bodyPr/>
          <a:lstStyle/>
          <a:p>
            <a:endParaRPr lang="nl-BE">
              <a:latin typeface="Arial" panose="020B0604020202020204" pitchFamily="34" charset="0"/>
              <a:cs typeface="Arial" panose="020B0604020202020204" pitchFamily="34" charset="0"/>
            </a:endParaRPr>
          </a:p>
        </p:txBody>
      </p:sp>
      <p:sp>
        <p:nvSpPr>
          <p:cNvPr id="71" name="Freeform 9">
            <a:extLst>
              <a:ext uri="{FF2B5EF4-FFF2-40B4-BE49-F238E27FC236}">
                <a16:creationId xmlns:a16="http://schemas.microsoft.com/office/drawing/2014/main" id="{E5BA4561-B179-3B62-7294-FEAF9039DCE2}"/>
              </a:ext>
            </a:extLst>
          </p:cNvPr>
          <p:cNvSpPr/>
          <p:nvPr/>
        </p:nvSpPr>
        <p:spPr>
          <a:xfrm rot="6366565" flipV="1">
            <a:off x="6412112" y="8105530"/>
            <a:ext cx="1291983" cy="355928"/>
          </a:xfrm>
          <a:custGeom>
            <a:avLst/>
            <a:gdLst/>
            <a:ahLst/>
            <a:cxnLst/>
            <a:rect l="l" t="t" r="r" b="b"/>
            <a:pathLst>
              <a:path w="1500859" h="1529040">
                <a:moveTo>
                  <a:pt x="0" y="1529040"/>
                </a:moveTo>
                <a:lnTo>
                  <a:pt x="1500860" y="1529040"/>
                </a:lnTo>
                <a:lnTo>
                  <a:pt x="1500860" y="0"/>
                </a:lnTo>
                <a:lnTo>
                  <a:pt x="0" y="0"/>
                </a:lnTo>
                <a:lnTo>
                  <a:pt x="0" y="1529040"/>
                </a:lnTo>
                <a:close/>
              </a:path>
            </a:pathLst>
          </a:custGeom>
          <a:blipFill>
            <a:blip r:embed="rId13">
              <a:extLst>
                <a:ext uri="{96DAC541-7B7A-43D3-8B79-37D633B846F1}">
                  <asvg:svgBlip xmlns:asvg="http://schemas.microsoft.com/office/drawing/2016/SVG/main" r:embed="rId14"/>
                </a:ext>
              </a:extLst>
            </a:blip>
            <a:stretch>
              <a:fillRect t="1" b="-175462"/>
            </a:stretch>
          </a:blipFill>
        </p:spPr>
        <p:txBody>
          <a:bodyPr/>
          <a:lstStyle/>
          <a:p>
            <a:endParaRPr lang="nl-BE">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5"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strVal val="#ppt_w*0.70"/>
                                          </p:val>
                                        </p:tav>
                                        <p:tav tm="100000">
                                          <p:val>
                                            <p:strVal val="#ppt_w"/>
                                          </p:val>
                                        </p:tav>
                                      </p:tavLst>
                                    </p:anim>
                                    <p:anim calcmode="lin" valueType="num">
                                      <p:cBhvr>
                                        <p:cTn id="43" dur="1000" fill="hold"/>
                                        <p:tgtEl>
                                          <p:spTgt spid="22"/>
                                        </p:tgtEl>
                                        <p:attrNameLst>
                                          <p:attrName>ppt_h</p:attrName>
                                        </p:attrNameLst>
                                      </p:cBhvr>
                                      <p:tavLst>
                                        <p:tav tm="0">
                                          <p:val>
                                            <p:strVal val="#ppt_h"/>
                                          </p:val>
                                        </p:tav>
                                        <p:tav tm="100000">
                                          <p:val>
                                            <p:strVal val="#ppt_h"/>
                                          </p:val>
                                        </p:tav>
                                      </p:tavLst>
                                    </p:anim>
                                    <p:animEffect transition="in" filter="fade">
                                      <p:cBhvr>
                                        <p:cTn id="44" dur="1000"/>
                                        <p:tgtEl>
                                          <p:spTgt spid="22"/>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strVal val="#ppt_w*0.70"/>
                                          </p:val>
                                        </p:tav>
                                        <p:tav tm="100000">
                                          <p:val>
                                            <p:strVal val="#ppt_w"/>
                                          </p:val>
                                        </p:tav>
                                      </p:tavLst>
                                    </p:anim>
                                    <p:anim calcmode="lin" valueType="num">
                                      <p:cBhvr>
                                        <p:cTn id="48" dur="1000" fill="hold"/>
                                        <p:tgtEl>
                                          <p:spTgt spid="23"/>
                                        </p:tgtEl>
                                        <p:attrNameLst>
                                          <p:attrName>ppt_h</p:attrName>
                                        </p:attrNameLst>
                                      </p:cBhvr>
                                      <p:tavLst>
                                        <p:tav tm="0">
                                          <p:val>
                                            <p:strVal val="#ppt_h"/>
                                          </p:val>
                                        </p:tav>
                                        <p:tav tm="100000">
                                          <p:val>
                                            <p:strVal val="#ppt_h"/>
                                          </p:val>
                                        </p:tav>
                                      </p:tavLst>
                                    </p:anim>
                                    <p:animEffect transition="in" filter="fade">
                                      <p:cBhvr>
                                        <p:cTn id="49" dur="1000"/>
                                        <p:tgtEl>
                                          <p:spTgt spid="23"/>
                                        </p:tgtEl>
                                      </p:cBhvr>
                                    </p:animEffect>
                                  </p:childTnLst>
                                </p:cTn>
                              </p:par>
                              <p:par>
                                <p:cTn id="50" presetID="55"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1000" fill="hold"/>
                                        <p:tgtEl>
                                          <p:spTgt spid="24"/>
                                        </p:tgtEl>
                                        <p:attrNameLst>
                                          <p:attrName>ppt_w</p:attrName>
                                        </p:attrNameLst>
                                      </p:cBhvr>
                                      <p:tavLst>
                                        <p:tav tm="0">
                                          <p:val>
                                            <p:strVal val="#ppt_w*0.70"/>
                                          </p:val>
                                        </p:tav>
                                        <p:tav tm="100000">
                                          <p:val>
                                            <p:strVal val="#ppt_w"/>
                                          </p:val>
                                        </p:tav>
                                      </p:tavLst>
                                    </p:anim>
                                    <p:anim calcmode="lin" valueType="num">
                                      <p:cBhvr>
                                        <p:cTn id="53" dur="1000" fill="hold"/>
                                        <p:tgtEl>
                                          <p:spTgt spid="24"/>
                                        </p:tgtEl>
                                        <p:attrNameLst>
                                          <p:attrName>ppt_h</p:attrName>
                                        </p:attrNameLst>
                                      </p:cBhvr>
                                      <p:tavLst>
                                        <p:tav tm="0">
                                          <p:val>
                                            <p:strVal val="#ppt_h"/>
                                          </p:val>
                                        </p:tav>
                                        <p:tav tm="100000">
                                          <p:val>
                                            <p:strVal val="#ppt_h"/>
                                          </p:val>
                                        </p:tav>
                                      </p:tavLst>
                                    </p:anim>
                                    <p:animEffect transition="in" filter="fade">
                                      <p:cBhvr>
                                        <p:cTn id="54" dur="1000"/>
                                        <p:tgtEl>
                                          <p:spTgt spid="24"/>
                                        </p:tgtEl>
                                      </p:cBhvr>
                                    </p:animEffect>
                                  </p:childTnLst>
                                </p:cTn>
                              </p:par>
                              <p:par>
                                <p:cTn id="55" presetID="55"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strVal val="#ppt_w*0.70"/>
                                          </p:val>
                                        </p:tav>
                                        <p:tav tm="100000">
                                          <p:val>
                                            <p:strVal val="#ppt_w"/>
                                          </p:val>
                                        </p:tav>
                                      </p:tavLst>
                                    </p:anim>
                                    <p:anim calcmode="lin" valueType="num">
                                      <p:cBhvr>
                                        <p:cTn id="58" dur="1000" fill="hold"/>
                                        <p:tgtEl>
                                          <p:spTgt spid="27"/>
                                        </p:tgtEl>
                                        <p:attrNameLst>
                                          <p:attrName>ppt_h</p:attrName>
                                        </p:attrNameLst>
                                      </p:cBhvr>
                                      <p:tavLst>
                                        <p:tav tm="0">
                                          <p:val>
                                            <p:strVal val="#ppt_h"/>
                                          </p:val>
                                        </p:tav>
                                        <p:tav tm="100000">
                                          <p:val>
                                            <p:strVal val="#ppt_h"/>
                                          </p:val>
                                        </p:tav>
                                      </p:tavLst>
                                    </p:anim>
                                    <p:animEffect transition="in" filter="fade">
                                      <p:cBhvr>
                                        <p:cTn id="59" dur="1000"/>
                                        <p:tgtEl>
                                          <p:spTgt spid="27"/>
                                        </p:tgtEl>
                                      </p:cBhvr>
                                    </p:animEffect>
                                  </p:childTnLst>
                                </p:cTn>
                              </p:par>
                              <p:par>
                                <p:cTn id="60" presetID="55"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0.70"/>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1000" fill="hold"/>
                                        <p:tgtEl>
                                          <p:spTgt spid="33"/>
                                        </p:tgtEl>
                                        <p:attrNameLst>
                                          <p:attrName>ppt_w</p:attrName>
                                        </p:attrNameLst>
                                      </p:cBhvr>
                                      <p:tavLst>
                                        <p:tav tm="0">
                                          <p:val>
                                            <p:strVal val="#ppt_w*0.70"/>
                                          </p:val>
                                        </p:tav>
                                        <p:tav tm="100000">
                                          <p:val>
                                            <p:strVal val="#ppt_w"/>
                                          </p:val>
                                        </p:tav>
                                      </p:tavLst>
                                    </p:anim>
                                    <p:anim calcmode="lin" valueType="num">
                                      <p:cBhvr>
                                        <p:cTn id="68" dur="1000" fill="hold"/>
                                        <p:tgtEl>
                                          <p:spTgt spid="33"/>
                                        </p:tgtEl>
                                        <p:attrNameLst>
                                          <p:attrName>ppt_h</p:attrName>
                                        </p:attrNameLst>
                                      </p:cBhvr>
                                      <p:tavLst>
                                        <p:tav tm="0">
                                          <p:val>
                                            <p:strVal val="#ppt_h"/>
                                          </p:val>
                                        </p:tav>
                                        <p:tav tm="100000">
                                          <p:val>
                                            <p:strVal val="#ppt_h"/>
                                          </p:val>
                                        </p:tav>
                                      </p:tavLst>
                                    </p:anim>
                                    <p:animEffect transition="in" filter="fade">
                                      <p:cBhvr>
                                        <p:cTn id="69" dur="1000"/>
                                        <p:tgtEl>
                                          <p:spTgt spid="33"/>
                                        </p:tgtEl>
                                      </p:cBhvr>
                                    </p:animEffect>
                                  </p:childTnLst>
                                </p:cTn>
                              </p:par>
                              <p:par>
                                <p:cTn id="70" presetID="55"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strVal val="#ppt_w*0.70"/>
                                          </p:val>
                                        </p:tav>
                                        <p:tav tm="100000">
                                          <p:val>
                                            <p:strVal val="#ppt_w"/>
                                          </p:val>
                                        </p:tav>
                                      </p:tavLst>
                                    </p:anim>
                                    <p:anim calcmode="lin" valueType="num">
                                      <p:cBhvr>
                                        <p:cTn id="73" dur="1000" fill="hold"/>
                                        <p:tgtEl>
                                          <p:spTgt spid="34"/>
                                        </p:tgtEl>
                                        <p:attrNameLst>
                                          <p:attrName>ppt_h</p:attrName>
                                        </p:attrNameLst>
                                      </p:cBhvr>
                                      <p:tavLst>
                                        <p:tav tm="0">
                                          <p:val>
                                            <p:strVal val="#ppt_h"/>
                                          </p:val>
                                        </p:tav>
                                        <p:tav tm="100000">
                                          <p:val>
                                            <p:strVal val="#ppt_h"/>
                                          </p:val>
                                        </p:tav>
                                      </p:tavLst>
                                    </p:anim>
                                    <p:animEffect transition="in" filter="fade">
                                      <p:cBhvr>
                                        <p:cTn id="74" dur="1000"/>
                                        <p:tgtEl>
                                          <p:spTgt spid="34"/>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1000" fill="hold"/>
                                        <p:tgtEl>
                                          <p:spTgt spid="37"/>
                                        </p:tgtEl>
                                        <p:attrNameLst>
                                          <p:attrName>ppt_w</p:attrName>
                                        </p:attrNameLst>
                                      </p:cBhvr>
                                      <p:tavLst>
                                        <p:tav tm="0">
                                          <p:val>
                                            <p:strVal val="#ppt_w*0.70"/>
                                          </p:val>
                                        </p:tav>
                                        <p:tav tm="100000">
                                          <p:val>
                                            <p:strVal val="#ppt_w"/>
                                          </p:val>
                                        </p:tav>
                                      </p:tavLst>
                                    </p:anim>
                                    <p:anim calcmode="lin" valueType="num">
                                      <p:cBhvr>
                                        <p:cTn id="78" dur="1000" fill="hold"/>
                                        <p:tgtEl>
                                          <p:spTgt spid="37"/>
                                        </p:tgtEl>
                                        <p:attrNameLst>
                                          <p:attrName>ppt_h</p:attrName>
                                        </p:attrNameLst>
                                      </p:cBhvr>
                                      <p:tavLst>
                                        <p:tav tm="0">
                                          <p:val>
                                            <p:strVal val="#ppt_h"/>
                                          </p:val>
                                        </p:tav>
                                        <p:tav tm="100000">
                                          <p:val>
                                            <p:strVal val="#ppt_h"/>
                                          </p:val>
                                        </p:tav>
                                      </p:tavLst>
                                    </p:anim>
                                    <p:animEffect transition="in" filter="fade">
                                      <p:cBhvr>
                                        <p:cTn id="79" dur="1000"/>
                                        <p:tgtEl>
                                          <p:spTgt spid="37"/>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1000" fill="hold"/>
                                        <p:tgtEl>
                                          <p:spTgt spid="38"/>
                                        </p:tgtEl>
                                        <p:attrNameLst>
                                          <p:attrName>ppt_w</p:attrName>
                                        </p:attrNameLst>
                                      </p:cBhvr>
                                      <p:tavLst>
                                        <p:tav tm="0">
                                          <p:val>
                                            <p:strVal val="#ppt_w*0.70"/>
                                          </p:val>
                                        </p:tav>
                                        <p:tav tm="100000">
                                          <p:val>
                                            <p:strVal val="#ppt_w"/>
                                          </p:val>
                                        </p:tav>
                                      </p:tavLst>
                                    </p:anim>
                                    <p:anim calcmode="lin" valueType="num">
                                      <p:cBhvr>
                                        <p:cTn id="83" dur="1000" fill="hold"/>
                                        <p:tgtEl>
                                          <p:spTgt spid="38"/>
                                        </p:tgtEl>
                                        <p:attrNameLst>
                                          <p:attrName>ppt_h</p:attrName>
                                        </p:attrNameLst>
                                      </p:cBhvr>
                                      <p:tavLst>
                                        <p:tav tm="0">
                                          <p:val>
                                            <p:strVal val="#ppt_h"/>
                                          </p:val>
                                        </p:tav>
                                        <p:tav tm="100000">
                                          <p:val>
                                            <p:strVal val="#ppt_h"/>
                                          </p:val>
                                        </p:tav>
                                      </p:tavLst>
                                    </p:anim>
                                    <p:animEffect transition="in" filter="fade">
                                      <p:cBhvr>
                                        <p:cTn id="84" dur="1000"/>
                                        <p:tgtEl>
                                          <p:spTgt spid="38"/>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1000" fill="hold"/>
                                        <p:tgtEl>
                                          <p:spTgt spid="39"/>
                                        </p:tgtEl>
                                        <p:attrNameLst>
                                          <p:attrName>ppt_w</p:attrName>
                                        </p:attrNameLst>
                                      </p:cBhvr>
                                      <p:tavLst>
                                        <p:tav tm="0">
                                          <p:val>
                                            <p:strVal val="#ppt_w*0.70"/>
                                          </p:val>
                                        </p:tav>
                                        <p:tav tm="100000">
                                          <p:val>
                                            <p:strVal val="#ppt_w"/>
                                          </p:val>
                                        </p:tav>
                                      </p:tavLst>
                                    </p:anim>
                                    <p:anim calcmode="lin" valueType="num">
                                      <p:cBhvr>
                                        <p:cTn id="88" dur="1000" fill="hold"/>
                                        <p:tgtEl>
                                          <p:spTgt spid="39"/>
                                        </p:tgtEl>
                                        <p:attrNameLst>
                                          <p:attrName>ppt_h</p:attrName>
                                        </p:attrNameLst>
                                      </p:cBhvr>
                                      <p:tavLst>
                                        <p:tav tm="0">
                                          <p:val>
                                            <p:strVal val="#ppt_h"/>
                                          </p:val>
                                        </p:tav>
                                        <p:tav tm="100000">
                                          <p:val>
                                            <p:strVal val="#ppt_h"/>
                                          </p:val>
                                        </p:tav>
                                      </p:tavLst>
                                    </p:anim>
                                    <p:animEffect transition="in" filter="fade">
                                      <p:cBhvr>
                                        <p:cTn id="89" dur="1000"/>
                                        <p:tgtEl>
                                          <p:spTgt spid="39"/>
                                        </p:tgtEl>
                                      </p:cBhvr>
                                    </p:animEffect>
                                  </p:childTnLst>
                                </p:cTn>
                              </p:par>
                              <p:par>
                                <p:cTn id="90" presetID="55"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1000" fill="hold"/>
                                        <p:tgtEl>
                                          <p:spTgt spid="40"/>
                                        </p:tgtEl>
                                        <p:attrNameLst>
                                          <p:attrName>ppt_w</p:attrName>
                                        </p:attrNameLst>
                                      </p:cBhvr>
                                      <p:tavLst>
                                        <p:tav tm="0">
                                          <p:val>
                                            <p:strVal val="#ppt_w*0.70"/>
                                          </p:val>
                                        </p:tav>
                                        <p:tav tm="100000">
                                          <p:val>
                                            <p:strVal val="#ppt_w"/>
                                          </p:val>
                                        </p:tav>
                                      </p:tavLst>
                                    </p:anim>
                                    <p:anim calcmode="lin" valueType="num">
                                      <p:cBhvr>
                                        <p:cTn id="93" dur="1000" fill="hold"/>
                                        <p:tgtEl>
                                          <p:spTgt spid="40"/>
                                        </p:tgtEl>
                                        <p:attrNameLst>
                                          <p:attrName>ppt_h</p:attrName>
                                        </p:attrNameLst>
                                      </p:cBhvr>
                                      <p:tavLst>
                                        <p:tav tm="0">
                                          <p:val>
                                            <p:strVal val="#ppt_h"/>
                                          </p:val>
                                        </p:tav>
                                        <p:tav tm="100000">
                                          <p:val>
                                            <p:strVal val="#ppt_h"/>
                                          </p:val>
                                        </p:tav>
                                      </p:tavLst>
                                    </p:anim>
                                    <p:animEffect transition="in" filter="fade">
                                      <p:cBhvr>
                                        <p:cTn id="94" dur="1000"/>
                                        <p:tgtEl>
                                          <p:spTgt spid="40"/>
                                        </p:tgtEl>
                                      </p:cBhvr>
                                    </p:animEffect>
                                  </p:childTnLst>
                                </p:cTn>
                              </p:par>
                              <p:par>
                                <p:cTn id="95" presetID="55" presetClass="entr" presetSubtype="0"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1000" fill="hold"/>
                                        <p:tgtEl>
                                          <p:spTgt spid="43"/>
                                        </p:tgtEl>
                                        <p:attrNameLst>
                                          <p:attrName>ppt_w</p:attrName>
                                        </p:attrNameLst>
                                      </p:cBhvr>
                                      <p:tavLst>
                                        <p:tav tm="0">
                                          <p:val>
                                            <p:strVal val="#ppt_w*0.70"/>
                                          </p:val>
                                        </p:tav>
                                        <p:tav tm="100000">
                                          <p:val>
                                            <p:strVal val="#ppt_w"/>
                                          </p:val>
                                        </p:tav>
                                      </p:tavLst>
                                    </p:anim>
                                    <p:anim calcmode="lin" valueType="num">
                                      <p:cBhvr>
                                        <p:cTn id="98" dur="1000" fill="hold"/>
                                        <p:tgtEl>
                                          <p:spTgt spid="43"/>
                                        </p:tgtEl>
                                        <p:attrNameLst>
                                          <p:attrName>ppt_h</p:attrName>
                                        </p:attrNameLst>
                                      </p:cBhvr>
                                      <p:tavLst>
                                        <p:tav tm="0">
                                          <p:val>
                                            <p:strVal val="#ppt_h"/>
                                          </p:val>
                                        </p:tav>
                                        <p:tav tm="100000">
                                          <p:val>
                                            <p:strVal val="#ppt_h"/>
                                          </p:val>
                                        </p:tav>
                                      </p:tavLst>
                                    </p:anim>
                                    <p:animEffect transition="in" filter="fade">
                                      <p:cBhvr>
                                        <p:cTn id="99" dur="1000"/>
                                        <p:tgtEl>
                                          <p:spTgt spid="43"/>
                                        </p:tgtEl>
                                      </p:cBhvr>
                                    </p:animEffect>
                                  </p:childTnLst>
                                </p:cTn>
                              </p:par>
                              <p:par>
                                <p:cTn id="100" presetID="55" presetClass="entr" presetSubtype="0" fill="hold" nodeType="with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p:cTn id="102" dur="1000" fill="hold"/>
                                        <p:tgtEl>
                                          <p:spTgt spid="46"/>
                                        </p:tgtEl>
                                        <p:attrNameLst>
                                          <p:attrName>ppt_w</p:attrName>
                                        </p:attrNameLst>
                                      </p:cBhvr>
                                      <p:tavLst>
                                        <p:tav tm="0">
                                          <p:val>
                                            <p:strVal val="#ppt_w*0.70"/>
                                          </p:val>
                                        </p:tav>
                                        <p:tav tm="100000">
                                          <p:val>
                                            <p:strVal val="#ppt_w"/>
                                          </p:val>
                                        </p:tav>
                                      </p:tavLst>
                                    </p:anim>
                                    <p:anim calcmode="lin" valueType="num">
                                      <p:cBhvr>
                                        <p:cTn id="103" dur="1000" fill="hold"/>
                                        <p:tgtEl>
                                          <p:spTgt spid="46"/>
                                        </p:tgtEl>
                                        <p:attrNameLst>
                                          <p:attrName>ppt_h</p:attrName>
                                        </p:attrNameLst>
                                      </p:cBhvr>
                                      <p:tavLst>
                                        <p:tav tm="0">
                                          <p:val>
                                            <p:strVal val="#ppt_h"/>
                                          </p:val>
                                        </p:tav>
                                        <p:tav tm="100000">
                                          <p:val>
                                            <p:strVal val="#ppt_h"/>
                                          </p:val>
                                        </p:tav>
                                      </p:tavLst>
                                    </p:anim>
                                    <p:animEffect transition="in" filter="fade">
                                      <p:cBhvr>
                                        <p:cTn id="104" dur="1000"/>
                                        <p:tgtEl>
                                          <p:spTgt spid="46"/>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 calcmode="lin" valueType="num">
                                      <p:cBhvr>
                                        <p:cTn id="107" dur="1000" fill="hold"/>
                                        <p:tgtEl>
                                          <p:spTgt spid="49"/>
                                        </p:tgtEl>
                                        <p:attrNameLst>
                                          <p:attrName>ppt_w</p:attrName>
                                        </p:attrNameLst>
                                      </p:cBhvr>
                                      <p:tavLst>
                                        <p:tav tm="0">
                                          <p:val>
                                            <p:strVal val="#ppt_w*0.70"/>
                                          </p:val>
                                        </p:tav>
                                        <p:tav tm="100000">
                                          <p:val>
                                            <p:strVal val="#ppt_w"/>
                                          </p:val>
                                        </p:tav>
                                      </p:tavLst>
                                    </p:anim>
                                    <p:anim calcmode="lin" valueType="num">
                                      <p:cBhvr>
                                        <p:cTn id="108" dur="1000" fill="hold"/>
                                        <p:tgtEl>
                                          <p:spTgt spid="49"/>
                                        </p:tgtEl>
                                        <p:attrNameLst>
                                          <p:attrName>ppt_h</p:attrName>
                                        </p:attrNameLst>
                                      </p:cBhvr>
                                      <p:tavLst>
                                        <p:tav tm="0">
                                          <p:val>
                                            <p:strVal val="#ppt_h"/>
                                          </p:val>
                                        </p:tav>
                                        <p:tav tm="100000">
                                          <p:val>
                                            <p:strVal val="#ppt_h"/>
                                          </p:val>
                                        </p:tav>
                                      </p:tavLst>
                                    </p:anim>
                                    <p:animEffect transition="in" filter="fade">
                                      <p:cBhvr>
                                        <p:cTn id="109" dur="1000"/>
                                        <p:tgtEl>
                                          <p:spTgt spid="49"/>
                                        </p:tgtEl>
                                      </p:cBhvr>
                                    </p:animEffect>
                                  </p:childTnLst>
                                </p:cTn>
                              </p:par>
                              <p:par>
                                <p:cTn id="110" presetID="55" presetClass="entr" presetSubtype="0" fill="hold"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1000" fill="hold"/>
                                        <p:tgtEl>
                                          <p:spTgt spid="50"/>
                                        </p:tgtEl>
                                        <p:attrNameLst>
                                          <p:attrName>ppt_w</p:attrName>
                                        </p:attrNameLst>
                                      </p:cBhvr>
                                      <p:tavLst>
                                        <p:tav tm="0">
                                          <p:val>
                                            <p:strVal val="#ppt_w*0.70"/>
                                          </p:val>
                                        </p:tav>
                                        <p:tav tm="100000">
                                          <p:val>
                                            <p:strVal val="#ppt_w"/>
                                          </p:val>
                                        </p:tav>
                                      </p:tavLst>
                                    </p:anim>
                                    <p:anim calcmode="lin" valueType="num">
                                      <p:cBhvr>
                                        <p:cTn id="113" dur="1000" fill="hold"/>
                                        <p:tgtEl>
                                          <p:spTgt spid="50"/>
                                        </p:tgtEl>
                                        <p:attrNameLst>
                                          <p:attrName>ppt_h</p:attrName>
                                        </p:attrNameLst>
                                      </p:cBhvr>
                                      <p:tavLst>
                                        <p:tav tm="0">
                                          <p:val>
                                            <p:strVal val="#ppt_h"/>
                                          </p:val>
                                        </p:tav>
                                        <p:tav tm="100000">
                                          <p:val>
                                            <p:strVal val="#ppt_h"/>
                                          </p:val>
                                        </p:tav>
                                      </p:tavLst>
                                    </p:anim>
                                    <p:animEffect transition="in" filter="fade">
                                      <p:cBhvr>
                                        <p:cTn id="114" dur="1000"/>
                                        <p:tgtEl>
                                          <p:spTgt spid="50"/>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 calcmode="lin" valueType="num">
                                      <p:cBhvr>
                                        <p:cTn id="117" dur="1000" fill="hold"/>
                                        <p:tgtEl>
                                          <p:spTgt spid="53"/>
                                        </p:tgtEl>
                                        <p:attrNameLst>
                                          <p:attrName>ppt_w</p:attrName>
                                        </p:attrNameLst>
                                      </p:cBhvr>
                                      <p:tavLst>
                                        <p:tav tm="0">
                                          <p:val>
                                            <p:strVal val="#ppt_w*0.70"/>
                                          </p:val>
                                        </p:tav>
                                        <p:tav tm="100000">
                                          <p:val>
                                            <p:strVal val="#ppt_w"/>
                                          </p:val>
                                        </p:tav>
                                      </p:tavLst>
                                    </p:anim>
                                    <p:anim calcmode="lin" valueType="num">
                                      <p:cBhvr>
                                        <p:cTn id="118" dur="1000" fill="hold"/>
                                        <p:tgtEl>
                                          <p:spTgt spid="53"/>
                                        </p:tgtEl>
                                        <p:attrNameLst>
                                          <p:attrName>ppt_h</p:attrName>
                                        </p:attrNameLst>
                                      </p:cBhvr>
                                      <p:tavLst>
                                        <p:tav tm="0">
                                          <p:val>
                                            <p:strVal val="#ppt_h"/>
                                          </p:val>
                                        </p:tav>
                                        <p:tav tm="100000">
                                          <p:val>
                                            <p:strVal val="#ppt_h"/>
                                          </p:val>
                                        </p:tav>
                                      </p:tavLst>
                                    </p:anim>
                                    <p:animEffect transition="in" filter="fade">
                                      <p:cBhvr>
                                        <p:cTn id="119" dur="1000"/>
                                        <p:tgtEl>
                                          <p:spTgt spid="53"/>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1000" fill="hold"/>
                                        <p:tgtEl>
                                          <p:spTgt spid="54"/>
                                        </p:tgtEl>
                                        <p:attrNameLst>
                                          <p:attrName>ppt_w</p:attrName>
                                        </p:attrNameLst>
                                      </p:cBhvr>
                                      <p:tavLst>
                                        <p:tav tm="0">
                                          <p:val>
                                            <p:strVal val="#ppt_w*0.70"/>
                                          </p:val>
                                        </p:tav>
                                        <p:tav tm="100000">
                                          <p:val>
                                            <p:strVal val="#ppt_w"/>
                                          </p:val>
                                        </p:tav>
                                      </p:tavLst>
                                    </p:anim>
                                    <p:anim calcmode="lin" valueType="num">
                                      <p:cBhvr>
                                        <p:cTn id="123" dur="1000" fill="hold"/>
                                        <p:tgtEl>
                                          <p:spTgt spid="54"/>
                                        </p:tgtEl>
                                        <p:attrNameLst>
                                          <p:attrName>ppt_h</p:attrName>
                                        </p:attrNameLst>
                                      </p:cBhvr>
                                      <p:tavLst>
                                        <p:tav tm="0">
                                          <p:val>
                                            <p:strVal val="#ppt_h"/>
                                          </p:val>
                                        </p:tav>
                                        <p:tav tm="100000">
                                          <p:val>
                                            <p:strVal val="#ppt_h"/>
                                          </p:val>
                                        </p:tav>
                                      </p:tavLst>
                                    </p:anim>
                                    <p:animEffect transition="in" filter="fade">
                                      <p:cBhvr>
                                        <p:cTn id="124" dur="1000"/>
                                        <p:tgtEl>
                                          <p:spTgt spid="54"/>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55"/>
                                        </p:tgtEl>
                                        <p:attrNameLst>
                                          <p:attrName>style.visibility</p:attrName>
                                        </p:attrNameLst>
                                      </p:cBhvr>
                                      <p:to>
                                        <p:strVal val="visible"/>
                                      </p:to>
                                    </p:set>
                                    <p:anim calcmode="lin" valueType="num">
                                      <p:cBhvr>
                                        <p:cTn id="127" dur="1000" fill="hold"/>
                                        <p:tgtEl>
                                          <p:spTgt spid="55"/>
                                        </p:tgtEl>
                                        <p:attrNameLst>
                                          <p:attrName>ppt_w</p:attrName>
                                        </p:attrNameLst>
                                      </p:cBhvr>
                                      <p:tavLst>
                                        <p:tav tm="0">
                                          <p:val>
                                            <p:strVal val="#ppt_w*0.70"/>
                                          </p:val>
                                        </p:tav>
                                        <p:tav tm="100000">
                                          <p:val>
                                            <p:strVal val="#ppt_w"/>
                                          </p:val>
                                        </p:tav>
                                      </p:tavLst>
                                    </p:anim>
                                    <p:anim calcmode="lin" valueType="num">
                                      <p:cBhvr>
                                        <p:cTn id="128" dur="1000" fill="hold"/>
                                        <p:tgtEl>
                                          <p:spTgt spid="55"/>
                                        </p:tgtEl>
                                        <p:attrNameLst>
                                          <p:attrName>ppt_h</p:attrName>
                                        </p:attrNameLst>
                                      </p:cBhvr>
                                      <p:tavLst>
                                        <p:tav tm="0">
                                          <p:val>
                                            <p:strVal val="#ppt_h"/>
                                          </p:val>
                                        </p:tav>
                                        <p:tav tm="100000">
                                          <p:val>
                                            <p:strVal val="#ppt_h"/>
                                          </p:val>
                                        </p:tav>
                                      </p:tavLst>
                                    </p:anim>
                                    <p:animEffect transition="in" filter="fade">
                                      <p:cBhvr>
                                        <p:cTn id="129" dur="1000"/>
                                        <p:tgtEl>
                                          <p:spTgt spid="55"/>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0.70"/>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55" presetClass="entr" presetSubtype="0" fill="hold" grpId="0"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strVal val="#ppt_w*0.70"/>
                                          </p:val>
                                        </p:tav>
                                        <p:tav tm="100000">
                                          <p:val>
                                            <p:strVal val="#ppt_w"/>
                                          </p:val>
                                        </p:tav>
                                      </p:tavLst>
                                    </p:anim>
                                    <p:anim calcmode="lin" valueType="num">
                                      <p:cBhvr>
                                        <p:cTn id="138" dur="1000" fill="hold"/>
                                        <p:tgtEl>
                                          <p:spTgt spid="63"/>
                                        </p:tgtEl>
                                        <p:attrNameLst>
                                          <p:attrName>ppt_h</p:attrName>
                                        </p:attrNameLst>
                                      </p:cBhvr>
                                      <p:tavLst>
                                        <p:tav tm="0">
                                          <p:val>
                                            <p:strVal val="#ppt_h"/>
                                          </p:val>
                                        </p:tav>
                                        <p:tav tm="100000">
                                          <p:val>
                                            <p:strVal val="#ppt_h"/>
                                          </p:val>
                                        </p:tav>
                                      </p:tavLst>
                                    </p:anim>
                                    <p:animEffect transition="in" filter="fade">
                                      <p:cBhvr>
                                        <p:cTn id="139" dur="1000"/>
                                        <p:tgtEl>
                                          <p:spTgt spid="63"/>
                                        </p:tgtEl>
                                      </p:cBhvr>
                                    </p:animEffect>
                                  </p:childTnLst>
                                </p:cTn>
                              </p:par>
                              <p:par>
                                <p:cTn id="140" presetID="55" presetClass="entr" presetSubtype="0" fill="hold" grpId="0" nodeType="withEffect">
                                  <p:stCondLst>
                                    <p:cond delay="0"/>
                                  </p:stCondLst>
                                  <p:childTnLst>
                                    <p:set>
                                      <p:cBhvr>
                                        <p:cTn id="141" dur="1" fill="hold">
                                          <p:stCondLst>
                                            <p:cond delay="0"/>
                                          </p:stCondLst>
                                        </p:cTn>
                                        <p:tgtEl>
                                          <p:spTgt spid="67"/>
                                        </p:tgtEl>
                                        <p:attrNameLst>
                                          <p:attrName>style.visibility</p:attrName>
                                        </p:attrNameLst>
                                      </p:cBhvr>
                                      <p:to>
                                        <p:strVal val="visible"/>
                                      </p:to>
                                    </p:set>
                                    <p:anim calcmode="lin" valueType="num">
                                      <p:cBhvr>
                                        <p:cTn id="142" dur="1000" fill="hold"/>
                                        <p:tgtEl>
                                          <p:spTgt spid="67"/>
                                        </p:tgtEl>
                                        <p:attrNameLst>
                                          <p:attrName>ppt_w</p:attrName>
                                        </p:attrNameLst>
                                      </p:cBhvr>
                                      <p:tavLst>
                                        <p:tav tm="0">
                                          <p:val>
                                            <p:strVal val="#ppt_w*0.70"/>
                                          </p:val>
                                        </p:tav>
                                        <p:tav tm="100000">
                                          <p:val>
                                            <p:strVal val="#ppt_w"/>
                                          </p:val>
                                        </p:tav>
                                      </p:tavLst>
                                    </p:anim>
                                    <p:anim calcmode="lin" valueType="num">
                                      <p:cBhvr>
                                        <p:cTn id="143" dur="1000" fill="hold"/>
                                        <p:tgtEl>
                                          <p:spTgt spid="67"/>
                                        </p:tgtEl>
                                        <p:attrNameLst>
                                          <p:attrName>ppt_h</p:attrName>
                                        </p:attrNameLst>
                                      </p:cBhvr>
                                      <p:tavLst>
                                        <p:tav tm="0">
                                          <p:val>
                                            <p:strVal val="#ppt_h"/>
                                          </p:val>
                                        </p:tav>
                                        <p:tav tm="100000">
                                          <p:val>
                                            <p:strVal val="#ppt_h"/>
                                          </p:val>
                                        </p:tav>
                                      </p:tavLst>
                                    </p:anim>
                                    <p:animEffect transition="in" filter="fade">
                                      <p:cBhvr>
                                        <p:cTn id="144" dur="1000"/>
                                        <p:tgtEl>
                                          <p:spTgt spid="67"/>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6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6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7" grpId="0" animBg="1"/>
      <p:bldP spid="21" grpId="0" animBg="1"/>
      <p:bldP spid="22" grpId="0" animBg="1"/>
      <p:bldP spid="23" grpId="0" animBg="1"/>
      <p:bldP spid="33" grpId="0" animBg="1"/>
      <p:bldP spid="37" grpId="0" animBg="1"/>
      <p:bldP spid="38" grpId="0" animBg="1"/>
      <p:bldP spid="39" grpId="0" animBg="1"/>
      <p:bldP spid="49" grpId="0" animBg="1"/>
      <p:bldP spid="53" grpId="0" animBg="1"/>
      <p:bldP spid="54" grpId="0" animBg="1"/>
      <p:bldP spid="55" grpId="0" animBg="1"/>
      <p:bldP spid="62" grpId="0"/>
      <p:bldP spid="63" grpId="0"/>
      <p:bldP spid="64" grpId="0"/>
      <p:bldP spid="65" grpId="0"/>
      <p:bldP spid="67" grpId="0"/>
      <p:bldP spid="69"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AAE2-F3ED-89DC-9A06-0DBC2A3425B5}"/>
            </a:ext>
          </a:extLst>
        </p:cNvPr>
        <p:cNvGrpSpPr/>
        <p:nvPr/>
      </p:nvGrpSpPr>
      <p:grpSpPr>
        <a:xfrm>
          <a:off x="0" y="0"/>
          <a:ext cx="0" cy="0"/>
          <a:chOff x="0" y="0"/>
          <a:chExt cx="0" cy="0"/>
        </a:xfrm>
      </p:grpSpPr>
      <p:grpSp>
        <p:nvGrpSpPr>
          <p:cNvPr id="2" name="Groep 1">
            <a:extLst>
              <a:ext uri="{FF2B5EF4-FFF2-40B4-BE49-F238E27FC236}">
                <a16:creationId xmlns:a16="http://schemas.microsoft.com/office/drawing/2014/main" id="{E64CD9C7-0A57-FB51-CD09-B68D13D0EC1C}"/>
              </a:ext>
            </a:extLst>
          </p:cNvPr>
          <p:cNvGrpSpPr/>
          <p:nvPr/>
        </p:nvGrpSpPr>
        <p:grpSpPr>
          <a:xfrm>
            <a:off x="975946" y="1483599"/>
            <a:ext cx="16336107" cy="7319801"/>
            <a:chOff x="-30480" y="-318565"/>
            <a:chExt cx="16336107" cy="7319801"/>
          </a:xfrm>
        </p:grpSpPr>
        <p:grpSp>
          <p:nvGrpSpPr>
            <p:cNvPr id="24" name="Group 24">
              <a:extLst>
                <a:ext uri="{FF2B5EF4-FFF2-40B4-BE49-F238E27FC236}">
                  <a16:creationId xmlns:a16="http://schemas.microsoft.com/office/drawing/2014/main" id="{179C9ECD-8B71-FE60-11F2-D8BEF51CC10E}"/>
                </a:ext>
              </a:extLst>
            </p:cNvPr>
            <p:cNvGrpSpPr/>
            <p:nvPr/>
          </p:nvGrpSpPr>
          <p:grpSpPr>
            <a:xfrm>
              <a:off x="-30480" y="693007"/>
              <a:ext cx="16336107" cy="6308229"/>
              <a:chOff x="0" y="0"/>
              <a:chExt cx="2212079" cy="1979231"/>
            </a:xfrm>
            <a:solidFill>
              <a:srgbClr val="9BD2C1"/>
            </a:solidFill>
          </p:grpSpPr>
          <p:sp>
            <p:nvSpPr>
              <p:cNvPr id="25" name="Freeform 25">
                <a:extLst>
                  <a:ext uri="{FF2B5EF4-FFF2-40B4-BE49-F238E27FC236}">
                    <a16:creationId xmlns:a16="http://schemas.microsoft.com/office/drawing/2014/main" id="{2828344D-6AB0-83B6-F43B-658C8934418C}"/>
                  </a:ext>
                </a:extLst>
              </p:cNvPr>
              <p:cNvSpPr/>
              <p:nvPr/>
            </p:nvSpPr>
            <p:spPr>
              <a:xfrm>
                <a:off x="0" y="0"/>
                <a:ext cx="2212079" cy="1979231"/>
              </a:xfrm>
              <a:custGeom>
                <a:avLst/>
                <a:gdLst/>
                <a:ahLst/>
                <a:cxnLst/>
                <a:rect l="l" t="t" r="r" b="b"/>
                <a:pathLst>
                  <a:path w="2212079" h="1979231">
                    <a:moveTo>
                      <a:pt x="0" y="0"/>
                    </a:moveTo>
                    <a:lnTo>
                      <a:pt x="2212079" y="0"/>
                    </a:lnTo>
                    <a:lnTo>
                      <a:pt x="2212079" y="1979231"/>
                    </a:lnTo>
                    <a:lnTo>
                      <a:pt x="0" y="1979231"/>
                    </a:lnTo>
                    <a:close/>
                  </a:path>
                </a:pathLst>
              </a:custGeom>
              <a:grpFill/>
            </p:spPr>
            <p:txBody>
              <a:bodyPr/>
              <a:lstStyle/>
              <a:p>
                <a:endParaRPr lang="nl-NL" noProof="0" dirty="0"/>
              </a:p>
            </p:txBody>
          </p:sp>
          <p:sp>
            <p:nvSpPr>
              <p:cNvPr id="26" name="TextBox 26">
                <a:extLst>
                  <a:ext uri="{FF2B5EF4-FFF2-40B4-BE49-F238E27FC236}">
                    <a16:creationId xmlns:a16="http://schemas.microsoft.com/office/drawing/2014/main" id="{1B25CE6E-0483-F9E4-C43F-900BC47C1721}"/>
                  </a:ext>
                </a:extLst>
              </p:cNvPr>
              <p:cNvSpPr txBox="1"/>
              <p:nvPr/>
            </p:nvSpPr>
            <p:spPr>
              <a:xfrm>
                <a:off x="0" y="-76200"/>
                <a:ext cx="2212079" cy="2055431"/>
              </a:xfrm>
              <a:prstGeom prst="rect">
                <a:avLst/>
              </a:prstGeom>
              <a:grpFill/>
            </p:spPr>
            <p:txBody>
              <a:bodyPr lIns="50800" tIns="50800" rIns="50800" bIns="50800" rtlCol="0" anchor="ctr"/>
              <a:lstStyle/>
              <a:p>
                <a:pPr algn="ctr">
                  <a:lnSpc>
                    <a:spcPts val="2659"/>
                  </a:lnSpc>
                </a:pPr>
                <a:endParaRPr lang="nl-NL" noProof="0" dirty="0"/>
              </a:p>
            </p:txBody>
          </p:sp>
        </p:grpSp>
        <p:grpSp>
          <p:nvGrpSpPr>
            <p:cNvPr id="21" name="Group 21">
              <a:extLst>
                <a:ext uri="{FF2B5EF4-FFF2-40B4-BE49-F238E27FC236}">
                  <a16:creationId xmlns:a16="http://schemas.microsoft.com/office/drawing/2014/main" id="{8DF23024-2461-0D25-C575-98F786342F9B}"/>
                </a:ext>
              </a:extLst>
            </p:cNvPr>
            <p:cNvGrpSpPr/>
            <p:nvPr/>
          </p:nvGrpSpPr>
          <p:grpSpPr>
            <a:xfrm>
              <a:off x="-30480" y="-318565"/>
              <a:ext cx="16336107" cy="1511217"/>
              <a:chOff x="0" y="0"/>
              <a:chExt cx="3340727" cy="336732"/>
            </a:xfrm>
          </p:grpSpPr>
          <p:sp>
            <p:nvSpPr>
              <p:cNvPr id="22" name="Freeform 22">
                <a:extLst>
                  <a:ext uri="{FF2B5EF4-FFF2-40B4-BE49-F238E27FC236}">
                    <a16:creationId xmlns:a16="http://schemas.microsoft.com/office/drawing/2014/main" id="{B4325D7B-EA18-B9E4-DEC6-5C7D6F019D30}"/>
                  </a:ext>
                </a:extLst>
              </p:cNvPr>
              <p:cNvSpPr/>
              <p:nvPr/>
            </p:nvSpPr>
            <p:spPr>
              <a:xfrm>
                <a:off x="0" y="0"/>
                <a:ext cx="3340727" cy="336732"/>
              </a:xfrm>
              <a:custGeom>
                <a:avLst/>
                <a:gdLst/>
                <a:ahLst/>
                <a:cxnLst/>
                <a:rect l="l" t="t" r="r" b="b"/>
                <a:pathLst>
                  <a:path w="3340727" h="336732">
                    <a:moveTo>
                      <a:pt x="0" y="0"/>
                    </a:moveTo>
                    <a:lnTo>
                      <a:pt x="3340727" y="0"/>
                    </a:lnTo>
                    <a:lnTo>
                      <a:pt x="3340727" y="336732"/>
                    </a:lnTo>
                    <a:lnTo>
                      <a:pt x="0" y="336732"/>
                    </a:lnTo>
                    <a:close/>
                  </a:path>
                </a:pathLst>
              </a:custGeom>
              <a:solidFill>
                <a:srgbClr val="000000"/>
              </a:solidFill>
            </p:spPr>
            <p:txBody>
              <a:bodyPr/>
              <a:lstStyle/>
              <a:p>
                <a:endParaRPr lang="nl-NL" noProof="0" dirty="0"/>
              </a:p>
            </p:txBody>
          </p:sp>
          <p:sp>
            <p:nvSpPr>
              <p:cNvPr id="23" name="TextBox 23">
                <a:extLst>
                  <a:ext uri="{FF2B5EF4-FFF2-40B4-BE49-F238E27FC236}">
                    <a16:creationId xmlns:a16="http://schemas.microsoft.com/office/drawing/2014/main" id="{B3141113-680F-6E3E-7810-42A3DDF48CCE}"/>
                  </a:ext>
                </a:extLst>
              </p:cNvPr>
              <p:cNvSpPr txBox="1"/>
              <p:nvPr/>
            </p:nvSpPr>
            <p:spPr>
              <a:xfrm>
                <a:off x="0" y="-76200"/>
                <a:ext cx="3340727" cy="412932"/>
              </a:xfrm>
              <a:prstGeom prst="rect">
                <a:avLst/>
              </a:prstGeom>
            </p:spPr>
            <p:txBody>
              <a:bodyPr lIns="50800" tIns="50800" rIns="50800" bIns="50800" rtlCol="0" anchor="ctr"/>
              <a:lstStyle/>
              <a:p>
                <a:pPr algn="ctr">
                  <a:lnSpc>
                    <a:spcPts val="2659"/>
                  </a:lnSpc>
                </a:pPr>
                <a:endParaRPr lang="nl-NL" noProof="0" dirty="0"/>
              </a:p>
            </p:txBody>
          </p:sp>
        </p:grpSp>
        <p:sp>
          <p:nvSpPr>
            <p:cNvPr id="27" name="TextBox 27">
              <a:extLst>
                <a:ext uri="{FF2B5EF4-FFF2-40B4-BE49-F238E27FC236}">
                  <a16:creationId xmlns:a16="http://schemas.microsoft.com/office/drawing/2014/main" id="{820C796C-5E39-4F93-034F-E0AB0AFB5E8F}"/>
                </a:ext>
              </a:extLst>
            </p:cNvPr>
            <p:cNvSpPr txBox="1"/>
            <p:nvPr/>
          </p:nvSpPr>
          <p:spPr>
            <a:xfrm>
              <a:off x="-30480" y="45680"/>
              <a:ext cx="16336107" cy="783356"/>
            </a:xfrm>
            <a:prstGeom prst="rect">
              <a:avLst/>
            </a:prstGeom>
          </p:spPr>
          <p:txBody>
            <a:bodyPr wrap="square" lIns="0" tIns="0" rIns="0" bIns="0" rtlCol="0" anchor="t">
              <a:spAutoFit/>
            </a:bodyPr>
            <a:lstStyle/>
            <a:p>
              <a:pPr algn="ctr">
                <a:lnSpc>
                  <a:spcPts val="6664"/>
                </a:lnSpc>
                <a:spcBef>
                  <a:spcPct val="0"/>
                </a:spcBef>
              </a:pPr>
              <a:r>
                <a:rPr lang="nl-NL" sz="4400" b="1" spc="133" noProof="0" dirty="0">
                  <a:solidFill>
                    <a:srgbClr val="FFFFFF"/>
                  </a:solidFill>
                  <a:latin typeface="Arial" panose="020B0604020202020204" pitchFamily="34" charset="0"/>
                  <a:ea typeface="UGent Panno Text 2"/>
                  <a:cs typeface="Arial" panose="020B0604020202020204" pitchFamily="34" charset="0"/>
                  <a:sym typeface="UGent Panno Text 2"/>
                </a:rPr>
                <a:t>Waarom zou ik meedoen?</a:t>
              </a:r>
            </a:p>
          </p:txBody>
        </p:sp>
        <p:sp>
          <p:nvSpPr>
            <p:cNvPr id="38" name="TextBox 38">
              <a:extLst>
                <a:ext uri="{FF2B5EF4-FFF2-40B4-BE49-F238E27FC236}">
                  <a16:creationId xmlns:a16="http://schemas.microsoft.com/office/drawing/2014/main" id="{937809B9-4AFE-8E1E-B8F9-546AFB4A9981}"/>
                </a:ext>
              </a:extLst>
            </p:cNvPr>
            <p:cNvSpPr txBox="1"/>
            <p:nvPr/>
          </p:nvSpPr>
          <p:spPr>
            <a:xfrm>
              <a:off x="210440" y="1460277"/>
              <a:ext cx="15840248" cy="4771627"/>
            </a:xfrm>
            <a:prstGeom prst="rect">
              <a:avLst/>
            </a:prstGeom>
          </p:spPr>
          <p:txBody>
            <a:bodyPr wrap="square" lIns="0" tIns="0" rIns="0" bIns="0" rtlCol="0" anchor="t">
              <a:spAutoFit/>
            </a:bodyPr>
            <a:lstStyle/>
            <a:p>
              <a:pPr marL="457200" indent="-288000" algn="l">
                <a:lnSpc>
                  <a:spcPct val="200000"/>
                </a:lnSpc>
                <a:buFont typeface="Arial" panose="020B0604020202020204" pitchFamily="34" charset="0"/>
                <a:buChar char="•"/>
              </a:pPr>
              <a:r>
                <a:rPr lang="nl-NL" sz="3200" spc="111" noProof="0" dirty="0">
                  <a:solidFill>
                    <a:srgbClr val="000000"/>
                  </a:solidFill>
                  <a:latin typeface="Arial" panose="020B0604020202020204" pitchFamily="34" charset="0"/>
                  <a:ea typeface="UGent Panno Text 1"/>
                  <a:cs typeface="Arial" panose="020B0604020202020204" pitchFamily="34" charset="0"/>
                  <a:sym typeface="UGent Panno Text 1"/>
                </a:rPr>
                <a:t>Je draagt bij aan de kennis over mentale gezondheid en aan interventies om jongeren te ondersteunen</a:t>
              </a:r>
            </a:p>
            <a:p>
              <a:pPr marL="457200" indent="-288000">
                <a:lnSpc>
                  <a:spcPct val="200000"/>
                </a:lnSpc>
                <a:buFont typeface="Arial" panose="020B0604020202020204" pitchFamily="34" charset="0"/>
                <a:buChar char="•"/>
              </a:pPr>
              <a:r>
                <a:rPr lang="nl-NL" sz="3200" spc="111" dirty="0">
                  <a:solidFill>
                    <a:srgbClr val="000000"/>
                  </a:solidFill>
                  <a:latin typeface="Arial" panose="020B0604020202020204" pitchFamily="34" charset="0"/>
                  <a:ea typeface="UGent Panno Text 1"/>
                  <a:cs typeface="Arial" panose="020B0604020202020204" pitchFamily="34" charset="0"/>
                  <a:sym typeface="UGent Panno Text 1"/>
                </a:rPr>
                <a:t>Toegang tot Virtual </a:t>
              </a:r>
              <a:r>
                <a:rPr lang="nl-NL" sz="3200" spc="111" dirty="0" err="1">
                  <a:solidFill>
                    <a:srgbClr val="000000"/>
                  </a:solidFill>
                  <a:latin typeface="Arial" panose="020B0604020202020204" pitchFamily="34" charset="0"/>
                  <a:ea typeface="UGent Panno Text 1"/>
                  <a:cs typeface="Arial" panose="020B0604020202020204" pitchFamily="34" charset="0"/>
                  <a:sym typeface="UGent Panno Text 1"/>
                </a:rPr>
                <a:t>Reality</a:t>
              </a:r>
              <a:r>
                <a:rPr lang="nl-NL" sz="3200" spc="111" dirty="0">
                  <a:solidFill>
                    <a:srgbClr val="000000"/>
                  </a:solidFill>
                  <a:latin typeface="Arial" panose="020B0604020202020204" pitchFamily="34" charset="0"/>
                  <a:ea typeface="UGent Panno Text 1"/>
                  <a:cs typeface="Arial" panose="020B0604020202020204" pitchFamily="34" charset="0"/>
                  <a:sym typeface="UGent Panno Text 1"/>
                </a:rPr>
                <a:t> interventies die kunnen helpen om je beter in je vel te voelen</a:t>
              </a:r>
            </a:p>
            <a:p>
              <a:pPr marL="457200" indent="-288000" algn="l">
                <a:lnSpc>
                  <a:spcPct val="200000"/>
                </a:lnSpc>
                <a:buFont typeface="Arial" panose="020B0604020202020204" pitchFamily="34" charset="0"/>
                <a:buChar char="•"/>
              </a:pPr>
              <a:r>
                <a:rPr lang="nl-NL" sz="3200" spc="111" noProof="0" dirty="0">
                  <a:solidFill>
                    <a:srgbClr val="000000"/>
                  </a:solidFill>
                  <a:latin typeface="Arial" panose="020B0604020202020204" pitchFamily="34" charset="0"/>
                  <a:ea typeface="UGent Panno Text 1"/>
                  <a:cs typeface="Arial" panose="020B0604020202020204" pitchFamily="34" charset="0"/>
                  <a:sym typeface="UGent Panno Text 1"/>
                </a:rPr>
                <a:t>100 euro, gespreid over drie jaar</a:t>
              </a:r>
            </a:p>
          </p:txBody>
        </p:sp>
      </p:grpSp>
      <p:pic>
        <p:nvPicPr>
          <p:cNvPr id="13" name="Afbeelding 12" descr="Afbeelding met kleding, persoon, glimlach, person&#10;&#10;Automatisch gegenereerde beschrijving">
            <a:extLst>
              <a:ext uri="{FF2B5EF4-FFF2-40B4-BE49-F238E27FC236}">
                <a16:creationId xmlns:a16="http://schemas.microsoft.com/office/drawing/2014/main" id="{6E5655D9-B74B-B3C5-6F38-72D91C938A00}"/>
              </a:ext>
            </a:extLst>
          </p:cNvPr>
          <p:cNvPicPr>
            <a:picLocks noChangeAspect="1"/>
          </p:cNvPicPr>
          <p:nvPr/>
        </p:nvPicPr>
        <p:blipFill>
          <a:blip r:embed="rId3">
            <a:extLst>
              <a:ext uri="{28A0092B-C50C-407E-A947-70E740481C1C}">
                <a14:useLocalDpi xmlns:a14="http://schemas.microsoft.com/office/drawing/2010/main" val="0"/>
              </a:ext>
            </a:extLst>
          </a:blip>
          <a:srcRect l="50000" t="47000" r="9995" b="11279"/>
          <a:stretch/>
        </p:blipFill>
        <p:spPr>
          <a:xfrm>
            <a:off x="15545616" y="7010779"/>
            <a:ext cx="1511498" cy="1562100"/>
          </a:xfrm>
          <a:prstGeom prst="rect">
            <a:avLst/>
          </a:prstGeom>
        </p:spPr>
      </p:pic>
    </p:spTree>
    <p:extLst>
      <p:ext uri="{BB962C8B-B14F-4D97-AF65-F5344CB8AC3E}">
        <p14:creationId xmlns:p14="http://schemas.microsoft.com/office/powerpoint/2010/main" val="23783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2248" y="1427712"/>
            <a:ext cx="9725296" cy="4858788"/>
            <a:chOff x="0" y="-76200"/>
            <a:chExt cx="2561395" cy="1279681"/>
          </a:xfrm>
          <a:solidFill>
            <a:srgbClr val="9BD2C1"/>
          </a:solidFill>
        </p:grpSpPr>
        <p:sp>
          <p:nvSpPr>
            <p:cNvPr id="3" name="Freeform 3"/>
            <p:cNvSpPr/>
            <p:nvPr/>
          </p:nvSpPr>
          <p:spPr>
            <a:xfrm>
              <a:off x="90139" y="0"/>
              <a:ext cx="2471256" cy="1203481"/>
            </a:xfrm>
            <a:custGeom>
              <a:avLst/>
              <a:gdLst/>
              <a:ahLst/>
              <a:cxnLst/>
              <a:rect l="l" t="t" r="r" b="b"/>
              <a:pathLst>
                <a:path w="2561395" h="1203481">
                  <a:moveTo>
                    <a:pt x="0" y="0"/>
                  </a:moveTo>
                  <a:lnTo>
                    <a:pt x="2561395" y="0"/>
                  </a:lnTo>
                  <a:lnTo>
                    <a:pt x="2561395" y="1203481"/>
                  </a:lnTo>
                  <a:lnTo>
                    <a:pt x="0" y="1203481"/>
                  </a:lnTo>
                  <a:close/>
                </a:path>
              </a:pathLst>
            </a:custGeom>
            <a:grpFill/>
          </p:spPr>
          <p:txBody>
            <a:bodyPr/>
            <a:lstStyle/>
            <a:p>
              <a:endParaRPr lang="nl-BE"/>
            </a:p>
          </p:txBody>
        </p:sp>
        <p:sp>
          <p:nvSpPr>
            <p:cNvPr id="4" name="TextBox 4"/>
            <p:cNvSpPr txBox="1"/>
            <p:nvPr/>
          </p:nvSpPr>
          <p:spPr>
            <a:xfrm>
              <a:off x="0" y="-76200"/>
              <a:ext cx="2561395" cy="1279681"/>
            </a:xfrm>
            <a:prstGeom prst="rect">
              <a:avLst/>
            </a:prstGeom>
            <a:grpFill/>
          </p:spPr>
          <p:txBody>
            <a:bodyPr lIns="50800" tIns="50800" rIns="50800" bIns="50800" rtlCol="0" anchor="ctr"/>
            <a:lstStyle/>
            <a:p>
              <a:pPr algn="ctr">
                <a:lnSpc>
                  <a:spcPts val="2659"/>
                </a:lnSpc>
              </a:pPr>
              <a:endParaRPr/>
            </a:p>
          </p:txBody>
        </p:sp>
      </p:grpSp>
      <p:sp>
        <p:nvSpPr>
          <p:cNvPr id="5" name="Freeform 5"/>
          <p:cNvSpPr/>
          <p:nvPr/>
        </p:nvSpPr>
        <p:spPr>
          <a:xfrm>
            <a:off x="10828288" y="7889444"/>
            <a:ext cx="2746028" cy="2196823"/>
          </a:xfrm>
          <a:custGeom>
            <a:avLst/>
            <a:gdLst/>
            <a:ahLst/>
            <a:cxnLst/>
            <a:rect l="l" t="t" r="r" b="b"/>
            <a:pathLst>
              <a:path w="2746028" h="2196823">
                <a:moveTo>
                  <a:pt x="0" y="0"/>
                </a:moveTo>
                <a:lnTo>
                  <a:pt x="2746029" y="0"/>
                </a:lnTo>
                <a:lnTo>
                  <a:pt x="2746029" y="2196822"/>
                </a:lnTo>
                <a:lnTo>
                  <a:pt x="0" y="2196822"/>
                </a:lnTo>
                <a:lnTo>
                  <a:pt x="0" y="0"/>
                </a:lnTo>
                <a:close/>
              </a:path>
            </a:pathLst>
          </a:custGeom>
          <a:blipFill>
            <a:blip r:embed="rId3"/>
            <a:stretch>
              <a:fillRect/>
            </a:stretch>
          </a:blipFill>
        </p:spPr>
        <p:txBody>
          <a:bodyPr/>
          <a:lstStyle/>
          <a:p>
            <a:endParaRPr lang="nl-BE"/>
          </a:p>
        </p:txBody>
      </p:sp>
      <p:grpSp>
        <p:nvGrpSpPr>
          <p:cNvPr id="6" name="Group 6"/>
          <p:cNvGrpSpPr/>
          <p:nvPr/>
        </p:nvGrpSpPr>
        <p:grpSpPr>
          <a:xfrm>
            <a:off x="-1" y="63407"/>
            <a:ext cx="18288000" cy="1038160"/>
            <a:chOff x="-195641" y="-76200"/>
            <a:chExt cx="7274118" cy="412932"/>
          </a:xfrm>
        </p:grpSpPr>
        <p:sp>
          <p:nvSpPr>
            <p:cNvPr id="7" name="Freeform 7"/>
            <p:cNvSpPr/>
            <p:nvPr/>
          </p:nvSpPr>
          <p:spPr>
            <a:xfrm>
              <a:off x="-195641" y="-21578"/>
              <a:ext cx="7274118" cy="358310"/>
            </a:xfrm>
            <a:custGeom>
              <a:avLst/>
              <a:gdLst/>
              <a:ahLst/>
              <a:cxnLst/>
              <a:rect l="l" t="t" r="r" b="b"/>
              <a:pathLst>
                <a:path w="6852159" h="336732">
                  <a:moveTo>
                    <a:pt x="0" y="0"/>
                  </a:moveTo>
                  <a:lnTo>
                    <a:pt x="6852159" y="0"/>
                  </a:lnTo>
                  <a:lnTo>
                    <a:pt x="6852159" y="336732"/>
                  </a:lnTo>
                  <a:lnTo>
                    <a:pt x="0" y="336732"/>
                  </a:lnTo>
                  <a:close/>
                </a:path>
              </a:pathLst>
            </a:custGeom>
            <a:solidFill>
              <a:srgbClr val="000000"/>
            </a:solidFill>
          </p:spPr>
          <p:txBody>
            <a:bodyPr/>
            <a:lstStyle/>
            <a:p>
              <a:endParaRPr lang="nl-BE"/>
            </a:p>
          </p:txBody>
        </p:sp>
        <p:sp>
          <p:nvSpPr>
            <p:cNvPr id="8" name="TextBox 8"/>
            <p:cNvSpPr txBox="1"/>
            <p:nvPr/>
          </p:nvSpPr>
          <p:spPr>
            <a:xfrm>
              <a:off x="0" y="-76200"/>
              <a:ext cx="6852159" cy="412932"/>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491863" y="6731440"/>
            <a:ext cx="8943506" cy="2679260"/>
          </a:xfrm>
          <a:prstGeom prst="rect">
            <a:avLst/>
          </a:prstGeom>
          <a:noFill/>
        </p:spPr>
        <p:txBody>
          <a:bodyPr wrap="square" lIns="0" tIns="0" rIns="0" bIns="0" rtlCol="0" anchor="t">
            <a:spAutoFit/>
          </a:bodyPr>
          <a:lstStyle/>
          <a:p>
            <a:pPr algn="l">
              <a:lnSpc>
                <a:spcPts val="7167"/>
              </a:lnSpc>
            </a:pPr>
            <a:r>
              <a:rPr lang="en-US" sz="4000" b="1" spc="143" dirty="0">
                <a:solidFill>
                  <a:srgbClr val="000000"/>
                </a:solidFill>
                <a:latin typeface="Arial" panose="020B0604020202020204" pitchFamily="34" charset="0"/>
                <a:ea typeface="UGent Panno Text 2"/>
                <a:cs typeface="Arial" panose="020B0604020202020204" pitchFamily="34" charset="0"/>
                <a:sym typeface="UGent Panno Text 2"/>
              </a:rPr>
              <a:t>Meer info of </a:t>
            </a:r>
            <a:r>
              <a:rPr lang="en-US" sz="4000" b="1" spc="143" dirty="0" err="1">
                <a:solidFill>
                  <a:srgbClr val="000000"/>
                </a:solidFill>
                <a:latin typeface="Arial" panose="020B0604020202020204" pitchFamily="34" charset="0"/>
                <a:ea typeface="UGent Panno Text 2"/>
                <a:cs typeface="Arial" panose="020B0604020202020204" pitchFamily="34" charset="0"/>
                <a:sym typeface="UGent Panno Text 2"/>
              </a:rPr>
              <a:t>vragen</a:t>
            </a:r>
            <a:r>
              <a:rPr lang="en-US" sz="4000" b="1" spc="143" dirty="0">
                <a:solidFill>
                  <a:srgbClr val="000000"/>
                </a:solidFill>
                <a:latin typeface="Arial" panose="020B0604020202020204" pitchFamily="34" charset="0"/>
                <a:ea typeface="UGent Panno Text 2"/>
                <a:cs typeface="Arial" panose="020B0604020202020204" pitchFamily="34" charset="0"/>
                <a:sym typeface="UGent Panno Text 2"/>
              </a:rPr>
              <a:t>?</a:t>
            </a:r>
          </a:p>
          <a:p>
            <a:pPr algn="l">
              <a:lnSpc>
                <a:spcPts val="7167"/>
              </a:lnSpc>
            </a:pPr>
            <a:r>
              <a:rPr lang="en-US" sz="4000" spc="143" dirty="0">
                <a:solidFill>
                  <a:srgbClr val="000000"/>
                </a:solidFill>
                <a:latin typeface="Arial" panose="020B0604020202020204" pitchFamily="34" charset="0"/>
                <a:ea typeface="UGent Panno Text 2"/>
                <a:cs typeface="Arial" panose="020B0604020202020204" pitchFamily="34" charset="0"/>
                <a:sym typeface="UGent Panno Text 2"/>
              </a:rPr>
              <a:t>VoorZ@UGent.be of </a:t>
            </a:r>
            <a:r>
              <a:rPr lang="en-US" sz="4000" spc="126" dirty="0">
                <a:solidFill>
                  <a:srgbClr val="000000"/>
                </a:solidFill>
                <a:latin typeface="Arial" panose="020B0604020202020204" pitchFamily="34" charset="0"/>
                <a:ea typeface="UGent Panno Text 1"/>
                <a:cs typeface="Arial" panose="020B0604020202020204" pitchFamily="34" charset="0"/>
                <a:sym typeface="UGent Panno Text 1"/>
              </a:rPr>
              <a:t>https://www.fsppd.be/</a:t>
            </a:r>
            <a:r>
              <a:rPr lang="en-US" sz="4000" spc="126" dirty="0">
                <a:latin typeface="Arial" panose="020B0604020202020204" pitchFamily="34" charset="0"/>
                <a:ea typeface="UGent Panno Text 1"/>
                <a:cs typeface="Arial" panose="020B0604020202020204" pitchFamily="34" charset="0"/>
                <a:sym typeface="UGent Panno Text 1"/>
              </a:rPr>
              <a:t>voorZ</a:t>
            </a:r>
            <a:r>
              <a:rPr lang="en-US" sz="4000" spc="126" dirty="0">
                <a:solidFill>
                  <a:srgbClr val="000000"/>
                </a:solidFill>
                <a:latin typeface="Arial" panose="020B0604020202020204" pitchFamily="34" charset="0"/>
                <a:ea typeface="UGent Panno Text 1"/>
                <a:cs typeface="Arial" panose="020B0604020202020204" pitchFamily="34" charset="0"/>
                <a:sym typeface="UGent Panno Text 1"/>
              </a:rPr>
              <a:t> </a:t>
            </a:r>
            <a:endParaRPr lang="en-US" sz="4400" spc="126" dirty="0">
              <a:solidFill>
                <a:srgbClr val="000000"/>
              </a:solidFill>
              <a:latin typeface="Arial" panose="020B0604020202020204" pitchFamily="34" charset="0"/>
              <a:ea typeface="UGent Panno Text 1"/>
              <a:cs typeface="Arial" panose="020B0604020202020204" pitchFamily="34" charset="0"/>
              <a:sym typeface="UGent Panno Text 1"/>
            </a:endParaRPr>
          </a:p>
        </p:txBody>
      </p:sp>
      <p:sp>
        <p:nvSpPr>
          <p:cNvPr id="12" name="Freeform 12"/>
          <p:cNvSpPr/>
          <p:nvPr/>
        </p:nvSpPr>
        <p:spPr>
          <a:xfrm>
            <a:off x="13384684" y="8277273"/>
            <a:ext cx="4183424" cy="1421163"/>
          </a:xfrm>
          <a:custGeom>
            <a:avLst/>
            <a:gdLst/>
            <a:ahLst/>
            <a:cxnLst/>
            <a:rect l="l" t="t" r="r" b="b"/>
            <a:pathLst>
              <a:path w="4183424" h="1421163">
                <a:moveTo>
                  <a:pt x="0" y="0"/>
                </a:moveTo>
                <a:lnTo>
                  <a:pt x="4183424" y="0"/>
                </a:lnTo>
                <a:lnTo>
                  <a:pt x="4183424" y="1421164"/>
                </a:lnTo>
                <a:lnTo>
                  <a:pt x="0" y="1421164"/>
                </a:lnTo>
                <a:lnTo>
                  <a:pt x="0" y="0"/>
                </a:lnTo>
                <a:close/>
              </a:path>
            </a:pathLst>
          </a:custGeom>
          <a:blipFill>
            <a:blip r:embed="rId4"/>
            <a:stretch>
              <a:fillRect/>
            </a:stretch>
          </a:blipFill>
        </p:spPr>
        <p:txBody>
          <a:bodyPr/>
          <a:lstStyle/>
          <a:p>
            <a:endParaRPr lang="nl-BE"/>
          </a:p>
        </p:txBody>
      </p:sp>
      <p:sp>
        <p:nvSpPr>
          <p:cNvPr id="16" name="Freeform 16"/>
          <p:cNvSpPr/>
          <p:nvPr/>
        </p:nvSpPr>
        <p:spPr>
          <a:xfrm>
            <a:off x="491863" y="2043223"/>
            <a:ext cx="8515407" cy="3917087"/>
          </a:xfrm>
          <a:custGeom>
            <a:avLst/>
            <a:gdLst/>
            <a:ahLst/>
            <a:cxnLst/>
            <a:rect l="l" t="t" r="r" b="b"/>
            <a:pathLst>
              <a:path w="8515407" h="3917087">
                <a:moveTo>
                  <a:pt x="0" y="0"/>
                </a:moveTo>
                <a:lnTo>
                  <a:pt x="8515407" y="0"/>
                </a:lnTo>
                <a:lnTo>
                  <a:pt x="8515407" y="3917088"/>
                </a:lnTo>
                <a:lnTo>
                  <a:pt x="0" y="3917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7" name="TextBox 17"/>
          <p:cNvSpPr txBox="1"/>
          <p:nvPr/>
        </p:nvSpPr>
        <p:spPr>
          <a:xfrm>
            <a:off x="1785101" y="200733"/>
            <a:ext cx="14717798" cy="832600"/>
          </a:xfrm>
          <a:prstGeom prst="rect">
            <a:avLst/>
          </a:prstGeom>
        </p:spPr>
        <p:txBody>
          <a:bodyPr lIns="0" tIns="0" rIns="0" bIns="0" rtlCol="0" anchor="t">
            <a:spAutoFit/>
          </a:bodyPr>
          <a:lstStyle/>
          <a:p>
            <a:pPr algn="ctr">
              <a:lnSpc>
                <a:spcPts val="7224"/>
              </a:lnSpc>
              <a:spcBef>
                <a:spcPct val="0"/>
              </a:spcBef>
            </a:pPr>
            <a:r>
              <a:rPr lang="en-US" sz="4000" b="1" spc="144" dirty="0">
                <a:solidFill>
                  <a:srgbClr val="FFFFFF"/>
                </a:solidFill>
                <a:latin typeface="Arial" panose="020B0604020202020204" pitchFamily="34" charset="0"/>
                <a:ea typeface="UGent Panno Text 2"/>
                <a:cs typeface="Arial" panose="020B0604020202020204" pitchFamily="34" charset="0"/>
                <a:sym typeface="UGent Panno Text 2"/>
              </a:rPr>
              <a:t>Wil je </a:t>
            </a:r>
            <a:r>
              <a:rPr lang="en-US" sz="4000" b="1" spc="144" dirty="0" err="1">
                <a:solidFill>
                  <a:srgbClr val="FFFFFF"/>
                </a:solidFill>
                <a:latin typeface="Arial" panose="020B0604020202020204" pitchFamily="34" charset="0"/>
                <a:ea typeface="UGent Panno Text 2"/>
                <a:cs typeface="Arial" panose="020B0604020202020204" pitchFamily="34" charset="0"/>
                <a:sym typeface="UGent Panno Text 2"/>
              </a:rPr>
              <a:t>deelnemen</a:t>
            </a:r>
            <a:r>
              <a:rPr lang="en-US" sz="4000" b="1" spc="144" dirty="0">
                <a:solidFill>
                  <a:srgbClr val="FFFFFF"/>
                </a:solidFill>
                <a:latin typeface="Arial" panose="020B0604020202020204" pitchFamily="34" charset="0"/>
                <a:ea typeface="UGent Panno Text 2"/>
                <a:cs typeface="Arial" panose="020B0604020202020204" pitchFamily="34" charset="0"/>
                <a:sym typeface="UGent Panno Text 2"/>
              </a:rPr>
              <a:t>?</a:t>
            </a:r>
          </a:p>
        </p:txBody>
      </p:sp>
      <p:pic>
        <p:nvPicPr>
          <p:cNvPr id="13" name="Afbeelding 12">
            <a:extLst>
              <a:ext uri="{FF2B5EF4-FFF2-40B4-BE49-F238E27FC236}">
                <a16:creationId xmlns:a16="http://schemas.microsoft.com/office/drawing/2014/main" id="{3F8A2B95-D8A2-BDC6-9C23-42159D19E634}"/>
              </a:ext>
            </a:extLst>
          </p:cNvPr>
          <p:cNvPicPr>
            <a:picLocks noChangeAspect="1"/>
          </p:cNvPicPr>
          <p:nvPr/>
        </p:nvPicPr>
        <p:blipFill>
          <a:blip r:embed="rId7"/>
          <a:stretch>
            <a:fillRect/>
          </a:stretch>
        </p:blipFill>
        <p:spPr>
          <a:xfrm>
            <a:off x="10217159" y="3401246"/>
            <a:ext cx="7772400" cy="3484507"/>
          </a:xfrm>
          <a:prstGeom prst="rect">
            <a:avLst/>
          </a:prstGeom>
        </p:spPr>
      </p:pic>
      <p:pic>
        <p:nvPicPr>
          <p:cNvPr id="15" name="Afbeelding 14" descr="Afbeelding met patroon, pixel&#10;&#10;Automatisch gegenereerde beschrijving">
            <a:extLst>
              <a:ext uri="{FF2B5EF4-FFF2-40B4-BE49-F238E27FC236}">
                <a16:creationId xmlns:a16="http://schemas.microsoft.com/office/drawing/2014/main" id="{92CD33AC-A0AB-6302-69A1-E49FB3B041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2211134"/>
            <a:ext cx="3581400" cy="3581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684</TotalTime>
  <Words>688</Words>
  <Application>Microsoft Office PowerPoint</Application>
  <PresentationFormat>Aangepast</PresentationFormat>
  <Paragraphs>58</Paragraphs>
  <Slides>7</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Calibri Light</vt:lpstr>
      <vt:lpstr>Symbol</vt:lpstr>
      <vt:lpstr>Arial</vt:lpstr>
      <vt:lpstr>Calibri</vt:lpstr>
      <vt:lpstr>Aptos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overgang naar studie of werk: een kansrijke, maar kwetsbare fase voor jongeren. Tot 40% kampt met mentale gezondheidsproblemen.</dc:title>
  <dc:creator>Bente Verhelst</dc:creator>
  <cp:lastModifiedBy>Bente Verhelst</cp:lastModifiedBy>
  <cp:revision>5</cp:revision>
  <dcterms:created xsi:type="dcterms:W3CDTF">2006-08-16T00:00:00Z</dcterms:created>
  <dcterms:modified xsi:type="dcterms:W3CDTF">2025-01-21T15:02:08Z</dcterms:modified>
  <dc:identifier>DAGZqROfLTk</dc:identifier>
</cp:coreProperties>
</file>