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96" r:id="rId2"/>
  </p:sldMasterIdLst>
  <p:notesMasterIdLst>
    <p:notesMasterId r:id="rId31"/>
  </p:notesMasterIdLst>
  <p:sldIdLst>
    <p:sldId id="313" r:id="rId3"/>
    <p:sldId id="339" r:id="rId4"/>
    <p:sldId id="314" r:id="rId5"/>
    <p:sldId id="315" r:id="rId6"/>
    <p:sldId id="331" r:id="rId7"/>
    <p:sldId id="316" r:id="rId8"/>
    <p:sldId id="317" r:id="rId9"/>
    <p:sldId id="318" r:id="rId10"/>
    <p:sldId id="319" r:id="rId11"/>
    <p:sldId id="320" r:id="rId12"/>
    <p:sldId id="327" r:id="rId13"/>
    <p:sldId id="321" r:id="rId14"/>
    <p:sldId id="322" r:id="rId15"/>
    <p:sldId id="323" r:id="rId16"/>
    <p:sldId id="324" r:id="rId17"/>
    <p:sldId id="325" r:id="rId18"/>
    <p:sldId id="326" r:id="rId19"/>
    <p:sldId id="328" r:id="rId20"/>
    <p:sldId id="330" r:id="rId21"/>
    <p:sldId id="337" r:id="rId22"/>
    <p:sldId id="336" r:id="rId23"/>
    <p:sldId id="335" r:id="rId24"/>
    <p:sldId id="332" r:id="rId25"/>
    <p:sldId id="329" r:id="rId26"/>
    <p:sldId id="333" r:id="rId27"/>
    <p:sldId id="334" r:id="rId28"/>
    <p:sldId id="338" r:id="rId29"/>
    <p:sldId id="292" r:id="rId30"/>
  </p:sldIdLst>
  <p:sldSz cx="12192000" cy="6858000"/>
  <p:notesSz cx="6858000" cy="9144000"/>
  <p:embeddedFontLst>
    <p:embeddedFont>
      <p:font typeface="Fira Sans Book" panose="020B0604020202020204" charset="0"/>
      <p:regular r:id="rId32"/>
    </p:embeddedFont>
    <p:embeddedFont>
      <p:font typeface="Museo Sans 300" panose="02000000000000000000" charset="0"/>
      <p:regular r:id="rId33"/>
      <p:italic r:id="rId34"/>
    </p:embeddedFont>
    <p:embeddedFont>
      <p:font typeface="Museo Sans 100" panose="02000000000000000000" charset="0"/>
      <p:regular r:id="rId35"/>
      <p:italic r:id="rId36"/>
    </p:embeddedFont>
    <p:embeddedFont>
      <p:font typeface="TisaPro" panose="02010504030101020102" charset="0"/>
      <p:regular r:id="rId37"/>
    </p:embeddedFont>
    <p:embeddedFont>
      <p:font typeface="Calibri Light" panose="020F0302020204030204" pitchFamily="34" charset="0"/>
      <p:regular r:id="rId38"/>
      <p:italic r:id="rId39"/>
    </p:embeddedFont>
    <p:embeddedFont>
      <p:font typeface="Calibri" panose="020F0502020204030204" pitchFamily="34" charset="0"/>
      <p:regular r:id="rId40"/>
      <p:bold r:id="rId41"/>
      <p:italic r:id="rId42"/>
      <p:boldItalic r:id="rId43"/>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3644" autoAdjust="0"/>
  </p:normalViewPr>
  <p:slideViewPr>
    <p:cSldViewPr snapToGrid="0">
      <p:cViewPr varScale="1">
        <p:scale>
          <a:sx n="85" d="100"/>
          <a:sy n="85" d="100"/>
        </p:scale>
        <p:origin x="13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C791E-36EA-4AF8-A60C-00A6E1AD8E59}" type="doc">
      <dgm:prSet loTypeId="urn:microsoft.com/office/officeart/2005/8/layout/hList1" loCatId="list" qsTypeId="urn:microsoft.com/office/officeart/2005/8/quickstyle/simple2" qsCatId="simple" csTypeId="urn:microsoft.com/office/officeart/2005/8/colors/colorful4" csCatId="colorful" phldr="1"/>
      <dgm:spPr/>
      <dgm:t>
        <a:bodyPr/>
        <a:lstStyle/>
        <a:p>
          <a:endParaRPr lang="nl-BE"/>
        </a:p>
      </dgm:t>
    </dgm:pt>
    <dgm:pt modelId="{1AC6E286-50F9-4131-AD21-4E83C3561350}">
      <dgm:prSet phldrT="[Tekst]"/>
      <dgm:spPr/>
      <dgm:t>
        <a:bodyPr/>
        <a:lstStyle/>
        <a:p>
          <a:r>
            <a:rPr lang="nl-BE" dirty="0" smtClean="0"/>
            <a:t>insolventierecht</a:t>
          </a:r>
          <a:endParaRPr lang="nl-BE" dirty="0"/>
        </a:p>
      </dgm:t>
    </dgm:pt>
    <dgm:pt modelId="{E47A6247-E721-4F3E-B8D2-DC1E69AC2B9C}" type="parTrans" cxnId="{80497FE3-83D2-4390-901C-BE85BE78C5C5}">
      <dgm:prSet/>
      <dgm:spPr/>
      <dgm:t>
        <a:bodyPr/>
        <a:lstStyle/>
        <a:p>
          <a:endParaRPr lang="nl-BE"/>
        </a:p>
      </dgm:t>
    </dgm:pt>
    <dgm:pt modelId="{9C5BD761-4A59-4398-86A7-B07B9D6F5C5F}" type="sibTrans" cxnId="{80497FE3-83D2-4390-901C-BE85BE78C5C5}">
      <dgm:prSet/>
      <dgm:spPr/>
      <dgm:t>
        <a:bodyPr/>
        <a:lstStyle/>
        <a:p>
          <a:endParaRPr lang="nl-BE"/>
        </a:p>
      </dgm:t>
    </dgm:pt>
    <dgm:pt modelId="{29FC97E0-80FB-4595-B8AE-5C594E2DFCD5}">
      <dgm:prSet phldrT="[Tekst]"/>
      <dgm:spPr/>
      <dgm:t>
        <a:bodyPr/>
        <a:lstStyle/>
        <a:p>
          <a:r>
            <a:rPr lang="nl-BE" dirty="0" smtClean="0"/>
            <a:t>vanaf 1 mei 2018</a:t>
          </a:r>
          <a:endParaRPr lang="nl-BE" dirty="0"/>
        </a:p>
      </dgm:t>
    </dgm:pt>
    <dgm:pt modelId="{777E17A2-8A23-4E9D-B7DB-FAE9F15BE6AE}" type="parTrans" cxnId="{BA6F2BB7-6F06-424A-9ACB-428DBB753115}">
      <dgm:prSet/>
      <dgm:spPr/>
      <dgm:t>
        <a:bodyPr/>
        <a:lstStyle/>
        <a:p>
          <a:endParaRPr lang="nl-BE"/>
        </a:p>
      </dgm:t>
    </dgm:pt>
    <dgm:pt modelId="{B094AE49-CDF9-4838-B316-F26B7DFEB478}" type="sibTrans" cxnId="{BA6F2BB7-6F06-424A-9ACB-428DBB753115}">
      <dgm:prSet/>
      <dgm:spPr/>
      <dgm:t>
        <a:bodyPr/>
        <a:lstStyle/>
        <a:p>
          <a:endParaRPr lang="nl-BE"/>
        </a:p>
      </dgm:t>
    </dgm:pt>
    <dgm:pt modelId="{F5FB510A-1334-456E-B445-CA161F2D1345}">
      <dgm:prSet phldrT="[Tekst]"/>
      <dgm:spPr/>
      <dgm:t>
        <a:bodyPr/>
        <a:lstStyle/>
        <a:p>
          <a:r>
            <a:rPr lang="nl-BE" dirty="0" smtClean="0"/>
            <a:t>vzw’s kunnen </a:t>
          </a:r>
          <a:r>
            <a:rPr lang="nl-BE" b="1" dirty="0" smtClean="0"/>
            <a:t>gerechtelijk reorganiseren </a:t>
          </a:r>
          <a:r>
            <a:rPr lang="nl-BE" dirty="0" smtClean="0"/>
            <a:t>en </a:t>
          </a:r>
          <a:r>
            <a:rPr lang="nl-BE" b="1" dirty="0" smtClean="0"/>
            <a:t>failliet</a:t>
          </a:r>
          <a:r>
            <a:rPr lang="nl-BE" dirty="0" smtClean="0"/>
            <a:t> </a:t>
          </a:r>
          <a:r>
            <a:rPr lang="nl-BE" b="1" dirty="0" smtClean="0"/>
            <a:t>gaan</a:t>
          </a:r>
          <a:r>
            <a:rPr lang="nl-BE" dirty="0" smtClean="0"/>
            <a:t> in de toekomst</a:t>
          </a:r>
          <a:endParaRPr lang="nl-BE" dirty="0"/>
        </a:p>
      </dgm:t>
    </dgm:pt>
    <dgm:pt modelId="{46A9F169-9FB3-44D3-B3E6-F1074DDD56B8}" type="parTrans" cxnId="{EC0B4964-49A0-4092-A287-CF9697FA5D76}">
      <dgm:prSet/>
      <dgm:spPr/>
      <dgm:t>
        <a:bodyPr/>
        <a:lstStyle/>
        <a:p>
          <a:endParaRPr lang="nl-BE"/>
        </a:p>
      </dgm:t>
    </dgm:pt>
    <dgm:pt modelId="{495F0FF1-A845-4DA7-AAC7-428408F104CB}" type="sibTrans" cxnId="{EC0B4964-49A0-4092-A287-CF9697FA5D76}">
      <dgm:prSet/>
      <dgm:spPr/>
      <dgm:t>
        <a:bodyPr/>
        <a:lstStyle/>
        <a:p>
          <a:endParaRPr lang="nl-BE"/>
        </a:p>
      </dgm:t>
    </dgm:pt>
    <dgm:pt modelId="{F294FDC3-3319-4292-83ED-602936C80DBE}">
      <dgm:prSet phldrT="[Tekst]"/>
      <dgm:spPr/>
      <dgm:t>
        <a:bodyPr/>
        <a:lstStyle/>
        <a:p>
          <a:r>
            <a:rPr lang="nl-BE" dirty="0" smtClean="0"/>
            <a:t>ondernemingsrecht</a:t>
          </a:r>
          <a:endParaRPr lang="nl-BE" dirty="0"/>
        </a:p>
      </dgm:t>
    </dgm:pt>
    <dgm:pt modelId="{8233AC11-918E-4796-83C4-A53231FCB9A8}" type="parTrans" cxnId="{F29F67BB-62FD-4933-8099-800D8FA1A09B}">
      <dgm:prSet/>
      <dgm:spPr/>
      <dgm:t>
        <a:bodyPr/>
        <a:lstStyle/>
        <a:p>
          <a:endParaRPr lang="nl-BE"/>
        </a:p>
      </dgm:t>
    </dgm:pt>
    <dgm:pt modelId="{4BA87D55-65EF-42A9-AA30-4BD77B44A6FC}" type="sibTrans" cxnId="{F29F67BB-62FD-4933-8099-800D8FA1A09B}">
      <dgm:prSet/>
      <dgm:spPr/>
      <dgm:t>
        <a:bodyPr/>
        <a:lstStyle/>
        <a:p>
          <a:endParaRPr lang="nl-BE"/>
        </a:p>
      </dgm:t>
    </dgm:pt>
    <dgm:pt modelId="{965F22D0-F148-4479-A2BC-577790CD0695}">
      <dgm:prSet phldrT="[Tekst]"/>
      <dgm:spPr/>
      <dgm:t>
        <a:bodyPr/>
        <a:lstStyle/>
        <a:p>
          <a:r>
            <a:rPr lang="nl-BE" dirty="0" smtClean="0"/>
            <a:t>vanaf 1 november 2018</a:t>
          </a:r>
          <a:endParaRPr lang="nl-BE" dirty="0"/>
        </a:p>
      </dgm:t>
    </dgm:pt>
    <dgm:pt modelId="{27D1E405-7DC7-4A87-9A23-ECA188AB8895}" type="parTrans" cxnId="{C2063C86-48B0-460A-AD84-2CB2B807AE4E}">
      <dgm:prSet/>
      <dgm:spPr/>
      <dgm:t>
        <a:bodyPr/>
        <a:lstStyle/>
        <a:p>
          <a:endParaRPr lang="nl-BE"/>
        </a:p>
      </dgm:t>
    </dgm:pt>
    <dgm:pt modelId="{56B430D2-DCEA-42A3-82DF-DE936ACA4809}" type="sibTrans" cxnId="{C2063C86-48B0-460A-AD84-2CB2B807AE4E}">
      <dgm:prSet/>
      <dgm:spPr/>
      <dgm:t>
        <a:bodyPr/>
        <a:lstStyle/>
        <a:p>
          <a:endParaRPr lang="nl-BE"/>
        </a:p>
      </dgm:t>
    </dgm:pt>
    <dgm:pt modelId="{1000B06F-6BC7-4220-88E9-DADCACEF5A1A}">
      <dgm:prSet phldrT="[Tekst]"/>
      <dgm:spPr/>
      <dgm:t>
        <a:bodyPr/>
        <a:lstStyle/>
        <a:p>
          <a:r>
            <a:rPr lang="nl-BE" dirty="0" smtClean="0"/>
            <a:t>vzw’s worden </a:t>
          </a:r>
          <a:r>
            <a:rPr lang="nl-BE" b="1" dirty="0" smtClean="0"/>
            <a:t>ondernemingen</a:t>
          </a:r>
          <a:endParaRPr lang="nl-BE" b="1" dirty="0"/>
        </a:p>
      </dgm:t>
    </dgm:pt>
    <dgm:pt modelId="{9F7040A9-971D-4915-897E-AF0E0DBE9C0B}" type="parTrans" cxnId="{728D2436-C2B2-4320-BE2A-E259C358F400}">
      <dgm:prSet/>
      <dgm:spPr/>
      <dgm:t>
        <a:bodyPr/>
        <a:lstStyle/>
        <a:p>
          <a:endParaRPr lang="nl-BE"/>
        </a:p>
      </dgm:t>
    </dgm:pt>
    <dgm:pt modelId="{56104E2E-D2CD-44E1-8108-6C86F960A8D6}" type="sibTrans" cxnId="{728D2436-C2B2-4320-BE2A-E259C358F400}">
      <dgm:prSet/>
      <dgm:spPr/>
      <dgm:t>
        <a:bodyPr/>
        <a:lstStyle/>
        <a:p>
          <a:endParaRPr lang="nl-BE"/>
        </a:p>
      </dgm:t>
    </dgm:pt>
    <dgm:pt modelId="{A6E9B0DC-9B4B-4D30-B38A-F07A71FBE0AC}">
      <dgm:prSet phldrT="[Tekst]"/>
      <dgm:spPr/>
      <dgm:t>
        <a:bodyPr/>
        <a:lstStyle/>
        <a:p>
          <a:r>
            <a:rPr lang="nl-BE" i="1" dirty="0" smtClean="0"/>
            <a:t>vennootschappen- en verenigingsrecht*</a:t>
          </a:r>
          <a:endParaRPr lang="nl-BE" i="1" dirty="0"/>
        </a:p>
      </dgm:t>
    </dgm:pt>
    <dgm:pt modelId="{A2EF3AC6-AE98-4BCB-B728-95BF4A7D96FF}" type="parTrans" cxnId="{315B3EFD-BF1B-47BF-B34E-FA806B645C76}">
      <dgm:prSet/>
      <dgm:spPr/>
      <dgm:t>
        <a:bodyPr/>
        <a:lstStyle/>
        <a:p>
          <a:endParaRPr lang="nl-BE"/>
        </a:p>
      </dgm:t>
    </dgm:pt>
    <dgm:pt modelId="{1FEE9AB6-915E-4FB9-B2A7-A7B2AE3B85DB}" type="sibTrans" cxnId="{315B3EFD-BF1B-47BF-B34E-FA806B645C76}">
      <dgm:prSet/>
      <dgm:spPr/>
      <dgm:t>
        <a:bodyPr/>
        <a:lstStyle/>
        <a:p>
          <a:endParaRPr lang="nl-BE"/>
        </a:p>
      </dgm:t>
    </dgm:pt>
    <dgm:pt modelId="{59FAD866-60BD-49A7-9D79-EBB8B5D7F784}">
      <dgm:prSet phldrT="[Tekst]"/>
      <dgm:spPr/>
      <dgm:t>
        <a:bodyPr/>
        <a:lstStyle/>
        <a:p>
          <a:r>
            <a:rPr lang="nl-BE" dirty="0" smtClean="0"/>
            <a:t>vanaf 1 januari 2020**</a:t>
          </a:r>
          <a:endParaRPr lang="nl-BE" dirty="0"/>
        </a:p>
      </dgm:t>
    </dgm:pt>
    <dgm:pt modelId="{26728BC8-DF89-468D-9E68-63BCF8FDB216}" type="parTrans" cxnId="{E2ED53B3-1CB9-4580-BA4E-88F828034672}">
      <dgm:prSet/>
      <dgm:spPr/>
      <dgm:t>
        <a:bodyPr/>
        <a:lstStyle/>
        <a:p>
          <a:endParaRPr lang="nl-BE"/>
        </a:p>
      </dgm:t>
    </dgm:pt>
    <dgm:pt modelId="{F1DA5A63-AB88-42E2-809D-723E61383D12}" type="sibTrans" cxnId="{E2ED53B3-1CB9-4580-BA4E-88F828034672}">
      <dgm:prSet/>
      <dgm:spPr/>
      <dgm:t>
        <a:bodyPr/>
        <a:lstStyle/>
        <a:p>
          <a:endParaRPr lang="nl-BE"/>
        </a:p>
      </dgm:t>
    </dgm:pt>
    <dgm:pt modelId="{3B587CB0-8E72-4704-A065-203EAEB4586D}">
      <dgm:prSet phldrT="[Tekst]"/>
      <dgm:spPr/>
      <dgm:t>
        <a:bodyPr/>
        <a:lstStyle/>
        <a:p>
          <a:r>
            <a:rPr lang="nl-BE" dirty="0" smtClean="0"/>
            <a:t>Wetboek Economisch Recht, Boek XX</a:t>
          </a:r>
          <a:endParaRPr lang="nl-BE" dirty="0"/>
        </a:p>
      </dgm:t>
    </dgm:pt>
    <dgm:pt modelId="{FC441212-BA15-47EC-8DF6-E8DC4009777C}" type="parTrans" cxnId="{F71C5180-F02C-4071-8FB8-285C78877910}">
      <dgm:prSet/>
      <dgm:spPr/>
      <dgm:t>
        <a:bodyPr/>
        <a:lstStyle/>
        <a:p>
          <a:endParaRPr lang="nl-BE"/>
        </a:p>
      </dgm:t>
    </dgm:pt>
    <dgm:pt modelId="{ADC3942D-CA84-4F8D-9ACB-4E64DBFFD86C}" type="sibTrans" cxnId="{F71C5180-F02C-4071-8FB8-285C78877910}">
      <dgm:prSet/>
      <dgm:spPr/>
      <dgm:t>
        <a:bodyPr/>
        <a:lstStyle/>
        <a:p>
          <a:endParaRPr lang="nl-BE"/>
        </a:p>
      </dgm:t>
    </dgm:pt>
    <dgm:pt modelId="{0FC889CB-7E83-41B4-AE08-94DFC79885C2}">
      <dgm:prSet phldrT="[Tekst]"/>
      <dgm:spPr/>
      <dgm:t>
        <a:bodyPr/>
        <a:lstStyle/>
        <a:p>
          <a:r>
            <a:rPr lang="nl-BE" dirty="0" smtClean="0"/>
            <a:t>rechtbank van koophandel wordt </a:t>
          </a:r>
          <a:r>
            <a:rPr lang="nl-BE" b="1" dirty="0" smtClean="0"/>
            <a:t>ondernemingsrechtbank</a:t>
          </a:r>
          <a:endParaRPr lang="nl-BE" b="1" dirty="0"/>
        </a:p>
      </dgm:t>
    </dgm:pt>
    <dgm:pt modelId="{C62F6FE4-D1DD-4965-AD12-C04105A270B9}" type="parTrans" cxnId="{F408D48D-A305-4ABB-A34E-71512B44E157}">
      <dgm:prSet/>
      <dgm:spPr/>
      <dgm:t>
        <a:bodyPr/>
        <a:lstStyle/>
        <a:p>
          <a:endParaRPr lang="nl-BE"/>
        </a:p>
      </dgm:t>
    </dgm:pt>
    <dgm:pt modelId="{77EE0037-5613-4F14-AC27-528527EA187B}" type="sibTrans" cxnId="{F408D48D-A305-4ABB-A34E-71512B44E157}">
      <dgm:prSet/>
      <dgm:spPr/>
      <dgm:t>
        <a:bodyPr/>
        <a:lstStyle/>
        <a:p>
          <a:endParaRPr lang="nl-BE"/>
        </a:p>
      </dgm:t>
    </dgm:pt>
    <dgm:pt modelId="{897D0848-A836-4538-89DA-84578B8733F6}">
      <dgm:prSet phldrT="[Tekst]"/>
      <dgm:spPr/>
      <dgm:t>
        <a:bodyPr/>
        <a:lstStyle/>
        <a:p>
          <a:r>
            <a:rPr lang="nl-BE" dirty="0" smtClean="0"/>
            <a:t>Wetboek Economisch Recht</a:t>
          </a:r>
          <a:endParaRPr lang="nl-BE" dirty="0"/>
        </a:p>
      </dgm:t>
    </dgm:pt>
    <dgm:pt modelId="{4CF7F3D8-627C-4843-83BE-AE4B292FCBAD}" type="parTrans" cxnId="{17CBC8A6-205C-4F8D-AF4C-019A5078914A}">
      <dgm:prSet/>
      <dgm:spPr/>
      <dgm:t>
        <a:bodyPr/>
        <a:lstStyle/>
        <a:p>
          <a:endParaRPr lang="nl-BE"/>
        </a:p>
      </dgm:t>
    </dgm:pt>
    <dgm:pt modelId="{EDDBA9D3-A606-499B-B132-43296D012B9D}" type="sibTrans" cxnId="{17CBC8A6-205C-4F8D-AF4C-019A5078914A}">
      <dgm:prSet/>
      <dgm:spPr/>
      <dgm:t>
        <a:bodyPr/>
        <a:lstStyle/>
        <a:p>
          <a:endParaRPr lang="nl-BE"/>
        </a:p>
      </dgm:t>
    </dgm:pt>
    <dgm:pt modelId="{3B79C536-B04F-4307-8EF9-8B78979CE1D2}">
      <dgm:prSet phldrT="[Tekst]"/>
      <dgm:spPr/>
      <dgm:t>
        <a:bodyPr/>
        <a:lstStyle/>
        <a:p>
          <a:r>
            <a:rPr lang="nl-BE" dirty="0" smtClean="0"/>
            <a:t>Wetboek Vennootschappen en Verenigingen</a:t>
          </a:r>
          <a:endParaRPr lang="nl-BE" dirty="0"/>
        </a:p>
      </dgm:t>
    </dgm:pt>
    <dgm:pt modelId="{E1D3A012-6613-4141-AB15-C83F8BAC7EFA}" type="parTrans" cxnId="{F030D36E-73D2-4E6F-B114-D504E9FA4C8D}">
      <dgm:prSet/>
      <dgm:spPr/>
      <dgm:t>
        <a:bodyPr/>
        <a:lstStyle/>
        <a:p>
          <a:endParaRPr lang="nl-BE"/>
        </a:p>
      </dgm:t>
    </dgm:pt>
    <dgm:pt modelId="{1E118606-E7E9-4CC4-BFEB-C654DEEF6E28}" type="sibTrans" cxnId="{F030D36E-73D2-4E6F-B114-D504E9FA4C8D}">
      <dgm:prSet/>
      <dgm:spPr/>
      <dgm:t>
        <a:bodyPr/>
        <a:lstStyle/>
        <a:p>
          <a:endParaRPr lang="nl-BE"/>
        </a:p>
      </dgm:t>
    </dgm:pt>
    <dgm:pt modelId="{266EE852-7948-4E22-9063-BE6F9C63F7B8}">
      <dgm:prSet phldrT="[Tekst]"/>
      <dgm:spPr/>
      <dgm:t>
        <a:bodyPr/>
        <a:lstStyle/>
        <a:p>
          <a:r>
            <a:rPr lang="nl-BE" dirty="0" smtClean="0"/>
            <a:t>de cv als erkende </a:t>
          </a:r>
          <a:r>
            <a:rPr lang="nl-BE" b="1" dirty="0" smtClean="0"/>
            <a:t>sociale onderneming</a:t>
          </a:r>
          <a:endParaRPr lang="nl-BE" b="1" dirty="0"/>
        </a:p>
      </dgm:t>
    </dgm:pt>
    <dgm:pt modelId="{2CB44844-6C7D-4D70-BEF5-26678B087E6C}" type="parTrans" cxnId="{D04021F2-284F-465C-B5FB-F2CD645E9985}">
      <dgm:prSet/>
      <dgm:spPr/>
      <dgm:t>
        <a:bodyPr/>
        <a:lstStyle/>
        <a:p>
          <a:endParaRPr lang="nl-BE"/>
        </a:p>
      </dgm:t>
    </dgm:pt>
    <dgm:pt modelId="{60E389FF-E15C-49C0-B9F0-AAB4D629AB45}" type="sibTrans" cxnId="{D04021F2-284F-465C-B5FB-F2CD645E9985}">
      <dgm:prSet/>
      <dgm:spPr/>
      <dgm:t>
        <a:bodyPr/>
        <a:lstStyle/>
        <a:p>
          <a:endParaRPr lang="nl-BE"/>
        </a:p>
      </dgm:t>
    </dgm:pt>
    <dgm:pt modelId="{D0558FA9-03FC-4A2A-8301-6DB72CD26DEF}">
      <dgm:prSet phldrT="[Tekst]"/>
      <dgm:spPr/>
      <dgm:t>
        <a:bodyPr/>
        <a:lstStyle/>
        <a:p>
          <a:r>
            <a:rPr lang="nl-BE" dirty="0" smtClean="0"/>
            <a:t>coöperatieve vennootschap (cv) niet langer meest flexibele vennootschapsvorm</a:t>
          </a:r>
          <a:endParaRPr lang="nl-BE" dirty="0"/>
        </a:p>
      </dgm:t>
    </dgm:pt>
    <dgm:pt modelId="{0E0992BA-7827-4E92-B50E-696D6F0990D0}" type="sibTrans" cxnId="{74BB60BD-4F95-4C60-84A7-C9A180186F5E}">
      <dgm:prSet/>
      <dgm:spPr/>
      <dgm:t>
        <a:bodyPr/>
        <a:lstStyle/>
        <a:p>
          <a:endParaRPr lang="nl-BE"/>
        </a:p>
      </dgm:t>
    </dgm:pt>
    <dgm:pt modelId="{9FF29902-A7E7-4848-B813-1FB8FD17456A}" type="parTrans" cxnId="{74BB60BD-4F95-4C60-84A7-C9A180186F5E}">
      <dgm:prSet/>
      <dgm:spPr/>
      <dgm:t>
        <a:bodyPr/>
        <a:lstStyle/>
        <a:p>
          <a:endParaRPr lang="nl-BE"/>
        </a:p>
      </dgm:t>
    </dgm:pt>
    <dgm:pt modelId="{98D7A9F0-F3D2-477B-8F8F-EAAF064AA5B2}">
      <dgm:prSet phldrT="[Tekst]"/>
      <dgm:spPr/>
      <dgm:t>
        <a:bodyPr/>
        <a:lstStyle/>
        <a:p>
          <a:r>
            <a:rPr lang="nl-BE" b="1" dirty="0" smtClean="0"/>
            <a:t>vzw-wet </a:t>
          </a:r>
          <a:r>
            <a:rPr lang="nl-BE" b="0" dirty="0" smtClean="0"/>
            <a:t>1921 wordt </a:t>
          </a:r>
          <a:r>
            <a:rPr lang="nl-BE" b="1" dirty="0" smtClean="0"/>
            <a:t>geïntegreerd </a:t>
          </a:r>
          <a:r>
            <a:rPr lang="nl-BE" b="0" dirty="0" smtClean="0"/>
            <a:t>in</a:t>
          </a:r>
          <a:endParaRPr lang="nl-BE" b="1" dirty="0"/>
        </a:p>
      </dgm:t>
    </dgm:pt>
    <dgm:pt modelId="{0CC90771-4F82-436C-A538-AB0D9ABC5495}" type="parTrans" cxnId="{52F9F3B0-6C8E-4831-8236-A60D5B9489A3}">
      <dgm:prSet/>
      <dgm:spPr/>
      <dgm:t>
        <a:bodyPr/>
        <a:lstStyle/>
        <a:p>
          <a:endParaRPr lang="nl-BE"/>
        </a:p>
      </dgm:t>
    </dgm:pt>
    <dgm:pt modelId="{6E25F6FC-1669-44AA-9C32-B40D426D3D81}" type="sibTrans" cxnId="{52F9F3B0-6C8E-4831-8236-A60D5B9489A3}">
      <dgm:prSet/>
      <dgm:spPr/>
      <dgm:t>
        <a:bodyPr/>
        <a:lstStyle/>
        <a:p>
          <a:endParaRPr lang="nl-BE"/>
        </a:p>
      </dgm:t>
    </dgm:pt>
    <dgm:pt modelId="{C883F92D-1A53-4438-8DA8-C72B373582E6}" type="pres">
      <dgm:prSet presAssocID="{C69C791E-36EA-4AF8-A60C-00A6E1AD8E59}" presName="Name0" presStyleCnt="0">
        <dgm:presLayoutVars>
          <dgm:dir/>
          <dgm:animLvl val="lvl"/>
          <dgm:resizeHandles val="exact"/>
        </dgm:presLayoutVars>
      </dgm:prSet>
      <dgm:spPr/>
      <dgm:t>
        <a:bodyPr/>
        <a:lstStyle/>
        <a:p>
          <a:endParaRPr lang="nl-BE"/>
        </a:p>
      </dgm:t>
    </dgm:pt>
    <dgm:pt modelId="{2E87F743-5E5A-45DB-8BDB-4C67138E7473}" type="pres">
      <dgm:prSet presAssocID="{1AC6E286-50F9-4131-AD21-4E83C3561350}" presName="composite" presStyleCnt="0"/>
      <dgm:spPr/>
    </dgm:pt>
    <dgm:pt modelId="{259CC47D-E85D-4D80-8252-284F0D303D57}" type="pres">
      <dgm:prSet presAssocID="{1AC6E286-50F9-4131-AD21-4E83C3561350}" presName="parTx" presStyleLbl="alignNode1" presStyleIdx="0" presStyleCnt="3">
        <dgm:presLayoutVars>
          <dgm:chMax val="0"/>
          <dgm:chPref val="0"/>
          <dgm:bulletEnabled val="1"/>
        </dgm:presLayoutVars>
      </dgm:prSet>
      <dgm:spPr/>
      <dgm:t>
        <a:bodyPr/>
        <a:lstStyle/>
        <a:p>
          <a:endParaRPr lang="nl-BE"/>
        </a:p>
      </dgm:t>
    </dgm:pt>
    <dgm:pt modelId="{2E3DF593-760C-4B5C-A941-ED8D17D18936}" type="pres">
      <dgm:prSet presAssocID="{1AC6E286-50F9-4131-AD21-4E83C3561350}" presName="desTx" presStyleLbl="alignAccFollowNode1" presStyleIdx="0" presStyleCnt="3">
        <dgm:presLayoutVars>
          <dgm:bulletEnabled val="1"/>
        </dgm:presLayoutVars>
      </dgm:prSet>
      <dgm:spPr/>
      <dgm:t>
        <a:bodyPr/>
        <a:lstStyle/>
        <a:p>
          <a:endParaRPr lang="nl-BE"/>
        </a:p>
      </dgm:t>
    </dgm:pt>
    <dgm:pt modelId="{70EFA1B8-FCC1-4E61-B0FD-13E88E1024B9}" type="pres">
      <dgm:prSet presAssocID="{9C5BD761-4A59-4398-86A7-B07B9D6F5C5F}" presName="space" presStyleCnt="0"/>
      <dgm:spPr/>
    </dgm:pt>
    <dgm:pt modelId="{718E3AAD-4ED5-4CC5-A0FF-22603779A914}" type="pres">
      <dgm:prSet presAssocID="{F294FDC3-3319-4292-83ED-602936C80DBE}" presName="composite" presStyleCnt="0"/>
      <dgm:spPr/>
    </dgm:pt>
    <dgm:pt modelId="{55294D4D-B6DD-47C5-BE21-828E754A8050}" type="pres">
      <dgm:prSet presAssocID="{F294FDC3-3319-4292-83ED-602936C80DBE}" presName="parTx" presStyleLbl="alignNode1" presStyleIdx="1" presStyleCnt="3">
        <dgm:presLayoutVars>
          <dgm:chMax val="0"/>
          <dgm:chPref val="0"/>
          <dgm:bulletEnabled val="1"/>
        </dgm:presLayoutVars>
      </dgm:prSet>
      <dgm:spPr/>
      <dgm:t>
        <a:bodyPr/>
        <a:lstStyle/>
        <a:p>
          <a:endParaRPr lang="nl-BE"/>
        </a:p>
      </dgm:t>
    </dgm:pt>
    <dgm:pt modelId="{3D1FB230-8E49-48B1-B632-838975885072}" type="pres">
      <dgm:prSet presAssocID="{F294FDC3-3319-4292-83ED-602936C80DBE}" presName="desTx" presStyleLbl="alignAccFollowNode1" presStyleIdx="1" presStyleCnt="3">
        <dgm:presLayoutVars>
          <dgm:bulletEnabled val="1"/>
        </dgm:presLayoutVars>
      </dgm:prSet>
      <dgm:spPr/>
      <dgm:t>
        <a:bodyPr/>
        <a:lstStyle/>
        <a:p>
          <a:endParaRPr lang="nl-BE"/>
        </a:p>
      </dgm:t>
    </dgm:pt>
    <dgm:pt modelId="{FD034902-2979-4DF8-9735-BC268098472F}" type="pres">
      <dgm:prSet presAssocID="{4BA87D55-65EF-42A9-AA30-4BD77B44A6FC}" presName="space" presStyleCnt="0"/>
      <dgm:spPr/>
    </dgm:pt>
    <dgm:pt modelId="{66633B84-61B2-451C-AF8D-3475227A582F}" type="pres">
      <dgm:prSet presAssocID="{A6E9B0DC-9B4B-4D30-B38A-F07A71FBE0AC}" presName="composite" presStyleCnt="0"/>
      <dgm:spPr/>
    </dgm:pt>
    <dgm:pt modelId="{893552D6-CB43-4831-8DF8-135CFB878336}" type="pres">
      <dgm:prSet presAssocID="{A6E9B0DC-9B4B-4D30-B38A-F07A71FBE0AC}" presName="parTx" presStyleLbl="alignNode1" presStyleIdx="2" presStyleCnt="3">
        <dgm:presLayoutVars>
          <dgm:chMax val="0"/>
          <dgm:chPref val="0"/>
          <dgm:bulletEnabled val="1"/>
        </dgm:presLayoutVars>
      </dgm:prSet>
      <dgm:spPr/>
      <dgm:t>
        <a:bodyPr/>
        <a:lstStyle/>
        <a:p>
          <a:endParaRPr lang="nl-BE"/>
        </a:p>
      </dgm:t>
    </dgm:pt>
    <dgm:pt modelId="{FB61E155-5FED-4C88-9891-F5645D0FBA76}" type="pres">
      <dgm:prSet presAssocID="{A6E9B0DC-9B4B-4D30-B38A-F07A71FBE0AC}" presName="desTx" presStyleLbl="alignAccFollowNode1" presStyleIdx="2" presStyleCnt="3" custLinFactNeighborY="861">
        <dgm:presLayoutVars>
          <dgm:bulletEnabled val="1"/>
        </dgm:presLayoutVars>
      </dgm:prSet>
      <dgm:spPr/>
      <dgm:t>
        <a:bodyPr/>
        <a:lstStyle/>
        <a:p>
          <a:endParaRPr lang="nl-BE"/>
        </a:p>
      </dgm:t>
    </dgm:pt>
  </dgm:ptLst>
  <dgm:cxnLst>
    <dgm:cxn modelId="{521E100A-FCF6-4074-9FBB-EA4B23CA4338}" type="presOf" srcId="{3B587CB0-8E72-4704-A065-203EAEB4586D}" destId="{2E3DF593-760C-4B5C-A941-ED8D17D18936}" srcOrd="0" destOrd="2" presId="urn:microsoft.com/office/officeart/2005/8/layout/hList1"/>
    <dgm:cxn modelId="{EC0B4964-49A0-4092-A287-CF9697FA5D76}" srcId="{1AC6E286-50F9-4131-AD21-4E83C3561350}" destId="{F5FB510A-1334-456E-B445-CA161F2D1345}" srcOrd="1" destOrd="0" parTransId="{46A9F169-9FB3-44D3-B3E6-F1074DDD56B8}" sibTransId="{495F0FF1-A845-4DA7-AAC7-428408F104CB}"/>
    <dgm:cxn modelId="{17CBC8A6-205C-4F8D-AF4C-019A5078914A}" srcId="{F294FDC3-3319-4292-83ED-602936C80DBE}" destId="{897D0848-A836-4538-89DA-84578B8733F6}" srcOrd="3" destOrd="0" parTransId="{4CF7F3D8-627C-4843-83BE-AE4B292FCBAD}" sibTransId="{EDDBA9D3-A606-499B-B132-43296D012B9D}"/>
    <dgm:cxn modelId="{48EAC8B4-C986-4F39-AC9E-D252B423CD4C}" type="presOf" srcId="{3B79C536-B04F-4307-8EF9-8B78979CE1D2}" destId="{FB61E155-5FED-4C88-9891-F5645D0FBA76}" srcOrd="0" destOrd="4" presId="urn:microsoft.com/office/officeart/2005/8/layout/hList1"/>
    <dgm:cxn modelId="{BA689D97-3D38-4765-B851-647223550657}" type="presOf" srcId="{1AC6E286-50F9-4131-AD21-4E83C3561350}" destId="{259CC47D-E85D-4D80-8252-284F0D303D57}" srcOrd="0" destOrd="0" presId="urn:microsoft.com/office/officeart/2005/8/layout/hList1"/>
    <dgm:cxn modelId="{E2ED53B3-1CB9-4580-BA4E-88F828034672}" srcId="{A6E9B0DC-9B4B-4D30-B38A-F07A71FBE0AC}" destId="{59FAD866-60BD-49A7-9D79-EBB8B5D7F784}" srcOrd="0" destOrd="0" parTransId="{26728BC8-DF89-468D-9E68-63BCF8FDB216}" sibTransId="{F1DA5A63-AB88-42E2-809D-723E61383D12}"/>
    <dgm:cxn modelId="{4767B713-F6F8-4816-8E12-B1FA58B0A408}" type="presOf" srcId="{98D7A9F0-F3D2-477B-8F8F-EAAF064AA5B2}" destId="{FB61E155-5FED-4C88-9891-F5645D0FBA76}" srcOrd="0" destOrd="3" presId="urn:microsoft.com/office/officeart/2005/8/layout/hList1"/>
    <dgm:cxn modelId="{44C169FE-6271-43F9-9795-3199FDD6ACE9}" type="presOf" srcId="{965F22D0-F148-4479-A2BC-577790CD0695}" destId="{3D1FB230-8E49-48B1-B632-838975885072}" srcOrd="0" destOrd="0" presId="urn:microsoft.com/office/officeart/2005/8/layout/hList1"/>
    <dgm:cxn modelId="{F29F67BB-62FD-4933-8099-800D8FA1A09B}" srcId="{C69C791E-36EA-4AF8-A60C-00A6E1AD8E59}" destId="{F294FDC3-3319-4292-83ED-602936C80DBE}" srcOrd="1" destOrd="0" parTransId="{8233AC11-918E-4796-83C4-A53231FCB9A8}" sibTransId="{4BA87D55-65EF-42A9-AA30-4BD77B44A6FC}"/>
    <dgm:cxn modelId="{80497FE3-83D2-4390-901C-BE85BE78C5C5}" srcId="{C69C791E-36EA-4AF8-A60C-00A6E1AD8E59}" destId="{1AC6E286-50F9-4131-AD21-4E83C3561350}" srcOrd="0" destOrd="0" parTransId="{E47A6247-E721-4F3E-B8D2-DC1E69AC2B9C}" sibTransId="{9C5BD761-4A59-4398-86A7-B07B9D6F5C5F}"/>
    <dgm:cxn modelId="{F8749BD3-04D8-4D83-AEDF-FAD3A8BD9A4F}" type="presOf" srcId="{C69C791E-36EA-4AF8-A60C-00A6E1AD8E59}" destId="{C883F92D-1A53-4438-8DA8-C72B373582E6}" srcOrd="0" destOrd="0" presId="urn:microsoft.com/office/officeart/2005/8/layout/hList1"/>
    <dgm:cxn modelId="{D04021F2-284F-465C-B5FB-F2CD645E9985}" srcId="{A6E9B0DC-9B4B-4D30-B38A-F07A71FBE0AC}" destId="{266EE852-7948-4E22-9063-BE6F9C63F7B8}" srcOrd="2" destOrd="0" parTransId="{2CB44844-6C7D-4D70-BEF5-26678B087E6C}" sibTransId="{60E389FF-E15C-49C0-B9F0-AAB4D629AB45}"/>
    <dgm:cxn modelId="{315B3EFD-BF1B-47BF-B34E-FA806B645C76}" srcId="{C69C791E-36EA-4AF8-A60C-00A6E1AD8E59}" destId="{A6E9B0DC-9B4B-4D30-B38A-F07A71FBE0AC}" srcOrd="2" destOrd="0" parTransId="{A2EF3AC6-AE98-4BCB-B728-95BF4A7D96FF}" sibTransId="{1FEE9AB6-915E-4FB9-B2A7-A7B2AE3B85DB}"/>
    <dgm:cxn modelId="{210C563E-0EF1-4AE9-88FA-5D587718ED31}" type="presOf" srcId="{266EE852-7948-4E22-9063-BE6F9C63F7B8}" destId="{FB61E155-5FED-4C88-9891-F5645D0FBA76}" srcOrd="0" destOrd="2" presId="urn:microsoft.com/office/officeart/2005/8/layout/hList1"/>
    <dgm:cxn modelId="{E09E9666-6E83-4C8E-9BD3-22A5DA805BEA}" type="presOf" srcId="{29FC97E0-80FB-4595-B8AE-5C594E2DFCD5}" destId="{2E3DF593-760C-4B5C-A941-ED8D17D18936}" srcOrd="0" destOrd="0" presId="urn:microsoft.com/office/officeart/2005/8/layout/hList1"/>
    <dgm:cxn modelId="{F0878CD9-F369-4600-868C-79F7C8EF178C}" type="presOf" srcId="{897D0848-A836-4538-89DA-84578B8733F6}" destId="{3D1FB230-8E49-48B1-B632-838975885072}" srcOrd="0" destOrd="3" presId="urn:microsoft.com/office/officeart/2005/8/layout/hList1"/>
    <dgm:cxn modelId="{728D2436-C2B2-4320-BE2A-E259C358F400}" srcId="{F294FDC3-3319-4292-83ED-602936C80DBE}" destId="{1000B06F-6BC7-4220-88E9-DADCACEF5A1A}" srcOrd="1" destOrd="0" parTransId="{9F7040A9-971D-4915-897E-AF0E0DBE9C0B}" sibTransId="{56104E2E-D2CD-44E1-8108-6C86F960A8D6}"/>
    <dgm:cxn modelId="{F030D36E-73D2-4E6F-B114-D504E9FA4C8D}" srcId="{A6E9B0DC-9B4B-4D30-B38A-F07A71FBE0AC}" destId="{3B79C536-B04F-4307-8EF9-8B78979CE1D2}" srcOrd="4" destOrd="0" parTransId="{E1D3A012-6613-4141-AB15-C83F8BAC7EFA}" sibTransId="{1E118606-E7E9-4CC4-BFEB-C654DEEF6E28}"/>
    <dgm:cxn modelId="{5D028FE8-5BA8-47C1-9240-4D65304DE8E9}" type="presOf" srcId="{1000B06F-6BC7-4220-88E9-DADCACEF5A1A}" destId="{3D1FB230-8E49-48B1-B632-838975885072}" srcOrd="0" destOrd="1" presId="urn:microsoft.com/office/officeart/2005/8/layout/hList1"/>
    <dgm:cxn modelId="{0E979B68-58FF-4EB7-B31B-492B0951BC08}" type="presOf" srcId="{A6E9B0DC-9B4B-4D30-B38A-F07A71FBE0AC}" destId="{893552D6-CB43-4831-8DF8-135CFB878336}" srcOrd="0" destOrd="0" presId="urn:microsoft.com/office/officeart/2005/8/layout/hList1"/>
    <dgm:cxn modelId="{52F9F3B0-6C8E-4831-8236-A60D5B9489A3}" srcId="{A6E9B0DC-9B4B-4D30-B38A-F07A71FBE0AC}" destId="{98D7A9F0-F3D2-477B-8F8F-EAAF064AA5B2}" srcOrd="3" destOrd="0" parTransId="{0CC90771-4F82-436C-A538-AB0D9ABC5495}" sibTransId="{6E25F6FC-1669-44AA-9C32-B40D426D3D81}"/>
    <dgm:cxn modelId="{F80E7C0E-4032-427D-A150-65EF20A7BF98}" type="presOf" srcId="{59FAD866-60BD-49A7-9D79-EBB8B5D7F784}" destId="{FB61E155-5FED-4C88-9891-F5645D0FBA76}" srcOrd="0" destOrd="0" presId="urn:microsoft.com/office/officeart/2005/8/layout/hList1"/>
    <dgm:cxn modelId="{50030B24-C0D5-42F3-8B24-A94417559B65}" type="presOf" srcId="{0FC889CB-7E83-41B4-AE08-94DFC79885C2}" destId="{3D1FB230-8E49-48B1-B632-838975885072}" srcOrd="0" destOrd="2" presId="urn:microsoft.com/office/officeart/2005/8/layout/hList1"/>
    <dgm:cxn modelId="{74BB60BD-4F95-4C60-84A7-C9A180186F5E}" srcId="{A6E9B0DC-9B4B-4D30-B38A-F07A71FBE0AC}" destId="{D0558FA9-03FC-4A2A-8301-6DB72CD26DEF}" srcOrd="1" destOrd="0" parTransId="{9FF29902-A7E7-4848-B813-1FB8FD17456A}" sibTransId="{0E0992BA-7827-4E92-B50E-696D6F0990D0}"/>
    <dgm:cxn modelId="{1B5F715E-C399-431E-B2C5-E358EECEE27A}" type="presOf" srcId="{F294FDC3-3319-4292-83ED-602936C80DBE}" destId="{55294D4D-B6DD-47C5-BE21-828E754A8050}" srcOrd="0" destOrd="0" presId="urn:microsoft.com/office/officeart/2005/8/layout/hList1"/>
    <dgm:cxn modelId="{F408D48D-A305-4ABB-A34E-71512B44E157}" srcId="{F294FDC3-3319-4292-83ED-602936C80DBE}" destId="{0FC889CB-7E83-41B4-AE08-94DFC79885C2}" srcOrd="2" destOrd="0" parTransId="{C62F6FE4-D1DD-4965-AD12-C04105A270B9}" sibTransId="{77EE0037-5613-4F14-AC27-528527EA187B}"/>
    <dgm:cxn modelId="{C2063C86-48B0-460A-AD84-2CB2B807AE4E}" srcId="{F294FDC3-3319-4292-83ED-602936C80DBE}" destId="{965F22D0-F148-4479-A2BC-577790CD0695}" srcOrd="0" destOrd="0" parTransId="{27D1E405-7DC7-4A87-9A23-ECA188AB8895}" sibTransId="{56B430D2-DCEA-42A3-82DF-DE936ACA4809}"/>
    <dgm:cxn modelId="{8BD443B0-64DC-4135-84F6-F138AC20BDC4}" type="presOf" srcId="{D0558FA9-03FC-4A2A-8301-6DB72CD26DEF}" destId="{FB61E155-5FED-4C88-9891-F5645D0FBA76}" srcOrd="0" destOrd="1" presId="urn:microsoft.com/office/officeart/2005/8/layout/hList1"/>
    <dgm:cxn modelId="{F71C5180-F02C-4071-8FB8-285C78877910}" srcId="{1AC6E286-50F9-4131-AD21-4E83C3561350}" destId="{3B587CB0-8E72-4704-A065-203EAEB4586D}" srcOrd="2" destOrd="0" parTransId="{FC441212-BA15-47EC-8DF6-E8DC4009777C}" sibTransId="{ADC3942D-CA84-4F8D-9ACB-4E64DBFFD86C}"/>
    <dgm:cxn modelId="{7CC924D3-353A-45D9-B506-1AC4EEFC6501}" type="presOf" srcId="{F5FB510A-1334-456E-B445-CA161F2D1345}" destId="{2E3DF593-760C-4B5C-A941-ED8D17D18936}" srcOrd="0" destOrd="1" presId="urn:microsoft.com/office/officeart/2005/8/layout/hList1"/>
    <dgm:cxn modelId="{BA6F2BB7-6F06-424A-9ACB-428DBB753115}" srcId="{1AC6E286-50F9-4131-AD21-4E83C3561350}" destId="{29FC97E0-80FB-4595-B8AE-5C594E2DFCD5}" srcOrd="0" destOrd="0" parTransId="{777E17A2-8A23-4E9D-B7DB-FAE9F15BE6AE}" sibTransId="{B094AE49-CDF9-4838-B316-F26B7DFEB478}"/>
    <dgm:cxn modelId="{EC3B1DE0-A0BD-4672-9DBF-F1E6E9731985}" type="presParOf" srcId="{C883F92D-1A53-4438-8DA8-C72B373582E6}" destId="{2E87F743-5E5A-45DB-8BDB-4C67138E7473}" srcOrd="0" destOrd="0" presId="urn:microsoft.com/office/officeart/2005/8/layout/hList1"/>
    <dgm:cxn modelId="{CC1BE38B-08FD-4310-9289-D03460FDDB7F}" type="presParOf" srcId="{2E87F743-5E5A-45DB-8BDB-4C67138E7473}" destId="{259CC47D-E85D-4D80-8252-284F0D303D57}" srcOrd="0" destOrd="0" presId="urn:microsoft.com/office/officeart/2005/8/layout/hList1"/>
    <dgm:cxn modelId="{D8750599-3217-4ACE-B575-B165AB293A65}" type="presParOf" srcId="{2E87F743-5E5A-45DB-8BDB-4C67138E7473}" destId="{2E3DF593-760C-4B5C-A941-ED8D17D18936}" srcOrd="1" destOrd="0" presId="urn:microsoft.com/office/officeart/2005/8/layout/hList1"/>
    <dgm:cxn modelId="{A04C3F6D-F2A0-463F-9BB1-024747DF405A}" type="presParOf" srcId="{C883F92D-1A53-4438-8DA8-C72B373582E6}" destId="{70EFA1B8-FCC1-4E61-B0FD-13E88E1024B9}" srcOrd="1" destOrd="0" presId="urn:microsoft.com/office/officeart/2005/8/layout/hList1"/>
    <dgm:cxn modelId="{A4D632EF-8F71-4855-A9A8-535E39A5BBED}" type="presParOf" srcId="{C883F92D-1A53-4438-8DA8-C72B373582E6}" destId="{718E3AAD-4ED5-4CC5-A0FF-22603779A914}" srcOrd="2" destOrd="0" presId="urn:microsoft.com/office/officeart/2005/8/layout/hList1"/>
    <dgm:cxn modelId="{6050F45C-048F-4769-8141-522E4E1D682E}" type="presParOf" srcId="{718E3AAD-4ED5-4CC5-A0FF-22603779A914}" destId="{55294D4D-B6DD-47C5-BE21-828E754A8050}" srcOrd="0" destOrd="0" presId="urn:microsoft.com/office/officeart/2005/8/layout/hList1"/>
    <dgm:cxn modelId="{95192933-0076-4732-98DA-B3F163C17800}" type="presParOf" srcId="{718E3AAD-4ED5-4CC5-A0FF-22603779A914}" destId="{3D1FB230-8E49-48B1-B632-838975885072}" srcOrd="1" destOrd="0" presId="urn:microsoft.com/office/officeart/2005/8/layout/hList1"/>
    <dgm:cxn modelId="{F3581BD3-7FD1-4C4D-87EB-8AB4728D3220}" type="presParOf" srcId="{C883F92D-1A53-4438-8DA8-C72B373582E6}" destId="{FD034902-2979-4DF8-9735-BC268098472F}" srcOrd="3" destOrd="0" presId="urn:microsoft.com/office/officeart/2005/8/layout/hList1"/>
    <dgm:cxn modelId="{C51BAEC7-68F7-4E37-933B-2943AD0CBC19}" type="presParOf" srcId="{C883F92D-1A53-4438-8DA8-C72B373582E6}" destId="{66633B84-61B2-451C-AF8D-3475227A582F}" srcOrd="4" destOrd="0" presId="urn:microsoft.com/office/officeart/2005/8/layout/hList1"/>
    <dgm:cxn modelId="{50387C59-6762-43C9-A303-DBCDAE74AFB3}" type="presParOf" srcId="{66633B84-61B2-451C-AF8D-3475227A582F}" destId="{893552D6-CB43-4831-8DF8-135CFB878336}" srcOrd="0" destOrd="0" presId="urn:microsoft.com/office/officeart/2005/8/layout/hList1"/>
    <dgm:cxn modelId="{5E7A2DB7-D1D4-4F03-B3B6-557E714FFEEF}" type="presParOf" srcId="{66633B84-61B2-451C-AF8D-3475227A582F}" destId="{FB61E155-5FED-4C88-9891-F5645D0FBA7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CC47D-E85D-4D80-8252-284F0D303D57}">
      <dsp:nvSpPr>
        <dsp:cNvPr id="0" name=""/>
        <dsp:cNvSpPr/>
      </dsp:nvSpPr>
      <dsp:spPr>
        <a:xfrm>
          <a:off x="3226" y="425507"/>
          <a:ext cx="3146221" cy="72529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nl-BE" sz="2000" kern="1200" dirty="0" smtClean="0"/>
            <a:t>insolventierecht</a:t>
          </a:r>
          <a:endParaRPr lang="nl-BE" sz="2000" kern="1200" dirty="0"/>
        </a:p>
      </dsp:txBody>
      <dsp:txXfrm>
        <a:off x="3226" y="425507"/>
        <a:ext cx="3146221" cy="725294"/>
      </dsp:txXfrm>
    </dsp:sp>
    <dsp:sp modelId="{2E3DF593-760C-4B5C-A941-ED8D17D18936}">
      <dsp:nvSpPr>
        <dsp:cNvPr id="0" name=""/>
        <dsp:cNvSpPr/>
      </dsp:nvSpPr>
      <dsp:spPr>
        <a:xfrm>
          <a:off x="3226" y="1150802"/>
          <a:ext cx="3146221" cy="384235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nl-BE" sz="2000" kern="1200" dirty="0" smtClean="0"/>
            <a:t>vanaf 1 mei 2018</a:t>
          </a:r>
          <a:endParaRPr lang="nl-BE" sz="2000" kern="1200" dirty="0"/>
        </a:p>
        <a:p>
          <a:pPr marL="228600" lvl="1" indent="-228600" algn="l" defTabSz="889000">
            <a:lnSpc>
              <a:spcPct val="90000"/>
            </a:lnSpc>
            <a:spcBef>
              <a:spcPct val="0"/>
            </a:spcBef>
            <a:spcAft>
              <a:spcPct val="15000"/>
            </a:spcAft>
            <a:buChar char="••"/>
          </a:pPr>
          <a:r>
            <a:rPr lang="nl-BE" sz="2000" kern="1200" dirty="0" smtClean="0"/>
            <a:t>vzw’s kunnen </a:t>
          </a:r>
          <a:r>
            <a:rPr lang="nl-BE" sz="2000" b="1" kern="1200" dirty="0" smtClean="0"/>
            <a:t>gerechtelijk reorganiseren </a:t>
          </a:r>
          <a:r>
            <a:rPr lang="nl-BE" sz="2000" kern="1200" dirty="0" smtClean="0"/>
            <a:t>en </a:t>
          </a:r>
          <a:r>
            <a:rPr lang="nl-BE" sz="2000" b="1" kern="1200" dirty="0" smtClean="0"/>
            <a:t>failliet</a:t>
          </a:r>
          <a:r>
            <a:rPr lang="nl-BE" sz="2000" kern="1200" dirty="0" smtClean="0"/>
            <a:t> </a:t>
          </a:r>
          <a:r>
            <a:rPr lang="nl-BE" sz="2000" b="1" kern="1200" dirty="0" smtClean="0"/>
            <a:t>gaan</a:t>
          </a:r>
          <a:r>
            <a:rPr lang="nl-BE" sz="2000" kern="1200" dirty="0" smtClean="0"/>
            <a:t> in de toekomst</a:t>
          </a:r>
          <a:endParaRPr lang="nl-BE" sz="2000" kern="1200" dirty="0"/>
        </a:p>
        <a:p>
          <a:pPr marL="228600" lvl="1" indent="-228600" algn="l" defTabSz="889000">
            <a:lnSpc>
              <a:spcPct val="90000"/>
            </a:lnSpc>
            <a:spcBef>
              <a:spcPct val="0"/>
            </a:spcBef>
            <a:spcAft>
              <a:spcPct val="15000"/>
            </a:spcAft>
            <a:buChar char="••"/>
          </a:pPr>
          <a:r>
            <a:rPr lang="nl-BE" sz="2000" kern="1200" dirty="0" smtClean="0"/>
            <a:t>Wetboek Economisch Recht, Boek XX</a:t>
          </a:r>
          <a:endParaRPr lang="nl-BE" sz="2000" kern="1200" dirty="0"/>
        </a:p>
      </dsp:txBody>
      <dsp:txXfrm>
        <a:off x="3226" y="1150802"/>
        <a:ext cx="3146221" cy="3842356"/>
      </dsp:txXfrm>
    </dsp:sp>
    <dsp:sp modelId="{55294D4D-B6DD-47C5-BE21-828E754A8050}">
      <dsp:nvSpPr>
        <dsp:cNvPr id="0" name=""/>
        <dsp:cNvSpPr/>
      </dsp:nvSpPr>
      <dsp:spPr>
        <a:xfrm>
          <a:off x="3589919" y="425507"/>
          <a:ext cx="3146221" cy="725294"/>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nl-BE" sz="2000" kern="1200" dirty="0" smtClean="0"/>
            <a:t>ondernemingsrecht</a:t>
          </a:r>
          <a:endParaRPr lang="nl-BE" sz="2000" kern="1200" dirty="0"/>
        </a:p>
      </dsp:txBody>
      <dsp:txXfrm>
        <a:off x="3589919" y="425507"/>
        <a:ext cx="3146221" cy="725294"/>
      </dsp:txXfrm>
    </dsp:sp>
    <dsp:sp modelId="{3D1FB230-8E49-48B1-B632-838975885072}">
      <dsp:nvSpPr>
        <dsp:cNvPr id="0" name=""/>
        <dsp:cNvSpPr/>
      </dsp:nvSpPr>
      <dsp:spPr>
        <a:xfrm>
          <a:off x="3589919" y="1150802"/>
          <a:ext cx="3146221" cy="3842356"/>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nl-BE" sz="2000" kern="1200" dirty="0" smtClean="0"/>
            <a:t>vanaf 1 november 2018</a:t>
          </a:r>
          <a:endParaRPr lang="nl-BE" sz="2000" kern="1200" dirty="0"/>
        </a:p>
        <a:p>
          <a:pPr marL="228600" lvl="1" indent="-228600" algn="l" defTabSz="889000">
            <a:lnSpc>
              <a:spcPct val="90000"/>
            </a:lnSpc>
            <a:spcBef>
              <a:spcPct val="0"/>
            </a:spcBef>
            <a:spcAft>
              <a:spcPct val="15000"/>
            </a:spcAft>
            <a:buChar char="••"/>
          </a:pPr>
          <a:r>
            <a:rPr lang="nl-BE" sz="2000" kern="1200" dirty="0" smtClean="0"/>
            <a:t>vzw’s worden </a:t>
          </a:r>
          <a:r>
            <a:rPr lang="nl-BE" sz="2000" b="1" kern="1200" dirty="0" smtClean="0"/>
            <a:t>ondernemingen</a:t>
          </a:r>
          <a:endParaRPr lang="nl-BE" sz="2000" b="1" kern="1200" dirty="0"/>
        </a:p>
        <a:p>
          <a:pPr marL="228600" lvl="1" indent="-228600" algn="l" defTabSz="889000">
            <a:lnSpc>
              <a:spcPct val="90000"/>
            </a:lnSpc>
            <a:spcBef>
              <a:spcPct val="0"/>
            </a:spcBef>
            <a:spcAft>
              <a:spcPct val="15000"/>
            </a:spcAft>
            <a:buChar char="••"/>
          </a:pPr>
          <a:r>
            <a:rPr lang="nl-BE" sz="2000" kern="1200" dirty="0" smtClean="0"/>
            <a:t>rechtbank van koophandel wordt </a:t>
          </a:r>
          <a:r>
            <a:rPr lang="nl-BE" sz="2000" b="1" kern="1200" dirty="0" smtClean="0"/>
            <a:t>ondernemingsrechtbank</a:t>
          </a:r>
          <a:endParaRPr lang="nl-BE" sz="2000" b="1" kern="1200" dirty="0"/>
        </a:p>
        <a:p>
          <a:pPr marL="228600" lvl="1" indent="-228600" algn="l" defTabSz="889000">
            <a:lnSpc>
              <a:spcPct val="90000"/>
            </a:lnSpc>
            <a:spcBef>
              <a:spcPct val="0"/>
            </a:spcBef>
            <a:spcAft>
              <a:spcPct val="15000"/>
            </a:spcAft>
            <a:buChar char="••"/>
          </a:pPr>
          <a:r>
            <a:rPr lang="nl-BE" sz="2000" kern="1200" dirty="0" smtClean="0"/>
            <a:t>Wetboek Economisch Recht</a:t>
          </a:r>
          <a:endParaRPr lang="nl-BE" sz="2000" kern="1200" dirty="0"/>
        </a:p>
      </dsp:txBody>
      <dsp:txXfrm>
        <a:off x="3589919" y="1150802"/>
        <a:ext cx="3146221" cy="3842356"/>
      </dsp:txXfrm>
    </dsp:sp>
    <dsp:sp modelId="{893552D6-CB43-4831-8DF8-135CFB878336}">
      <dsp:nvSpPr>
        <dsp:cNvPr id="0" name=""/>
        <dsp:cNvSpPr/>
      </dsp:nvSpPr>
      <dsp:spPr>
        <a:xfrm>
          <a:off x="7176611" y="425507"/>
          <a:ext cx="3146221" cy="725294"/>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nl-BE" sz="2000" i="1" kern="1200" dirty="0" smtClean="0"/>
            <a:t>vennootschappen- en verenigingsrecht*</a:t>
          </a:r>
          <a:endParaRPr lang="nl-BE" sz="2000" i="1" kern="1200" dirty="0"/>
        </a:p>
      </dsp:txBody>
      <dsp:txXfrm>
        <a:off x="7176611" y="425507"/>
        <a:ext cx="3146221" cy="725294"/>
      </dsp:txXfrm>
    </dsp:sp>
    <dsp:sp modelId="{FB61E155-5FED-4C88-9891-F5645D0FBA76}">
      <dsp:nvSpPr>
        <dsp:cNvPr id="0" name=""/>
        <dsp:cNvSpPr/>
      </dsp:nvSpPr>
      <dsp:spPr>
        <a:xfrm>
          <a:off x="7176611" y="1183885"/>
          <a:ext cx="3146221" cy="3842356"/>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nl-BE" sz="2000" kern="1200" dirty="0" smtClean="0"/>
            <a:t>vanaf 1 januari 2020**</a:t>
          </a:r>
          <a:endParaRPr lang="nl-BE" sz="2000" kern="1200" dirty="0"/>
        </a:p>
        <a:p>
          <a:pPr marL="228600" lvl="1" indent="-228600" algn="l" defTabSz="889000">
            <a:lnSpc>
              <a:spcPct val="90000"/>
            </a:lnSpc>
            <a:spcBef>
              <a:spcPct val="0"/>
            </a:spcBef>
            <a:spcAft>
              <a:spcPct val="15000"/>
            </a:spcAft>
            <a:buChar char="••"/>
          </a:pPr>
          <a:r>
            <a:rPr lang="nl-BE" sz="2000" kern="1200" dirty="0" smtClean="0"/>
            <a:t>coöperatieve vennootschap (cv) niet langer meest flexibele vennootschapsvorm</a:t>
          </a:r>
          <a:endParaRPr lang="nl-BE" sz="2000" kern="1200" dirty="0"/>
        </a:p>
        <a:p>
          <a:pPr marL="228600" lvl="1" indent="-228600" algn="l" defTabSz="889000">
            <a:lnSpc>
              <a:spcPct val="90000"/>
            </a:lnSpc>
            <a:spcBef>
              <a:spcPct val="0"/>
            </a:spcBef>
            <a:spcAft>
              <a:spcPct val="15000"/>
            </a:spcAft>
            <a:buChar char="••"/>
          </a:pPr>
          <a:r>
            <a:rPr lang="nl-BE" sz="2000" kern="1200" dirty="0" smtClean="0"/>
            <a:t>de cv als erkende </a:t>
          </a:r>
          <a:r>
            <a:rPr lang="nl-BE" sz="2000" b="1" kern="1200" dirty="0" smtClean="0"/>
            <a:t>sociale onderneming</a:t>
          </a:r>
          <a:endParaRPr lang="nl-BE" sz="2000" b="1" kern="1200" dirty="0"/>
        </a:p>
        <a:p>
          <a:pPr marL="228600" lvl="1" indent="-228600" algn="l" defTabSz="889000">
            <a:lnSpc>
              <a:spcPct val="90000"/>
            </a:lnSpc>
            <a:spcBef>
              <a:spcPct val="0"/>
            </a:spcBef>
            <a:spcAft>
              <a:spcPct val="15000"/>
            </a:spcAft>
            <a:buChar char="••"/>
          </a:pPr>
          <a:r>
            <a:rPr lang="nl-BE" sz="2000" b="1" kern="1200" dirty="0" smtClean="0"/>
            <a:t>vzw-wet </a:t>
          </a:r>
          <a:r>
            <a:rPr lang="nl-BE" sz="2000" b="0" kern="1200" dirty="0" smtClean="0"/>
            <a:t>1921 wordt </a:t>
          </a:r>
          <a:r>
            <a:rPr lang="nl-BE" sz="2000" b="1" kern="1200" dirty="0" smtClean="0"/>
            <a:t>geïntegreerd </a:t>
          </a:r>
          <a:r>
            <a:rPr lang="nl-BE" sz="2000" b="0" kern="1200" dirty="0" smtClean="0"/>
            <a:t>in</a:t>
          </a:r>
          <a:endParaRPr lang="nl-BE" sz="2000" b="1" kern="1200" dirty="0"/>
        </a:p>
        <a:p>
          <a:pPr marL="228600" lvl="1" indent="-228600" algn="l" defTabSz="889000">
            <a:lnSpc>
              <a:spcPct val="90000"/>
            </a:lnSpc>
            <a:spcBef>
              <a:spcPct val="0"/>
            </a:spcBef>
            <a:spcAft>
              <a:spcPct val="15000"/>
            </a:spcAft>
            <a:buChar char="••"/>
          </a:pPr>
          <a:r>
            <a:rPr lang="nl-BE" sz="2000" kern="1200" dirty="0" smtClean="0"/>
            <a:t>Wetboek Vennootschappen en Verenigingen</a:t>
          </a:r>
          <a:endParaRPr lang="nl-BE" sz="2000" kern="1200" dirty="0"/>
        </a:p>
      </dsp:txBody>
      <dsp:txXfrm>
        <a:off x="7176611" y="1183885"/>
        <a:ext cx="3146221" cy="38423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B383C-141B-4550-932E-FD52318D5BBE}" type="datetimeFigureOut">
              <a:rPr lang="nl-BE" smtClean="0"/>
              <a:t>15/10/2018</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3FADB-91CF-4F9B-BC02-430C06A60A40}" type="slidenum">
              <a:rPr lang="nl-BE" smtClean="0"/>
              <a:t>‹nr.›</a:t>
            </a:fld>
            <a:endParaRPr lang="nl-BE"/>
          </a:p>
        </p:txBody>
      </p:sp>
    </p:spTree>
    <p:extLst>
      <p:ext uri="{BB962C8B-B14F-4D97-AF65-F5344CB8AC3E}">
        <p14:creationId xmlns:p14="http://schemas.microsoft.com/office/powerpoint/2010/main" val="193127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update bewijsrecht: </a:t>
            </a:r>
          </a:p>
          <a:p>
            <a:r>
              <a:rPr lang="nl-BE" dirty="0" smtClean="0"/>
              <a:t>tussen ondernemingen alle</a:t>
            </a:r>
            <a:r>
              <a:rPr lang="nl-BE" baseline="0" dirty="0" smtClean="0"/>
              <a:t> bewijsmiddelen mogelijk; </a:t>
            </a:r>
          </a:p>
          <a:p>
            <a:r>
              <a:rPr lang="nl-BE" baseline="0" dirty="0" smtClean="0"/>
              <a:t>digitale bewijzen horen er nu ook bij; </a:t>
            </a:r>
          </a:p>
          <a:p>
            <a:r>
              <a:rPr lang="nl-BE" baseline="0" dirty="0" smtClean="0"/>
              <a:t>de regels inzake de boekhouding van de onderneming als bewijsmiddel zullen ook worden aangepast (ruimere bevoegdheid rechter);</a:t>
            </a:r>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a:t>
            </a:fld>
            <a:endParaRPr lang="nl-BE"/>
          </a:p>
        </p:txBody>
      </p:sp>
    </p:spTree>
    <p:extLst>
      <p:ext uri="{BB962C8B-B14F-4D97-AF65-F5344CB8AC3E}">
        <p14:creationId xmlns:p14="http://schemas.microsoft.com/office/powerpoint/2010/main" val="333150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tenzij</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je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fouten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waaraan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je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geen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deel</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had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hebt</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gemeld</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aan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andere</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leden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bestuursorgaan</a:t>
            </a:r>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11</a:t>
            </a:fld>
            <a:endParaRPr lang="nl-BE"/>
          </a:p>
        </p:txBody>
      </p:sp>
    </p:spTree>
    <p:extLst>
      <p:ext uri="{BB962C8B-B14F-4D97-AF65-F5344CB8AC3E}">
        <p14:creationId xmlns:p14="http://schemas.microsoft.com/office/powerpoint/2010/main" val="102253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12</a:t>
            </a:fld>
            <a:endParaRPr lang="nl-BE"/>
          </a:p>
        </p:txBody>
      </p:sp>
    </p:spTree>
    <p:extLst>
      <p:ext uri="{BB962C8B-B14F-4D97-AF65-F5344CB8AC3E}">
        <p14:creationId xmlns:p14="http://schemas.microsoft.com/office/powerpoint/2010/main" val="39759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13</a:t>
            </a:fld>
            <a:endParaRPr lang="nl-BE"/>
          </a:p>
        </p:txBody>
      </p:sp>
    </p:spTree>
    <p:extLst>
      <p:ext uri="{BB962C8B-B14F-4D97-AF65-F5344CB8AC3E}">
        <p14:creationId xmlns:p14="http://schemas.microsoft.com/office/powerpoint/2010/main" val="204107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onrechtstreekse</a:t>
            </a:r>
            <a:r>
              <a:rPr lang="nl-BE" baseline="0" dirty="0" smtClean="0"/>
              <a:t> uitkering: </a:t>
            </a:r>
            <a:r>
              <a:rPr lang="nl-BE" sz="1200" b="0" i="0" u="none" strike="noStrike" kern="1200" baseline="0" dirty="0" smtClean="0">
                <a:solidFill>
                  <a:schemeClr val="tx1"/>
                </a:solidFill>
                <a:latin typeface="+mn-lt"/>
                <a:ea typeface="+mn-ea"/>
                <a:cs typeface="+mn-cs"/>
              </a:rPr>
              <a:t>vb. bij huurovereenkomsten van leden of bestuurders met de vereniging als huurder tegen een buitensporige huurprijs of bij vergoedingen voor dienstenprestaties die een normale vergoeding ruimschoots overstijgen.</a:t>
            </a:r>
            <a:endParaRPr lang="nl-BE" dirty="0" smtClean="0"/>
          </a:p>
          <a:p>
            <a:endParaRPr lang="nl-BE" dirty="0" smtClean="0"/>
          </a:p>
          <a:p>
            <a:r>
              <a:rPr lang="nl-BE" dirty="0" smtClean="0"/>
              <a:t>verwezenlijking belangeloos doel: z</a:t>
            </a:r>
            <a:r>
              <a:rPr lang="nl-BE" sz="1200" b="0" i="0" u="none" strike="noStrike" kern="1200" baseline="0" dirty="0" smtClean="0">
                <a:solidFill>
                  <a:schemeClr val="tx1"/>
                </a:solidFill>
                <a:latin typeface="+mn-lt"/>
                <a:ea typeface="+mn-ea"/>
                <a:cs typeface="+mn-cs"/>
              </a:rPr>
              <a:t>o kan een sportvereniging haar leden toelaten sportfaciliteiten die haar eigendom zijn, gratis of tegen een gunstige prijs te gebruiken, kan een toneelvereniging leden of derden gratis toegang tot toneelvoorstellingen geven, kan een vereniging die zich op medische zorgen toelegt deze zorgen gratis verlenen</a:t>
            </a:r>
          </a:p>
          <a:p>
            <a:r>
              <a:rPr lang="nl-BE" sz="1200" b="0" i="0" u="none" strike="noStrike" kern="1200" baseline="0" dirty="0" smtClean="0">
                <a:solidFill>
                  <a:schemeClr val="tx1"/>
                </a:solidFill>
                <a:latin typeface="+mn-lt"/>
                <a:ea typeface="+mn-ea"/>
                <a:cs typeface="+mn-cs"/>
              </a:rPr>
              <a:t>of korting geven aan leden, enz. </a:t>
            </a:r>
          </a:p>
          <a:p>
            <a:endParaRPr lang="nl-BE" sz="1200" b="0" i="0" u="none" strike="noStrike" kern="1200" baseline="0" dirty="0" smtClean="0">
              <a:solidFill>
                <a:schemeClr val="tx1"/>
              </a:solidFill>
              <a:latin typeface="+mn-lt"/>
              <a:ea typeface="+mn-ea"/>
              <a:cs typeface="+mn-cs"/>
            </a:endParaRPr>
          </a:p>
          <a:p>
            <a:r>
              <a:rPr lang="nl-BE" dirty="0" smtClean="0"/>
              <a:t>voorwerp of belangeloos</a:t>
            </a:r>
            <a:r>
              <a:rPr lang="nl-BE" baseline="0" dirty="0" smtClean="0"/>
              <a:t> doel van de vereniging in statuten: 4/5</a:t>
            </a:r>
            <a:r>
              <a:rPr lang="nl-BE" baseline="30000" dirty="0" smtClean="0"/>
              <a:t>e</a:t>
            </a:r>
            <a:r>
              <a:rPr lang="nl-BE" baseline="0" dirty="0" smtClean="0"/>
              <a:t> meerderheid nodig</a:t>
            </a:r>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14</a:t>
            </a:fld>
            <a:endParaRPr lang="nl-BE"/>
          </a:p>
        </p:txBody>
      </p:sp>
    </p:spTree>
    <p:extLst>
      <p:ext uri="{BB962C8B-B14F-4D97-AF65-F5344CB8AC3E}">
        <p14:creationId xmlns:p14="http://schemas.microsoft.com/office/powerpoint/2010/main" val="96802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15</a:t>
            </a:fld>
            <a:endParaRPr lang="nl-BE"/>
          </a:p>
        </p:txBody>
      </p:sp>
    </p:spTree>
    <p:extLst>
      <p:ext uri="{BB962C8B-B14F-4D97-AF65-F5344CB8AC3E}">
        <p14:creationId xmlns:p14="http://schemas.microsoft.com/office/powerpoint/2010/main" val="163333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16</a:t>
            </a:fld>
            <a:endParaRPr lang="nl-BE"/>
          </a:p>
        </p:txBody>
      </p:sp>
    </p:spTree>
    <p:extLst>
      <p:ext uri="{BB962C8B-B14F-4D97-AF65-F5344CB8AC3E}">
        <p14:creationId xmlns:p14="http://schemas.microsoft.com/office/powerpoint/2010/main" val="261493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17</a:t>
            </a:fld>
            <a:endParaRPr lang="nl-BE"/>
          </a:p>
        </p:txBody>
      </p:sp>
    </p:spTree>
    <p:extLst>
      <p:ext uri="{BB962C8B-B14F-4D97-AF65-F5344CB8AC3E}">
        <p14:creationId xmlns:p14="http://schemas.microsoft.com/office/powerpoint/2010/main" val="402756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18</a:t>
            </a:fld>
            <a:endParaRPr lang="nl-BE"/>
          </a:p>
        </p:txBody>
      </p:sp>
    </p:spTree>
    <p:extLst>
      <p:ext uri="{BB962C8B-B14F-4D97-AF65-F5344CB8AC3E}">
        <p14:creationId xmlns:p14="http://schemas.microsoft.com/office/powerpoint/2010/main" val="131386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bv zal</a:t>
            </a:r>
            <a:r>
              <a:rPr lang="nl-BE" baseline="0" dirty="0" smtClean="0"/>
              <a:t> geen starterskapitaal nodig hebben, zal dichter aanleunen bij de nv – kan aandelen vrij overdraagbaar maken en zelfs een beursnotering krijgen</a:t>
            </a:r>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19</a:t>
            </a:fld>
            <a:endParaRPr lang="nl-BE"/>
          </a:p>
        </p:txBody>
      </p:sp>
    </p:spTree>
    <p:extLst>
      <p:ext uri="{BB962C8B-B14F-4D97-AF65-F5344CB8AC3E}">
        <p14:creationId xmlns:p14="http://schemas.microsoft.com/office/powerpoint/2010/main" val="1381621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20</a:t>
            </a:fld>
            <a:endParaRPr lang="nl-BE"/>
          </a:p>
        </p:txBody>
      </p:sp>
    </p:spTree>
    <p:extLst>
      <p:ext uri="{BB962C8B-B14F-4D97-AF65-F5344CB8AC3E}">
        <p14:creationId xmlns:p14="http://schemas.microsoft.com/office/powerpoint/2010/main" val="177323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aantal</a:t>
            </a:r>
            <a:r>
              <a:rPr lang="nl-BE" baseline="0" dirty="0" smtClean="0"/>
              <a:t> meest tot de verbeelding sprekende wijzigingen zijn hier meteen samengevat:</a:t>
            </a:r>
          </a:p>
          <a:p>
            <a:pPr marL="171450" indent="-171450">
              <a:buFontTx/>
              <a:buChar char="-"/>
            </a:pPr>
            <a:r>
              <a:rPr lang="nl-BE" baseline="0" dirty="0" smtClean="0"/>
              <a:t>faillissement</a:t>
            </a:r>
          </a:p>
          <a:p>
            <a:pPr marL="171450" indent="-171450">
              <a:buFontTx/>
              <a:buChar char="-"/>
            </a:pPr>
            <a:r>
              <a:rPr lang="nl-BE" baseline="0" dirty="0" smtClean="0"/>
              <a:t>vzw’s worden ondernemingen – economische activiteiten onbeperkt toegankelijk</a:t>
            </a:r>
          </a:p>
          <a:p>
            <a:pPr marL="171450" indent="-171450">
              <a:buFontTx/>
              <a:buChar char="-"/>
            </a:pPr>
            <a:r>
              <a:rPr lang="nl-BE" dirty="0" smtClean="0"/>
              <a:t>vennootschap met sociaal oogmerk wordt</a:t>
            </a:r>
            <a:r>
              <a:rPr lang="nl-BE" baseline="0" dirty="0" smtClean="0"/>
              <a:t> de coöperatieve vennootschap erkend als sociale onderneming</a:t>
            </a:r>
            <a:endParaRPr lang="nl-BE" dirty="0" smtClean="0"/>
          </a:p>
          <a:p>
            <a:endParaRPr lang="nl-BE" dirty="0" smtClean="0"/>
          </a:p>
          <a:p>
            <a:r>
              <a:rPr lang="nl-BE" dirty="0" smtClean="0"/>
              <a:t>voor</a:t>
            </a:r>
            <a:r>
              <a:rPr lang="nl-BE" baseline="0" dirty="0" smtClean="0"/>
              <a:t> het WVV: </a:t>
            </a:r>
          </a:p>
          <a:p>
            <a:pPr marL="171450" indent="-171450">
              <a:buFontTx/>
              <a:buChar char="-"/>
            </a:pPr>
            <a:r>
              <a:rPr lang="nl-BE" baseline="0" dirty="0" smtClean="0"/>
              <a:t>aantal boeken met gemeenschappelijke bepalingen voor alle rechtspersonen </a:t>
            </a:r>
          </a:p>
          <a:p>
            <a:pPr marL="171450" indent="-171450">
              <a:buFontTx/>
              <a:buChar char="-"/>
            </a:pPr>
            <a:r>
              <a:rPr lang="nl-BE" baseline="0" dirty="0" smtClean="0"/>
              <a:t>specifieke boeken voor verenigingen en stichtingen (vzw,  i-vzw, stichting – beroepsvereniging als modaliteit van vzw)</a:t>
            </a:r>
          </a:p>
          <a:p>
            <a:pPr marL="0" indent="0">
              <a:buFontTx/>
              <a:buNone/>
            </a:pPr>
            <a:endParaRPr lang="nl-BE" baseline="0" dirty="0" smtClean="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3</a:t>
            </a:fld>
            <a:endParaRPr lang="nl-BE"/>
          </a:p>
        </p:txBody>
      </p:sp>
    </p:spTree>
    <p:extLst>
      <p:ext uri="{BB962C8B-B14F-4D97-AF65-F5344CB8AC3E}">
        <p14:creationId xmlns:p14="http://schemas.microsoft.com/office/powerpoint/2010/main" val="143372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21</a:t>
            </a:fld>
            <a:endParaRPr lang="nl-BE"/>
          </a:p>
        </p:txBody>
      </p:sp>
    </p:spTree>
    <p:extLst>
      <p:ext uri="{BB962C8B-B14F-4D97-AF65-F5344CB8AC3E}">
        <p14:creationId xmlns:p14="http://schemas.microsoft.com/office/powerpoint/2010/main" val="383269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22</a:t>
            </a:fld>
            <a:endParaRPr lang="nl-BE"/>
          </a:p>
        </p:txBody>
      </p:sp>
    </p:spTree>
    <p:extLst>
      <p:ext uri="{BB962C8B-B14F-4D97-AF65-F5344CB8AC3E}">
        <p14:creationId xmlns:p14="http://schemas.microsoft.com/office/powerpoint/2010/main" val="266460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vrijwilligers enkel in “organisatie zonder winstoogmerk” – fiscale administratie omschrijft</a:t>
            </a:r>
            <a:r>
              <a:rPr lang="nl-BE" baseline="0" dirty="0" smtClean="0"/>
              <a:t> als “vzw onder rechtspersonenbelasting”</a:t>
            </a:r>
          </a:p>
          <a:p>
            <a:endParaRPr lang="nl-BE" baseline="0" dirty="0" smtClean="0"/>
          </a:p>
          <a:p>
            <a:r>
              <a:rPr lang="nl-BE" baseline="0" dirty="0" smtClean="0"/>
              <a:t>werkloze vrijwilligers die vrijwilligerswerk doen in een vzw (nu een onderneming, die ook economische activiteiten uitvoert), mogelijk kan bij de RVA hier wrevel rond ontstaan</a:t>
            </a:r>
          </a:p>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24</a:t>
            </a:fld>
            <a:endParaRPr lang="nl-BE"/>
          </a:p>
        </p:txBody>
      </p:sp>
    </p:spTree>
    <p:extLst>
      <p:ext uri="{BB962C8B-B14F-4D97-AF65-F5344CB8AC3E}">
        <p14:creationId xmlns:p14="http://schemas.microsoft.com/office/powerpoint/2010/main" val="272209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err="1" smtClean="0">
                <a:solidFill>
                  <a:schemeClr val="bg1">
                    <a:lumMod val="50000"/>
                  </a:schemeClr>
                </a:solidFill>
              </a:rPr>
              <a:t>wordt</a:t>
            </a:r>
            <a:r>
              <a:rPr lang="fr-BE" sz="1400" dirty="0" smtClean="0">
                <a:solidFill>
                  <a:schemeClr val="bg1">
                    <a:lumMod val="50000"/>
                  </a:schemeClr>
                </a:solidFill>
              </a:rPr>
              <a:t> </a:t>
            </a:r>
            <a:r>
              <a:rPr lang="fr-BE" sz="1400" dirty="0" err="1" smtClean="0">
                <a:solidFill>
                  <a:schemeClr val="bg1">
                    <a:lumMod val="50000"/>
                  </a:schemeClr>
                </a:solidFill>
              </a:rPr>
              <a:t>interpretatie</a:t>
            </a:r>
            <a:r>
              <a:rPr lang="fr-BE" sz="1400" dirty="0" smtClean="0">
                <a:solidFill>
                  <a:schemeClr val="bg1">
                    <a:lumMod val="50000"/>
                  </a:schemeClr>
                </a:solidFill>
              </a:rPr>
              <a:t> </a:t>
            </a:r>
            <a:r>
              <a:rPr lang="fr-BE" sz="1400" dirty="0" err="1" smtClean="0">
                <a:solidFill>
                  <a:schemeClr val="bg1">
                    <a:lumMod val="50000"/>
                  </a:schemeClr>
                </a:solidFill>
              </a:rPr>
              <a:t>fiscaliteit</a:t>
            </a:r>
            <a:r>
              <a:rPr lang="fr-BE" sz="1400" dirty="0" smtClean="0">
                <a:solidFill>
                  <a:schemeClr val="bg1">
                    <a:lumMod val="50000"/>
                  </a:schemeClr>
                </a:solidFill>
              </a:rPr>
              <a:t> </a:t>
            </a:r>
            <a:r>
              <a:rPr lang="fr-BE" sz="1400" dirty="0" err="1" smtClean="0">
                <a:solidFill>
                  <a:schemeClr val="bg1">
                    <a:lumMod val="50000"/>
                  </a:schemeClr>
                </a:solidFill>
              </a:rPr>
              <a:t>gevolgd</a:t>
            </a:r>
            <a:r>
              <a:rPr lang="fr-BE" sz="1400" dirty="0" smtClean="0">
                <a:solidFill>
                  <a:schemeClr val="bg1">
                    <a:lumMod val="50000"/>
                  </a:schemeClr>
                </a:solidFill>
              </a:rPr>
              <a:t>? </a:t>
            </a:r>
            <a:r>
              <a:rPr lang="fr-BE" sz="1400" dirty="0" err="1" smtClean="0">
                <a:solidFill>
                  <a:schemeClr val="bg1">
                    <a:lumMod val="50000"/>
                  </a:schemeClr>
                </a:solidFill>
              </a:rPr>
              <a:t>wordt</a:t>
            </a:r>
            <a:r>
              <a:rPr lang="fr-BE" sz="1400" dirty="0" smtClean="0">
                <a:solidFill>
                  <a:schemeClr val="bg1">
                    <a:lumMod val="50000"/>
                  </a:schemeClr>
                </a:solidFill>
              </a:rPr>
              <a:t> </a:t>
            </a:r>
            <a:r>
              <a:rPr lang="fr-BE" sz="1400" dirty="0" err="1" smtClean="0">
                <a:solidFill>
                  <a:schemeClr val="bg1">
                    <a:lumMod val="50000"/>
                  </a:schemeClr>
                </a:solidFill>
              </a:rPr>
              <a:t>eigen</a:t>
            </a:r>
            <a:r>
              <a:rPr lang="fr-BE" sz="1400" dirty="0" smtClean="0">
                <a:solidFill>
                  <a:schemeClr val="bg1">
                    <a:lumMod val="50000"/>
                  </a:schemeClr>
                </a:solidFill>
              </a:rPr>
              <a:t> </a:t>
            </a:r>
            <a:r>
              <a:rPr lang="fr-BE" sz="1400" dirty="0" err="1" smtClean="0">
                <a:solidFill>
                  <a:schemeClr val="bg1">
                    <a:lumMod val="50000"/>
                  </a:schemeClr>
                </a:solidFill>
              </a:rPr>
              <a:t>interpretatie</a:t>
            </a:r>
            <a:r>
              <a:rPr lang="fr-BE" sz="1400" dirty="0" smtClean="0">
                <a:solidFill>
                  <a:schemeClr val="bg1">
                    <a:lumMod val="50000"/>
                  </a:schemeClr>
                </a:solidFill>
              </a:rPr>
              <a:t> </a:t>
            </a:r>
            <a:r>
              <a:rPr lang="fr-BE" sz="1400" dirty="0" err="1" smtClean="0">
                <a:solidFill>
                  <a:schemeClr val="bg1">
                    <a:lumMod val="50000"/>
                  </a:schemeClr>
                </a:solidFill>
              </a:rPr>
              <a:t>gegeven</a:t>
            </a:r>
            <a:r>
              <a:rPr lang="fr-BE" sz="1400" dirty="0" smtClean="0">
                <a:solidFill>
                  <a:schemeClr val="bg1">
                    <a:lumMod val="50000"/>
                  </a:schemeClr>
                </a:solidFill>
              </a:rPr>
              <a:t>?</a:t>
            </a:r>
          </a:p>
          <a:p>
            <a:pPr lvl="0"/>
            <a:r>
              <a:rPr lang="fr-BE" sz="1400" dirty="0" err="1" smtClean="0">
                <a:solidFill>
                  <a:schemeClr val="bg1">
                    <a:lumMod val="50000"/>
                  </a:schemeClr>
                </a:solidFill>
              </a:rPr>
              <a:t>wordt</a:t>
            </a:r>
            <a:r>
              <a:rPr lang="fr-BE" sz="1400" dirty="0" smtClean="0">
                <a:solidFill>
                  <a:schemeClr val="bg1">
                    <a:lumMod val="50000"/>
                  </a:schemeClr>
                </a:solidFill>
              </a:rPr>
              <a:t> dit criterium </a:t>
            </a:r>
            <a:r>
              <a:rPr lang="fr-BE" sz="1400" dirty="0" err="1" smtClean="0">
                <a:solidFill>
                  <a:schemeClr val="bg1">
                    <a:lumMod val="50000"/>
                  </a:schemeClr>
                </a:solidFill>
              </a:rPr>
              <a:t>uniform</a:t>
            </a:r>
            <a:r>
              <a:rPr lang="fr-BE" sz="1400" dirty="0" smtClean="0">
                <a:solidFill>
                  <a:schemeClr val="bg1">
                    <a:lumMod val="50000"/>
                  </a:schemeClr>
                </a:solidFill>
              </a:rPr>
              <a:t> </a:t>
            </a:r>
            <a:r>
              <a:rPr lang="fr-BE" sz="1400" dirty="0" err="1" smtClean="0">
                <a:solidFill>
                  <a:schemeClr val="bg1">
                    <a:lumMod val="50000"/>
                  </a:schemeClr>
                </a:solidFill>
              </a:rPr>
              <a:t>geïntroduceerd</a:t>
            </a:r>
            <a:r>
              <a:rPr lang="fr-BE" sz="1400" dirty="0" smtClean="0">
                <a:solidFill>
                  <a:schemeClr val="bg1">
                    <a:lumMod val="50000"/>
                  </a:schemeClr>
                </a:solidFill>
              </a:rPr>
              <a:t>?</a:t>
            </a:r>
          </a:p>
          <a:p>
            <a:pPr lvl="1"/>
            <a:r>
              <a:rPr lang="fr-BE" sz="1400" dirty="0" err="1" smtClean="0">
                <a:solidFill>
                  <a:schemeClr val="bg1">
                    <a:lumMod val="50000"/>
                  </a:schemeClr>
                </a:solidFill>
              </a:rPr>
              <a:t>zo</a:t>
            </a:r>
            <a:r>
              <a:rPr lang="fr-BE" sz="1400" dirty="0" smtClean="0">
                <a:solidFill>
                  <a:schemeClr val="bg1">
                    <a:lumMod val="50000"/>
                  </a:schemeClr>
                </a:solidFill>
              </a:rPr>
              <a:t> </a:t>
            </a:r>
            <a:r>
              <a:rPr lang="fr-BE" sz="1400" dirty="0" err="1" smtClean="0">
                <a:solidFill>
                  <a:schemeClr val="bg1">
                    <a:lumMod val="50000"/>
                  </a:schemeClr>
                </a:solidFill>
              </a:rPr>
              <a:t>nee</a:t>
            </a:r>
            <a:r>
              <a:rPr lang="fr-BE" sz="1400" dirty="0" smtClean="0">
                <a:solidFill>
                  <a:schemeClr val="bg1">
                    <a:lumMod val="50000"/>
                  </a:schemeClr>
                </a:solidFill>
              </a:rPr>
              <a:t>, </a:t>
            </a:r>
            <a:r>
              <a:rPr lang="fr-BE" sz="1400" dirty="0" err="1" smtClean="0">
                <a:solidFill>
                  <a:schemeClr val="bg1">
                    <a:lumMod val="50000"/>
                  </a:schemeClr>
                </a:solidFill>
              </a:rPr>
              <a:t>creëren</a:t>
            </a:r>
            <a:r>
              <a:rPr lang="fr-BE" sz="1400" dirty="0" smtClean="0">
                <a:solidFill>
                  <a:schemeClr val="bg1">
                    <a:lumMod val="50000"/>
                  </a:schemeClr>
                </a:solidFill>
              </a:rPr>
              <a:t> </a:t>
            </a:r>
            <a:r>
              <a:rPr lang="fr-BE" sz="1400" dirty="0" err="1" smtClean="0">
                <a:solidFill>
                  <a:schemeClr val="bg1">
                    <a:lumMod val="50000"/>
                  </a:schemeClr>
                </a:solidFill>
              </a:rPr>
              <a:t>verschillende</a:t>
            </a:r>
            <a:r>
              <a:rPr lang="fr-BE" sz="1400" dirty="0" smtClean="0">
                <a:solidFill>
                  <a:schemeClr val="bg1">
                    <a:lumMod val="50000"/>
                  </a:schemeClr>
                </a:solidFill>
              </a:rPr>
              <a:t> </a:t>
            </a:r>
            <a:r>
              <a:rPr lang="fr-BE" sz="1400" dirty="0" err="1" smtClean="0">
                <a:solidFill>
                  <a:schemeClr val="bg1">
                    <a:lumMod val="50000"/>
                  </a:schemeClr>
                </a:solidFill>
              </a:rPr>
              <a:t>maatstaven</a:t>
            </a:r>
            <a:r>
              <a:rPr lang="fr-BE" sz="1400" dirty="0" smtClean="0">
                <a:solidFill>
                  <a:schemeClr val="bg1">
                    <a:lumMod val="50000"/>
                  </a:schemeClr>
                </a:solidFill>
              </a:rPr>
              <a:t> </a:t>
            </a:r>
            <a:r>
              <a:rPr lang="fr-BE" sz="1400" dirty="0" err="1" smtClean="0">
                <a:solidFill>
                  <a:schemeClr val="bg1">
                    <a:lumMod val="50000"/>
                  </a:schemeClr>
                </a:solidFill>
              </a:rPr>
              <a:t>geen</a:t>
            </a:r>
            <a:r>
              <a:rPr lang="fr-BE" sz="1400" dirty="0" smtClean="0">
                <a:solidFill>
                  <a:schemeClr val="bg1">
                    <a:lumMod val="50000"/>
                  </a:schemeClr>
                </a:solidFill>
              </a:rPr>
              <a:t> </a:t>
            </a:r>
            <a:r>
              <a:rPr lang="fr-BE" sz="1400" dirty="0" err="1" smtClean="0">
                <a:solidFill>
                  <a:schemeClr val="bg1">
                    <a:lumMod val="50000"/>
                  </a:schemeClr>
                </a:solidFill>
              </a:rPr>
              <a:t>verwarring</a:t>
            </a:r>
            <a:r>
              <a:rPr lang="fr-BE" sz="1400" dirty="0" smtClean="0">
                <a:solidFill>
                  <a:schemeClr val="bg1">
                    <a:lumMod val="50000"/>
                  </a:schemeClr>
                </a:solidFill>
              </a:rPr>
              <a:t>/extra </a:t>
            </a:r>
            <a:r>
              <a:rPr lang="fr-BE" sz="1400" dirty="0" err="1" smtClean="0">
                <a:solidFill>
                  <a:schemeClr val="bg1">
                    <a:lumMod val="50000"/>
                  </a:schemeClr>
                </a:solidFill>
              </a:rPr>
              <a:t>versnippering</a:t>
            </a:r>
            <a:r>
              <a:rPr lang="fr-BE" sz="1400" dirty="0" smtClean="0">
                <a:solidFill>
                  <a:schemeClr val="bg1">
                    <a:lumMod val="50000"/>
                  </a:schemeClr>
                </a:solidFill>
              </a:rPr>
              <a:t>?</a:t>
            </a:r>
          </a:p>
          <a:p>
            <a:pPr lvl="0"/>
            <a:r>
              <a:rPr lang="fr-BE" sz="1400" dirty="0" smtClean="0">
                <a:solidFill>
                  <a:schemeClr val="bg1">
                    <a:lumMod val="50000"/>
                  </a:schemeClr>
                </a:solidFill>
              </a:rPr>
              <a:t>en </a:t>
            </a:r>
            <a:r>
              <a:rPr lang="fr-BE" sz="1400" dirty="0" err="1" smtClean="0">
                <a:solidFill>
                  <a:schemeClr val="bg1">
                    <a:lumMod val="50000"/>
                  </a:schemeClr>
                </a:solidFill>
              </a:rPr>
              <a:t>wat</a:t>
            </a:r>
            <a:r>
              <a:rPr lang="fr-BE" sz="1400" dirty="0" smtClean="0">
                <a:solidFill>
                  <a:schemeClr val="bg1">
                    <a:lumMod val="50000"/>
                  </a:schemeClr>
                </a:solidFill>
              </a:rPr>
              <a:t> </a:t>
            </a:r>
            <a:r>
              <a:rPr lang="fr-BE" sz="1400" dirty="0" err="1" smtClean="0">
                <a:solidFill>
                  <a:schemeClr val="bg1">
                    <a:lumMod val="50000"/>
                  </a:schemeClr>
                </a:solidFill>
              </a:rPr>
              <a:t>als</a:t>
            </a:r>
            <a:r>
              <a:rPr lang="fr-BE" sz="1400" dirty="0" smtClean="0">
                <a:solidFill>
                  <a:schemeClr val="bg1">
                    <a:lumMod val="50000"/>
                  </a:schemeClr>
                </a:solidFill>
              </a:rPr>
              <a:t> het </a:t>
            </a:r>
            <a:r>
              <a:rPr lang="fr-BE" sz="1400" dirty="0" err="1" smtClean="0">
                <a:solidFill>
                  <a:schemeClr val="bg1">
                    <a:lumMod val="50000"/>
                  </a:schemeClr>
                </a:solidFill>
              </a:rPr>
              <a:t>bijkomstigheidscriterium</a:t>
            </a:r>
            <a:r>
              <a:rPr lang="fr-BE" sz="1400" dirty="0" smtClean="0">
                <a:solidFill>
                  <a:schemeClr val="bg1">
                    <a:lumMod val="50000"/>
                  </a:schemeClr>
                </a:solidFill>
              </a:rPr>
              <a:t> niet </a:t>
            </a:r>
            <a:r>
              <a:rPr lang="fr-BE" sz="1400" dirty="0" err="1" smtClean="0">
                <a:solidFill>
                  <a:schemeClr val="bg1">
                    <a:lumMod val="50000"/>
                  </a:schemeClr>
                </a:solidFill>
              </a:rPr>
              <a:t>weerhouden</a:t>
            </a:r>
            <a:r>
              <a:rPr lang="fr-BE" sz="1400" dirty="0" smtClean="0">
                <a:solidFill>
                  <a:schemeClr val="bg1">
                    <a:lumMod val="50000"/>
                  </a:schemeClr>
                </a:solidFill>
              </a:rPr>
              <a:t> </a:t>
            </a:r>
            <a:r>
              <a:rPr lang="fr-BE" sz="1400" dirty="0" err="1" smtClean="0">
                <a:solidFill>
                  <a:schemeClr val="bg1">
                    <a:lumMod val="50000"/>
                  </a:schemeClr>
                </a:solidFill>
              </a:rPr>
              <a:t>wordt</a:t>
            </a:r>
            <a:r>
              <a:rPr lang="fr-BE" sz="1400" dirty="0" smtClean="0">
                <a:solidFill>
                  <a:schemeClr val="bg1">
                    <a:lumMod val="50000"/>
                  </a:schemeClr>
                </a:solidFill>
              </a:rPr>
              <a:t>?</a:t>
            </a:r>
          </a:p>
          <a:p>
            <a:pPr lvl="1"/>
            <a:r>
              <a:rPr lang="fr-BE" sz="1400" dirty="0" smtClean="0">
                <a:solidFill>
                  <a:schemeClr val="bg1">
                    <a:lumMod val="50000"/>
                  </a:schemeClr>
                </a:solidFill>
              </a:rPr>
              <a:t>piste van ‘</a:t>
            </a:r>
            <a:r>
              <a:rPr lang="fr-BE" sz="1400" dirty="0" err="1" smtClean="0">
                <a:solidFill>
                  <a:schemeClr val="bg1">
                    <a:lumMod val="50000"/>
                  </a:schemeClr>
                </a:solidFill>
              </a:rPr>
              <a:t>onbeperkt</a:t>
            </a:r>
            <a:r>
              <a:rPr lang="fr-BE" sz="1400" dirty="0" smtClean="0">
                <a:solidFill>
                  <a:schemeClr val="bg1">
                    <a:lumMod val="50000"/>
                  </a:schemeClr>
                </a:solidFill>
              </a:rPr>
              <a:t> </a:t>
            </a:r>
            <a:r>
              <a:rPr lang="fr-BE" sz="1400" dirty="0" err="1" smtClean="0">
                <a:solidFill>
                  <a:schemeClr val="bg1">
                    <a:lumMod val="50000"/>
                  </a:schemeClr>
                </a:solidFill>
              </a:rPr>
              <a:t>economische</a:t>
            </a:r>
            <a:r>
              <a:rPr lang="fr-BE" sz="1400" dirty="0" smtClean="0">
                <a:solidFill>
                  <a:schemeClr val="bg1">
                    <a:lumMod val="50000"/>
                  </a:schemeClr>
                </a:solidFill>
              </a:rPr>
              <a:t> </a:t>
            </a:r>
            <a:r>
              <a:rPr lang="fr-BE" sz="1400" dirty="0" err="1" smtClean="0">
                <a:solidFill>
                  <a:schemeClr val="bg1">
                    <a:lumMod val="50000"/>
                  </a:schemeClr>
                </a:solidFill>
              </a:rPr>
              <a:t>activiteiten</a:t>
            </a:r>
            <a:r>
              <a:rPr lang="fr-BE" sz="1400" dirty="0" smtClean="0">
                <a:solidFill>
                  <a:schemeClr val="bg1">
                    <a:lumMod val="50000"/>
                  </a:schemeClr>
                </a:solidFill>
              </a:rPr>
              <a:t>’?</a:t>
            </a:r>
          </a:p>
          <a:p>
            <a:pPr marL="0" lvl="1" indent="-76200">
              <a:buNone/>
            </a:pPr>
            <a:r>
              <a:rPr lang="fr-BE" sz="1400" dirty="0" smtClean="0">
                <a:solidFill>
                  <a:schemeClr val="bg1">
                    <a:lumMod val="50000"/>
                  </a:schemeClr>
                </a:solidFill>
              </a:rPr>
              <a:t>		</a:t>
            </a:r>
            <a:r>
              <a:rPr lang="fr-BE" sz="1400" dirty="0" err="1" smtClean="0">
                <a:solidFill>
                  <a:schemeClr val="bg1">
                    <a:lumMod val="50000"/>
                  </a:schemeClr>
                </a:solidFill>
              </a:rPr>
              <a:t>lijkt</a:t>
            </a:r>
            <a:r>
              <a:rPr lang="fr-BE" sz="1400" dirty="0" smtClean="0">
                <a:solidFill>
                  <a:schemeClr val="bg1">
                    <a:lumMod val="50000"/>
                  </a:schemeClr>
                </a:solidFill>
              </a:rPr>
              <a:t> </a:t>
            </a:r>
            <a:r>
              <a:rPr lang="fr-BE" sz="1400" dirty="0" err="1" smtClean="0">
                <a:solidFill>
                  <a:schemeClr val="bg1">
                    <a:lumMod val="50000"/>
                  </a:schemeClr>
                </a:solidFill>
              </a:rPr>
              <a:t>weinig</a:t>
            </a:r>
            <a:r>
              <a:rPr lang="fr-BE" sz="1400" dirty="0" smtClean="0">
                <a:solidFill>
                  <a:schemeClr val="bg1">
                    <a:lumMod val="50000"/>
                  </a:schemeClr>
                </a:solidFill>
              </a:rPr>
              <a:t> </a:t>
            </a:r>
            <a:r>
              <a:rPr lang="fr-BE" sz="1400" dirty="0" err="1" smtClean="0">
                <a:solidFill>
                  <a:schemeClr val="bg1">
                    <a:lumMod val="50000"/>
                  </a:schemeClr>
                </a:solidFill>
              </a:rPr>
              <a:t>waarschijnlijk</a:t>
            </a:r>
            <a:r>
              <a:rPr lang="fr-BE" sz="1400" dirty="0" smtClean="0">
                <a:solidFill>
                  <a:schemeClr val="bg1">
                    <a:lumMod val="50000"/>
                  </a:schemeClr>
                </a:solidFill>
              </a:rPr>
              <a:t> + </a:t>
            </a:r>
            <a:r>
              <a:rPr lang="fr-BE" sz="1400" dirty="0" err="1" smtClean="0">
                <a:solidFill>
                  <a:schemeClr val="bg1">
                    <a:lumMod val="50000"/>
                  </a:schemeClr>
                </a:solidFill>
              </a:rPr>
              <a:t>besmettingsrisico</a:t>
            </a:r>
            <a:endParaRPr lang="fr-BE" sz="1400" dirty="0" smtClean="0">
              <a:solidFill>
                <a:schemeClr val="bg1">
                  <a:lumMod val="50000"/>
                </a:schemeClr>
              </a:solidFill>
            </a:endParaRPr>
          </a:p>
          <a:p>
            <a:pPr marL="0" lvl="1" indent="-76200">
              <a:buNone/>
            </a:pPr>
            <a:endParaRPr lang="fr-BE" sz="1400" dirty="0" smtClean="0">
              <a:solidFill>
                <a:schemeClr val="bg1">
                  <a:lumMod val="50000"/>
                </a:schemeClr>
              </a:solidFill>
            </a:endParaRPr>
          </a:p>
          <a:p>
            <a:pPr lvl="1"/>
            <a:r>
              <a:rPr lang="fr-BE" sz="1400" dirty="0" smtClean="0">
                <a:solidFill>
                  <a:schemeClr val="bg1">
                    <a:lumMod val="50000"/>
                  </a:schemeClr>
                </a:solidFill>
              </a:rPr>
              <a:t>piste van de ‘</a:t>
            </a:r>
            <a:r>
              <a:rPr lang="fr-BE" sz="1400" dirty="0" err="1" smtClean="0">
                <a:solidFill>
                  <a:schemeClr val="bg1">
                    <a:lumMod val="50000"/>
                  </a:schemeClr>
                </a:solidFill>
              </a:rPr>
              <a:t>zuivere</a:t>
            </a:r>
            <a:r>
              <a:rPr lang="fr-BE" sz="1400" dirty="0" smtClean="0">
                <a:solidFill>
                  <a:schemeClr val="bg1">
                    <a:lumMod val="50000"/>
                  </a:schemeClr>
                </a:solidFill>
              </a:rPr>
              <a:t> vzw’?</a:t>
            </a:r>
          </a:p>
          <a:p>
            <a:pPr marL="0" lvl="1" indent="-76200">
              <a:buNone/>
            </a:pPr>
            <a:r>
              <a:rPr lang="fr-BE" sz="1400" dirty="0" smtClean="0">
                <a:solidFill>
                  <a:schemeClr val="bg1">
                    <a:lumMod val="50000"/>
                  </a:schemeClr>
                </a:solidFill>
              </a:rPr>
              <a:t>		</a:t>
            </a:r>
            <a:r>
              <a:rPr lang="fr-BE" sz="1400" dirty="0" err="1" smtClean="0">
                <a:solidFill>
                  <a:schemeClr val="bg1">
                    <a:lumMod val="50000"/>
                  </a:schemeClr>
                </a:solidFill>
              </a:rPr>
              <a:t>noodzaak</a:t>
            </a:r>
            <a:r>
              <a:rPr lang="fr-BE" sz="1400" dirty="0" smtClean="0">
                <a:solidFill>
                  <a:schemeClr val="bg1">
                    <a:lumMod val="50000"/>
                  </a:schemeClr>
                </a:solidFill>
              </a:rPr>
              <a:t> </a:t>
            </a:r>
            <a:r>
              <a:rPr lang="fr-BE" sz="1400" dirty="0" err="1" smtClean="0">
                <a:solidFill>
                  <a:schemeClr val="bg1">
                    <a:lumMod val="50000"/>
                  </a:schemeClr>
                </a:solidFill>
              </a:rPr>
              <a:t>dubbele</a:t>
            </a:r>
            <a:r>
              <a:rPr lang="fr-BE" sz="1400" dirty="0" smtClean="0">
                <a:solidFill>
                  <a:schemeClr val="bg1">
                    <a:lumMod val="50000"/>
                  </a:schemeClr>
                </a:solidFill>
              </a:rPr>
              <a:t> </a:t>
            </a:r>
            <a:r>
              <a:rPr lang="fr-BE" sz="1400" dirty="0" err="1" smtClean="0">
                <a:solidFill>
                  <a:schemeClr val="bg1">
                    <a:lumMod val="50000"/>
                  </a:schemeClr>
                </a:solidFill>
              </a:rPr>
              <a:t>constructies</a:t>
            </a:r>
            <a:r>
              <a:rPr lang="fr-BE" sz="1400" dirty="0" smtClean="0">
                <a:solidFill>
                  <a:schemeClr val="bg1">
                    <a:lumMod val="50000"/>
                  </a:schemeClr>
                </a:solidFill>
              </a:rPr>
              <a:t> (vzw-</a:t>
            </a:r>
            <a:r>
              <a:rPr lang="fr-BE" sz="1400" dirty="0" err="1" smtClean="0">
                <a:solidFill>
                  <a:schemeClr val="bg1">
                    <a:lumMod val="50000"/>
                  </a:schemeClr>
                </a:solidFill>
              </a:rPr>
              <a:t>venn</a:t>
            </a:r>
            <a:r>
              <a:rPr lang="fr-BE" sz="1400" dirty="0" smtClean="0">
                <a:solidFill>
                  <a:schemeClr val="bg1">
                    <a:lumMod val="50000"/>
                  </a:schemeClr>
                </a:solidFill>
              </a:rPr>
              <a:t>.)</a:t>
            </a:r>
          </a:p>
          <a:p>
            <a:pPr marL="0" lvl="1" indent="-76200">
              <a:buNone/>
            </a:pPr>
            <a:r>
              <a:rPr lang="fr-BE" sz="1400" dirty="0" smtClean="0">
                <a:solidFill>
                  <a:schemeClr val="bg1">
                    <a:lumMod val="50000"/>
                  </a:schemeClr>
                </a:solidFill>
              </a:rPr>
              <a:t>		extra </a:t>
            </a:r>
            <a:r>
              <a:rPr lang="fr-BE" sz="1400" dirty="0" err="1" smtClean="0">
                <a:solidFill>
                  <a:schemeClr val="bg1">
                    <a:lumMod val="50000"/>
                  </a:schemeClr>
                </a:solidFill>
              </a:rPr>
              <a:t>administratie</a:t>
            </a:r>
            <a:r>
              <a:rPr lang="fr-BE" sz="1400" dirty="0" smtClean="0">
                <a:solidFill>
                  <a:schemeClr val="bg1">
                    <a:lumMod val="50000"/>
                  </a:schemeClr>
                </a:solidFill>
              </a:rPr>
              <a:t>/</a:t>
            </a:r>
            <a:r>
              <a:rPr lang="fr-BE" sz="1400" dirty="0" err="1" smtClean="0">
                <a:solidFill>
                  <a:schemeClr val="bg1">
                    <a:lumMod val="50000"/>
                  </a:schemeClr>
                </a:solidFill>
              </a:rPr>
              <a:t>werk</a:t>
            </a:r>
            <a:r>
              <a:rPr lang="fr-BE" sz="1400" dirty="0" smtClean="0">
                <a:solidFill>
                  <a:schemeClr val="bg1">
                    <a:lumMod val="50000"/>
                  </a:schemeClr>
                </a:solidFill>
              </a:rPr>
              <a:t> + </a:t>
            </a:r>
            <a:r>
              <a:rPr lang="fr-BE" sz="1400" dirty="0" err="1" smtClean="0">
                <a:solidFill>
                  <a:schemeClr val="bg1">
                    <a:lumMod val="50000"/>
                  </a:schemeClr>
                </a:solidFill>
              </a:rPr>
              <a:t>verwarring</a:t>
            </a:r>
            <a:endParaRPr lang="fr-BE" sz="1400" dirty="0" smtClean="0">
              <a:solidFill>
                <a:schemeClr val="bg1">
                  <a:lumMod val="50000"/>
                </a:schemeClr>
              </a:solidFill>
            </a:endParaRPr>
          </a:p>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25</a:t>
            </a:fld>
            <a:endParaRPr lang="nl-BE"/>
          </a:p>
        </p:txBody>
      </p:sp>
    </p:spTree>
    <p:extLst>
      <p:ext uri="{BB962C8B-B14F-4D97-AF65-F5344CB8AC3E}">
        <p14:creationId xmlns:p14="http://schemas.microsoft.com/office/powerpoint/2010/main" val="1239526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26</a:t>
            </a:fld>
            <a:endParaRPr lang="nl-BE"/>
          </a:p>
        </p:txBody>
      </p:sp>
    </p:spTree>
    <p:extLst>
      <p:ext uri="{BB962C8B-B14F-4D97-AF65-F5344CB8AC3E}">
        <p14:creationId xmlns:p14="http://schemas.microsoft.com/office/powerpoint/2010/main" val="1882295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27</a:t>
            </a:fld>
            <a:endParaRPr lang="nl-BE"/>
          </a:p>
        </p:txBody>
      </p:sp>
    </p:spTree>
    <p:extLst>
      <p:ext uri="{BB962C8B-B14F-4D97-AF65-F5344CB8AC3E}">
        <p14:creationId xmlns:p14="http://schemas.microsoft.com/office/powerpoint/2010/main" val="317883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a:t>
            </a:r>
            <a:r>
              <a:rPr lang="nl-BE" baseline="0" dirty="0" smtClean="0"/>
              <a:t> het WVV: </a:t>
            </a:r>
          </a:p>
          <a:p>
            <a:pPr marL="171450" indent="-171450">
              <a:buFontTx/>
              <a:buChar char="-"/>
            </a:pPr>
            <a:r>
              <a:rPr lang="nl-BE" baseline="0" dirty="0" smtClean="0"/>
              <a:t>aantal boeken met gemeenschappelijke bepalingen voor alle rechtspersonen </a:t>
            </a:r>
          </a:p>
          <a:p>
            <a:pPr marL="171450" indent="-171450">
              <a:buFontTx/>
              <a:buChar char="-"/>
            </a:pPr>
            <a:r>
              <a:rPr lang="nl-BE" baseline="0" dirty="0" smtClean="0"/>
              <a:t>specifieke boeken voor verenigingen en stichtingen (vzw,  i-vzw, stichting – beroepsvereniging als modaliteit van vzw)</a:t>
            </a:r>
          </a:p>
          <a:p>
            <a:pPr marL="0" indent="0">
              <a:buFontTx/>
              <a:buNone/>
            </a:pPr>
            <a:endParaRPr lang="nl-BE" baseline="0" dirty="0" smtClean="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4</a:t>
            </a:fld>
            <a:endParaRPr lang="nl-BE"/>
          </a:p>
        </p:txBody>
      </p:sp>
    </p:spTree>
    <p:extLst>
      <p:ext uri="{BB962C8B-B14F-4D97-AF65-F5344CB8AC3E}">
        <p14:creationId xmlns:p14="http://schemas.microsoft.com/office/powerpoint/2010/main" val="227563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VOORAL</a:t>
            </a:r>
            <a:r>
              <a:rPr lang="nl-BE" baseline="0" dirty="0" smtClean="0"/>
              <a:t> GEFOCUST OP DE VZW!</a:t>
            </a:r>
          </a:p>
          <a:p>
            <a:endParaRPr lang="nl-BE" baseline="0" dirty="0" smtClean="0"/>
          </a:p>
          <a:p>
            <a:r>
              <a:rPr lang="nl-BE" baseline="0" dirty="0" smtClean="0"/>
              <a:t>pas in tweede instantie over coöperatieve (erkend als sociale onderneming)</a:t>
            </a:r>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5</a:t>
            </a:fld>
            <a:endParaRPr lang="nl-BE"/>
          </a:p>
        </p:txBody>
      </p:sp>
    </p:spTree>
    <p:extLst>
      <p:ext uri="{BB962C8B-B14F-4D97-AF65-F5344CB8AC3E}">
        <p14:creationId xmlns:p14="http://schemas.microsoft.com/office/powerpoint/2010/main" val="348879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6</a:t>
            </a:fld>
            <a:endParaRPr lang="nl-BE"/>
          </a:p>
        </p:txBody>
      </p:sp>
    </p:spTree>
    <p:extLst>
      <p:ext uri="{BB962C8B-B14F-4D97-AF65-F5344CB8AC3E}">
        <p14:creationId xmlns:p14="http://schemas.microsoft.com/office/powerpoint/2010/main" val="63112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7</a:t>
            </a:fld>
            <a:endParaRPr lang="nl-BE"/>
          </a:p>
        </p:txBody>
      </p:sp>
    </p:spTree>
    <p:extLst>
      <p:ext uri="{BB962C8B-B14F-4D97-AF65-F5344CB8AC3E}">
        <p14:creationId xmlns:p14="http://schemas.microsoft.com/office/powerpoint/2010/main" val="380391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8</a:t>
            </a:fld>
            <a:endParaRPr lang="nl-BE"/>
          </a:p>
        </p:txBody>
      </p:sp>
    </p:spTree>
    <p:extLst>
      <p:ext uri="{BB962C8B-B14F-4D97-AF65-F5344CB8AC3E}">
        <p14:creationId xmlns:p14="http://schemas.microsoft.com/office/powerpoint/2010/main" val="127294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9</a:t>
            </a:fld>
            <a:endParaRPr lang="nl-BE"/>
          </a:p>
        </p:txBody>
      </p:sp>
    </p:spTree>
    <p:extLst>
      <p:ext uri="{BB962C8B-B14F-4D97-AF65-F5344CB8AC3E}">
        <p14:creationId xmlns:p14="http://schemas.microsoft.com/office/powerpoint/2010/main" val="347170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FB3FADB-91CF-4F9B-BC02-430C06A60A40}" type="slidenum">
              <a:rPr lang="nl-BE" smtClean="0"/>
              <a:t>10</a:t>
            </a:fld>
            <a:endParaRPr lang="nl-BE"/>
          </a:p>
        </p:txBody>
      </p:sp>
    </p:spTree>
    <p:extLst>
      <p:ext uri="{BB962C8B-B14F-4D97-AF65-F5344CB8AC3E}">
        <p14:creationId xmlns:p14="http://schemas.microsoft.com/office/powerpoint/2010/main" val="317627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4841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5151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84214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80501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0237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06201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1460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67892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36310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9991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24663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4765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413662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206781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53148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5324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3462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Klik om de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2260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68144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6724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61074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72227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3414953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1E0C4-0D77-4B77-8ACC-BDCC6BC6B05A}"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59173-0D7B-4C8E-AF6A-38E3B05472A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1641979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1" y="1894423"/>
            <a:ext cx="11447584" cy="2387600"/>
          </a:xfrm>
        </p:spPr>
        <p:txBody>
          <a:bodyPr>
            <a:normAutofit/>
          </a:bodyPr>
          <a:lstStyle/>
          <a:p>
            <a:r>
              <a:rPr lang="en-US" sz="5300" dirty="0" smtClean="0">
                <a:solidFill>
                  <a:schemeClr val="bg1"/>
                </a:solidFill>
                <a:latin typeface="Museo Sans 300" panose="02000000000000000000" pitchFamily="50" charset="0"/>
              </a:rPr>
              <a:t>DE HERVORMING VAN HET VENNOOTSCHAPS- EN VERENIGINGSRECHT</a:t>
            </a:r>
            <a:endParaRPr lang="en-US" sz="5300" dirty="0">
              <a:solidFill>
                <a:schemeClr val="bg1"/>
              </a:solidFill>
              <a:latin typeface="Museo Sans 300" panose="02000000000000000000" pitchFamily="50"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100" y="5407122"/>
            <a:ext cx="2375362" cy="930961"/>
          </a:xfrm>
          <a:prstGeom prst="rect">
            <a:avLst/>
          </a:prstGeom>
        </p:spPr>
      </p:pic>
    </p:spTree>
    <p:extLst>
      <p:ext uri="{BB962C8B-B14F-4D97-AF65-F5344CB8AC3E}">
        <p14:creationId xmlns:p14="http://schemas.microsoft.com/office/powerpoint/2010/main" val="1274992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BESTUURDERSAANSPRAKELIJKHEID</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631054" cy="3600986"/>
          </a:xfrm>
          <a:prstGeom prst="rect">
            <a:avLst/>
          </a:prstGeom>
          <a:noFill/>
        </p:spPr>
        <p:txBody>
          <a:bodyPr wrap="square" rtlCol="0">
            <a:spAutoFit/>
          </a:bodyPr>
          <a:lstStyle/>
          <a:p>
            <a:r>
              <a:rPr lang="en-US"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GEEN OPRICHTERSAANSPRAKELIJKHEID?</a:t>
            </a: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niet</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gewijzigd</a:t>
            </a:r>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wel</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aansprakelijk</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verbintenissen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in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naam</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van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vzw in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oprichting</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behalve</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wanneer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vzw die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verbintenissen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overnam</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p>
          <a:p>
            <a:pPr lvl="1"/>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en-US"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TEGENOVER DE VZW</a:t>
            </a:r>
          </a:p>
          <a:p>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fouten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begaan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in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uitoefening</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opdracht</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buiten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marge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zorgvuldigheidsnorm</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p:txBody>
      </p:sp>
    </p:spTree>
    <p:extLst>
      <p:ext uri="{BB962C8B-B14F-4D97-AF65-F5344CB8AC3E}">
        <p14:creationId xmlns:p14="http://schemas.microsoft.com/office/powerpoint/2010/main" val="2474022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fade">
                                      <p:cBhvr>
                                        <p:cTn id="18" dur="250"/>
                                        <p:tgtEl>
                                          <p:spTgt spid="8">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animEffect transition="in" filter="fade">
                                      <p:cBhvr>
                                        <p:cTn id="21" dur="25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BESTUURDERSAANSPRAKELIJKHEID</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764687"/>
            <a:ext cx="2561936" cy="899736"/>
          </a:xfrm>
          <a:prstGeom prst="rect">
            <a:avLst/>
          </a:prstGeom>
        </p:spPr>
      </p:pic>
      <p:sp>
        <p:nvSpPr>
          <p:cNvPr id="8" name="TextBox 6"/>
          <p:cNvSpPr txBox="1"/>
          <p:nvPr/>
        </p:nvSpPr>
        <p:spPr>
          <a:xfrm>
            <a:off x="757382" y="1983954"/>
            <a:ext cx="10631054" cy="4893647"/>
          </a:xfrm>
          <a:prstGeom prst="rect">
            <a:avLst/>
          </a:prstGeom>
          <a:noFill/>
        </p:spPr>
        <p:txBody>
          <a:bodyPr wrap="square" rtlCol="0">
            <a:spAutoFit/>
          </a:bodyPr>
          <a:lstStyle/>
          <a:p>
            <a:r>
              <a:rPr lang="en-US"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TEGENOVER DE VZW ÉN DERDEN</a:t>
            </a:r>
          </a:p>
          <a:p>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en-US" u="sng"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hoofdelijk</a:t>
            </a:r>
            <a:r>
              <a:rPr lang="en-US" u="sng"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u="sng"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aansprakelijk</a:t>
            </a:r>
            <a:r>
              <a:rPr lang="en-US" u="sng"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overtredingen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wetboek</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of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statuten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zelfs</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wanneer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geen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collegiaal</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bestuursorgaan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is) </a:t>
            </a:r>
          </a:p>
          <a:p>
            <a:r>
              <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u="sng"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bij</a:t>
            </a:r>
            <a:r>
              <a:rPr lang="en-US" u="sng"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u="sng"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faillissement</a:t>
            </a:r>
            <a:r>
              <a:rPr lang="en-US" u="sng"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p>
          <a:p>
            <a:endParaRPr lang="en-US" u="sng"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kennelijke</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grove </a:t>
            </a:r>
            <a:r>
              <a:rPr lang="en-US" b="1"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fouten</a:t>
            </a:r>
            <a:r>
              <a:rPr lang="en-US"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die tot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faillissement</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leidden</a:t>
            </a:r>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igv</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b="1"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faillissements</a:t>
            </a:r>
            <a:r>
              <a:rPr lang="en-US"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r>
              <a:rPr lang="en-US" b="1"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vereffenings’recidivisme</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in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afgelopen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5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jaar</a:t>
            </a:r>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wrongful trading</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onverantwoord</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bestuur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vzw in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moeilijkheden</a:t>
            </a:r>
            <a:endPar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grove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fouten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wrongful trading: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niet</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kleine</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verenigingen</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p>
          <a:p>
            <a:r>
              <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vereenvoudigde</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en-US"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boekhouding</a:t>
            </a:r>
            <a:r>
              <a:rPr lang="en-US"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362773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250"/>
                                        <p:tgtEl>
                                          <p:spTgt spid="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250"/>
                                        <p:tgtEl>
                                          <p:spTgt spid="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fade">
                                      <p:cBhvr>
                                        <p:cTn id="24" dur="250"/>
                                        <p:tgtEl>
                                          <p:spTgt spid="8">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fade">
                                      <p:cBhvr>
                                        <p:cTn id="27" dur="250"/>
                                        <p:tgtEl>
                                          <p:spTgt spid="8">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12" end="12"/>
                                            </p:txEl>
                                          </p:spTgt>
                                        </p:tgtEl>
                                        <p:attrNameLst>
                                          <p:attrName>style.visibility</p:attrName>
                                        </p:attrNameLst>
                                      </p:cBhvr>
                                      <p:to>
                                        <p:strVal val="visible"/>
                                      </p:to>
                                    </p:set>
                                    <p:animEffect transition="in" filter="fade">
                                      <p:cBhvr>
                                        <p:cTn id="30" dur="250"/>
                                        <p:tgtEl>
                                          <p:spTgt spid="8">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14" end="14"/>
                                            </p:txEl>
                                          </p:spTgt>
                                        </p:tgtEl>
                                        <p:attrNameLst>
                                          <p:attrName>style.visibility</p:attrName>
                                        </p:attrNameLst>
                                      </p:cBhvr>
                                      <p:to>
                                        <p:strVal val="visible"/>
                                      </p:to>
                                    </p:set>
                                    <p:animEffect transition="in" filter="fade">
                                      <p:cBhvr>
                                        <p:cTn id="33" dur="250"/>
                                        <p:tgtEl>
                                          <p:spTgt spid="8">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15" end="15"/>
                                            </p:txEl>
                                          </p:spTgt>
                                        </p:tgtEl>
                                        <p:attrNameLst>
                                          <p:attrName>style.visibility</p:attrName>
                                        </p:attrNameLst>
                                      </p:cBhvr>
                                      <p:to>
                                        <p:strVal val="visible"/>
                                      </p:to>
                                    </p:set>
                                    <p:animEffect transition="in" filter="fade">
                                      <p:cBhvr>
                                        <p:cTn id="36" dur="25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BESTUURDERSAANSPRAKELIJKHEID</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631054" cy="4062651"/>
          </a:xfrm>
          <a:prstGeom prst="rect">
            <a:avLst/>
          </a:prstGeom>
          <a:noFill/>
        </p:spPr>
        <p:txBody>
          <a:bodyPr wrap="square" rtlCol="0">
            <a:spAutoFit/>
          </a:bodyPr>
          <a:lstStyle/>
          <a:p>
            <a:r>
              <a:rPr lang="nl-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WORDT BEPERKT…</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Arial" panose="020B0604020202020204" pitchFamily="34" charset="0"/>
              <a:buChar char="•"/>
            </a:pP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tot 250.000 EUR</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in vzw’s met omzet van &lt;700.000 EUR en balanstotaal &lt; 350.000 EUR</a:t>
            </a:r>
          </a:p>
          <a:p>
            <a:pPr marL="285750" indent="-285750">
              <a:buFont typeface="Arial" panose="020B0604020202020204" pitchFamily="34" charset="0"/>
              <a:buChar char="•"/>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Arial" panose="020B0604020202020204" pitchFamily="34" charset="0"/>
              <a:buChar char="•"/>
            </a:pP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tot 1 miljoen EUR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in vzw’s met ofwel omzet &gt; 9 miljoen EUR, ofwel balanstotaal &gt; 4,5 miljoen EUR</a:t>
            </a:r>
          </a:p>
          <a:p>
            <a:pPr marL="285750" indent="-285750">
              <a:buFont typeface="Arial" panose="020B0604020202020204" pitchFamily="34" charset="0"/>
              <a:buChar char="•"/>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Arial" panose="020B0604020202020204" pitchFamily="34" charset="0"/>
              <a:buChar char="•"/>
            </a:pP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tot 3 miljoen EUR</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in vzw’s met omzet van &gt; 9 miljoen EUR én balanstotaal &gt; 4,5 miljoen EUR</a:t>
            </a:r>
          </a:p>
          <a:p>
            <a:pPr marL="285750" indent="-285750">
              <a:buFont typeface="Arial" panose="020B0604020202020204" pitchFamily="34" charset="0"/>
              <a:buChar char="•"/>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Arial" panose="020B0604020202020204" pitchFamily="34" charset="0"/>
              <a:buChar char="•"/>
            </a:pP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tot 12 miljoen EUR</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in vzw’s met ofwel omzet 50 miljoen EUR ofwel balanstotaal &gt; 43 miljoen EUR</a:t>
            </a:r>
          </a:p>
          <a:p>
            <a:pPr marL="285750" indent="-285750">
              <a:buFont typeface="Arial" panose="020B0604020202020204" pitchFamily="34" charset="0"/>
              <a:buChar char="•"/>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Arial" panose="020B0604020202020204" pitchFamily="34" charset="0"/>
              <a:buChar char="•"/>
            </a:pPr>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(geldt voor alle rechtspersonen)</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2932184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250"/>
                                        <p:tgtEl>
                                          <p:spTgt spid="8">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fade">
                                      <p:cBhvr>
                                        <p:cTn id="19" dur="250"/>
                                        <p:tgtEl>
                                          <p:spTgt spid="8">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fade">
                                      <p:cBhvr>
                                        <p:cTn id="22" dur="25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707886"/>
          </a:xfrm>
          <a:prstGeom prst="rect">
            <a:avLst/>
          </a:prstGeom>
          <a:noFill/>
        </p:spPr>
        <p:txBody>
          <a:bodyPr wrap="square" rtlCol="0">
            <a:spAutoFit/>
          </a:bodyPr>
          <a:lstStyle/>
          <a:p>
            <a:r>
              <a:rPr lang="en-US" sz="4000" dirty="0" smtClean="0">
                <a:solidFill>
                  <a:schemeClr val="bg1"/>
                </a:solidFill>
                <a:latin typeface="Museo Sans 100" panose="02000000000000000000" pitchFamily="50" charset="0"/>
              </a:rPr>
              <a:t>JAARREKENING, BOEKHOUDING EN KBO</a:t>
            </a:r>
            <a:endParaRPr lang="en-US" sz="40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631054" cy="3416320"/>
          </a:xfrm>
          <a:prstGeom prst="rect">
            <a:avLst/>
          </a:prstGeom>
          <a:noFill/>
        </p:spPr>
        <p:txBody>
          <a:bodyPr wrap="square" rtlCol="0">
            <a:spAutoFit/>
          </a:bodyPr>
          <a:lstStyle/>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boekhoudingsverplichtingen blijven onveranderd</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jaarrekening en begroting moeten nog steeds goedgekeurd worden; neerleggingsverplichting jaarrekening blijft</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omdat de vzw een onderneming wordt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u="sng"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inschrijving in KBO nodig</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via ondernemingsloket*</a:t>
            </a:r>
          </a:p>
          <a:p>
            <a:pPr marL="285750" indent="-285750">
              <a:buFont typeface="Wingdings" panose="05000000000000000000" pitchFamily="2" charset="2"/>
              <a:buChar char="à"/>
            </a:pPr>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 moet nog worden vastgelegd in KB (+ 6 maanden)</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owv</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digitaliseringscontext</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inschrijving zal gratis zijn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3958813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250"/>
                                        <p:tgtEl>
                                          <p:spTgt spid="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250"/>
                                        <p:tgtEl>
                                          <p:spTgt spid="8">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fade">
                                      <p:cBhvr>
                                        <p:cTn id="24" dur="25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TOEGELATEN ACTIVITEITEN</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472" y="5954272"/>
            <a:ext cx="2561936" cy="899736"/>
          </a:xfrm>
          <a:prstGeom prst="rect">
            <a:avLst/>
          </a:prstGeom>
        </p:spPr>
      </p:pic>
      <p:sp>
        <p:nvSpPr>
          <p:cNvPr id="8" name="TextBox 6"/>
          <p:cNvSpPr txBox="1"/>
          <p:nvPr/>
        </p:nvSpPr>
        <p:spPr>
          <a:xfrm>
            <a:off x="757382" y="1983954"/>
            <a:ext cx="10946938" cy="3970318"/>
          </a:xfrm>
          <a:prstGeom prst="rect">
            <a:avLst/>
          </a:prstGeom>
          <a:noFill/>
        </p:spPr>
        <p:txBody>
          <a:bodyPr wrap="square" rtlCol="0">
            <a:spAutoFit/>
          </a:bodyPr>
          <a:lstStyle/>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alle activiteiten, dus ook economische, zullen worden toegelaten</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i="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(i.t.t. nu: enkel “bijkomstige” economische activiteiten)</a:t>
            </a:r>
          </a:p>
          <a:p>
            <a:endParaRPr lang="nl-BE" i="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onderscheid wordt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verbod op winstuitkering</a:t>
            </a:r>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b="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noch rechtstreeks noch onrechtstreeks</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tenzij noodzakelijk voor verwezenlijking van</a:t>
            </a:r>
          </a:p>
          <a:p>
            <a:r>
              <a:rPr lang="nl-BE" b="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belangeloos doel</a:t>
            </a: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zonder marktconforme tegenprestatie</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expliciet opgenomen in definitie vzw</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het </a:t>
            </a:r>
            <a:r>
              <a:rPr lang="nl-BE" u="sng"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belangeloos doel moet in de statuten omschreven worden</a:t>
            </a:r>
            <a:endParaRPr lang="nl-BE" u="sng"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gaat er toch een uitkering door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nietigheid + ev. ontbinding vzw</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gedetailleerde interpretatie winstuitkeringsverbod onvermijdelijk voer voor rechtspraak</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cxnSp>
        <p:nvCxnSpPr>
          <p:cNvPr id="5" name="Rechte verbindingslijn met pijl 4"/>
          <p:cNvCxnSpPr/>
          <p:nvPr/>
        </p:nvCxnSpPr>
        <p:spPr>
          <a:xfrm>
            <a:off x="5412000" y="3376775"/>
            <a:ext cx="684000" cy="32400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9" name="Rechte verbindingslijn met pijl 8"/>
          <p:cNvCxnSpPr/>
          <p:nvPr/>
        </p:nvCxnSpPr>
        <p:spPr>
          <a:xfrm>
            <a:off x="2388684" y="3745222"/>
            <a:ext cx="141156" cy="459745"/>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2512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5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5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50"/>
                                        <p:tgtEl>
                                          <p:spTgt spid="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250"/>
                                        <p:tgtEl>
                                          <p:spTgt spid="8">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25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250"/>
                                        <p:tgtEl>
                                          <p:spTgt spid="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250"/>
                                        <p:tgtEl>
                                          <p:spTgt spid="8">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animEffect transition="in" filter="fade">
                                      <p:cBhvr>
                                        <p:cTn id="43" dur="250"/>
                                        <p:tgtEl>
                                          <p:spTgt spid="8">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animEffect transition="in" filter="fade">
                                      <p:cBhvr>
                                        <p:cTn id="48" dur="25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BEVOEGDE RECHTBANK</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901218" cy="1477328"/>
          </a:xfrm>
          <a:prstGeom prst="rect">
            <a:avLst/>
          </a:prstGeom>
          <a:noFill/>
        </p:spPr>
        <p:txBody>
          <a:bodyPr wrap="square" rtlCol="0">
            <a:spAutoFit/>
          </a:bodyPr>
          <a:lstStyle/>
          <a:p>
            <a:pPr marL="285750" indent="-285750">
              <a:buFont typeface="Wingdings" panose="05000000000000000000" pitchFamily="2" charset="2"/>
              <a:buChar char="à"/>
            </a:pPr>
            <a:r>
              <a:rPr lang="nl-BE" strike="sngStrik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rechtbank van koophandel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ondernemingsrechtbank</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 alle ondernemingen, dus ook vzw’s</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beroepsrechters en lekenrechters (o.a. uit de verenigingssector)</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 zaken gerelateerd aan eigenheid vzw  gespecialiseerde rechters vertrouwd met sector</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2937697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5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5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ONTBINDING VZW</a:t>
            </a:r>
            <a:endParaRPr lang="en-US" sz="4800" dirty="0">
              <a:solidFill>
                <a:schemeClr val="bg1"/>
              </a:solidFill>
              <a:latin typeface="Museo Sans 100" panose="02000000000000000000" pitchFamily="50" charset="0"/>
            </a:endParaRPr>
          </a:p>
        </p:txBody>
      </p:sp>
      <p:sp>
        <p:nvSpPr>
          <p:cNvPr id="8" name="TextBox 6"/>
          <p:cNvSpPr txBox="1"/>
          <p:nvPr/>
        </p:nvSpPr>
        <p:spPr>
          <a:xfrm>
            <a:off x="645391" y="1756627"/>
            <a:ext cx="10997969" cy="5355312"/>
          </a:xfrm>
          <a:prstGeom prst="rect">
            <a:avLst/>
          </a:prstGeom>
          <a:noFill/>
        </p:spPr>
        <p:txBody>
          <a:bodyPr wrap="square" rtlCol="0">
            <a:spAutoFit/>
          </a:bodyPr>
          <a:lstStyle/>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vrijwillig</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van rechtswege (door verstrijken van de duur vzw; door vervulling ontbindende voorwaarde vzw)</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door beslissing rechtbank wanneer</a:t>
            </a:r>
          </a:p>
          <a:p>
            <a:pPr marL="800100" lvl="1" indent="-342900">
              <a:buAutoNum type="arabicPeriod"/>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vzw verbintenissen niet kan nakomen</a:t>
            </a:r>
          </a:p>
          <a:p>
            <a:pPr marL="800100" lvl="1" indent="-342900">
              <a:buAutoNum type="arabicPeriod"/>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800100" lvl="1" indent="-342900">
              <a:buAutoNum type="arabicPeriod"/>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vermogen/inkomsten aangewend worden voor ander voorwerp dan waarvoor opgericht</a:t>
            </a:r>
          </a:p>
          <a:p>
            <a:pPr marL="800100" lvl="1" indent="-342900">
              <a:buAutoNum type="arabicPeriod"/>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800100" lvl="1" indent="-342900">
              <a:buAutoNum type="arabicPeriod"/>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uitkeringsverbod geschonden wordt, of vzw handelt in strijd met openbare orde of statuten</a:t>
            </a:r>
          </a:p>
          <a:p>
            <a:pPr marL="800100" lvl="1" indent="-342900">
              <a:buAutoNum type="arabicPeriod"/>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800100" lvl="1" indent="-342900">
              <a:buAutoNum type="arabicPeriod"/>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jaarrekening (één keer) niet werd neergelegd </a:t>
            </a:r>
          </a:p>
          <a:p>
            <a:pPr marL="800100" lvl="1" indent="-342900">
              <a:buAutoNum type="arabicPeriod"/>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800100" lvl="1" indent="-342900">
              <a:buAutoNum type="arabicPeriod"/>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minder dan twee leden</a:t>
            </a:r>
          </a:p>
          <a:p>
            <a:pPr marL="800100" lvl="1" indent="-342900">
              <a:buAutoNum type="arabicPeriod"/>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800100" lvl="1" indent="-342900">
              <a:buAutoNum type="arabicPeriod"/>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voldoet niet aan verplichtingen register van giften &gt; 5.000 EUR afkomstig uit/bestemd voor buitenland</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180258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250"/>
                                        <p:tgtEl>
                                          <p:spTgt spid="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250"/>
                                        <p:tgtEl>
                                          <p:spTgt spid="8">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fade">
                                      <p:cBhvr>
                                        <p:cTn id="23" dur="250"/>
                                        <p:tgtEl>
                                          <p:spTgt spid="8">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fade">
                                      <p:cBhvr>
                                        <p:cTn id="26" dur="250"/>
                                        <p:tgtEl>
                                          <p:spTgt spid="8">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animEffect transition="in" filter="fade">
                                      <p:cBhvr>
                                        <p:cTn id="29" dur="250"/>
                                        <p:tgtEl>
                                          <p:spTgt spid="8">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13" end="13"/>
                                            </p:txEl>
                                          </p:spTgt>
                                        </p:tgtEl>
                                        <p:attrNameLst>
                                          <p:attrName>style.visibility</p:attrName>
                                        </p:attrNameLst>
                                      </p:cBhvr>
                                      <p:to>
                                        <p:strVal val="visible"/>
                                      </p:to>
                                    </p:set>
                                    <p:animEffect transition="in" filter="fade">
                                      <p:cBhvr>
                                        <p:cTn id="32" dur="250"/>
                                        <p:tgtEl>
                                          <p:spTgt spid="8">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5" end="15"/>
                                            </p:txEl>
                                          </p:spTgt>
                                        </p:tgtEl>
                                        <p:attrNameLst>
                                          <p:attrName>style.visibility</p:attrName>
                                        </p:attrNameLst>
                                      </p:cBhvr>
                                      <p:to>
                                        <p:strVal val="visible"/>
                                      </p:to>
                                    </p:set>
                                    <p:animEffect transition="in" filter="fade">
                                      <p:cBhvr>
                                        <p:cTn id="35" dur="25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82336" y="538728"/>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VZW IN MOEILIJKHEDEN</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682336" y="1967388"/>
            <a:ext cx="10901218" cy="2215991"/>
          </a:xfrm>
          <a:prstGeom prst="rect">
            <a:avLst/>
          </a:prstGeom>
          <a:noFill/>
        </p:spPr>
        <p:txBody>
          <a:bodyPr wrap="square" rtlCol="0">
            <a:spAutoFit/>
          </a:bodyPr>
          <a:lstStyle/>
          <a:p>
            <a:r>
              <a:rPr lang="nl-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VEREFFENING…</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expliciet en in detail geregeld in nieuwe WVV (i.t.t. vandaag)</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EN INSOLVENTIE</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gerechtelijke organisatie en faillissement worden beschikbaar voor vzw’s</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2331705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5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2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769441"/>
          </a:xfrm>
          <a:prstGeom prst="rect">
            <a:avLst/>
          </a:prstGeom>
          <a:noFill/>
        </p:spPr>
        <p:txBody>
          <a:bodyPr wrap="square" rtlCol="0">
            <a:spAutoFit/>
          </a:bodyPr>
          <a:lstStyle/>
          <a:p>
            <a:r>
              <a:rPr lang="en-US" sz="4400" dirty="0" smtClean="0">
                <a:solidFill>
                  <a:schemeClr val="bg1"/>
                </a:solidFill>
                <a:latin typeface="Museo Sans 100" panose="02000000000000000000" pitchFamily="50" charset="0"/>
              </a:rPr>
              <a:t>HERSTRUCTURERING EN OMZETTING</a:t>
            </a:r>
            <a:endParaRPr lang="en-US" sz="44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682336" y="1967388"/>
            <a:ext cx="10901218" cy="1754326"/>
          </a:xfrm>
          <a:prstGeom prst="rect">
            <a:avLst/>
          </a:prstGeom>
          <a:noFill/>
        </p:spPr>
        <p:txBody>
          <a:bodyPr wrap="square" rtlCol="0">
            <a:spAutoFit/>
          </a:bodyPr>
          <a:lstStyle/>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vzw kan naast inbreng om niet van een bedrijfstak/algemeenheid ook overgaan tot fusie of splitsing</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vzw kan omgezet worden in </a:t>
            </a:r>
            <a:r>
              <a:rPr lang="nl-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ivzw</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 en omgekeerd</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vzw kan zich omzetten in een (erkende) coöperatieve vennootschap erkend als sociale onderneming</a:t>
            </a:r>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1910809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769441"/>
          </a:xfrm>
          <a:prstGeom prst="rect">
            <a:avLst/>
          </a:prstGeom>
          <a:noFill/>
        </p:spPr>
        <p:txBody>
          <a:bodyPr wrap="square" rtlCol="0">
            <a:spAutoFit/>
          </a:bodyPr>
          <a:lstStyle/>
          <a:p>
            <a:r>
              <a:rPr lang="en-US" sz="4400" dirty="0" smtClean="0">
                <a:solidFill>
                  <a:schemeClr val="bg1"/>
                </a:solidFill>
                <a:latin typeface="Museo Sans 100" panose="02000000000000000000" pitchFamily="50" charset="0"/>
              </a:rPr>
              <a:t>DE COÖPERATIEVE VENNOOTSCHAP</a:t>
            </a:r>
            <a:endParaRPr lang="en-US" sz="44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6184" y="5660707"/>
            <a:ext cx="2561936" cy="899736"/>
          </a:xfrm>
          <a:prstGeom prst="rect">
            <a:avLst/>
          </a:prstGeom>
        </p:spPr>
      </p:pic>
      <p:sp>
        <p:nvSpPr>
          <p:cNvPr id="8" name="TextBox 6"/>
          <p:cNvSpPr txBox="1"/>
          <p:nvPr/>
        </p:nvSpPr>
        <p:spPr>
          <a:xfrm>
            <a:off x="607291" y="1967388"/>
            <a:ext cx="11020829" cy="3970318"/>
          </a:xfrm>
          <a:prstGeom prst="rect">
            <a:avLst/>
          </a:prstGeom>
          <a:noFill/>
        </p:spPr>
        <p:txBody>
          <a:bodyPr wrap="square" rtlCol="0">
            <a:spAutoFit/>
          </a:bodyPr>
          <a:lstStyle/>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algemene reflecties!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i="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 meer gedetailleerde/technische wijzigingen hervorming: </a:t>
            </a:r>
            <a:r>
              <a:rPr lang="nl-BE" i="1"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Cera</a:t>
            </a:r>
            <a:r>
              <a:rPr lang="nl-BE" i="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i="1"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Coopburo</a:t>
            </a:r>
            <a:endParaRPr lang="nl-BE" i="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endParaRPr lang="nl-BE" i="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van meest flexibele vennootschapsvorm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naar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rechtspersoon sterk geënt op besloten vennootschap</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(boek CV telt een tiental artikels, rest per analogie naar boek BV)</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nieuwe definitie versterkt identiteit coöperatieve vennootschap (=definitie v/d Europese coöperatieve)</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“voornaamste doel aan de behoeften van haar aandeelhouders te voldoen en/of hun economische en sociale activiteiten te ontwikkelen”</a:t>
            </a:r>
          </a:p>
          <a:p>
            <a:pPr lvl="1"/>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voordeel voor derden (niet-vennoten): expliciet in statuten te bepalen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2509557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250"/>
                                        <p:tgtEl>
                                          <p:spTgt spid="8">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5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250"/>
                                        <p:tgtEl>
                                          <p:spTgt spid="8">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fade">
                                      <p:cBhvr>
                                        <p:cTn id="23" dur="250"/>
                                        <p:tgtEl>
                                          <p:spTgt spid="8">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10" end="10"/>
                                            </p:txEl>
                                          </p:spTgt>
                                        </p:tgtEl>
                                        <p:attrNameLst>
                                          <p:attrName>style.visibility</p:attrName>
                                        </p:attrNameLst>
                                      </p:cBhvr>
                                      <p:to>
                                        <p:strVal val="visible"/>
                                      </p:to>
                                    </p:set>
                                    <p:animEffect transition="in" filter="fade">
                                      <p:cBhvr>
                                        <p:cTn id="28" dur="25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23091" y="1503216"/>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DE CONTEXT</a:t>
            </a:r>
            <a:endParaRPr lang="en-US" sz="4800" dirty="0">
              <a:solidFill>
                <a:schemeClr val="bg1"/>
              </a:solidFill>
              <a:latin typeface="Museo Sans 100" panose="02000000000000000000" pitchFamily="50" charset="0"/>
            </a:endParaRPr>
          </a:p>
        </p:txBody>
      </p:sp>
      <p:sp>
        <p:nvSpPr>
          <p:cNvPr id="7" name="TextBox 6"/>
          <p:cNvSpPr txBox="1"/>
          <p:nvPr/>
        </p:nvSpPr>
        <p:spPr>
          <a:xfrm>
            <a:off x="757382" y="1983954"/>
            <a:ext cx="10631054" cy="4508927"/>
          </a:xfrm>
          <a:prstGeom prst="rect">
            <a:avLst/>
          </a:prstGeom>
          <a:noFill/>
        </p:spPr>
        <p:txBody>
          <a:bodyPr wrap="square" rtlCol="0">
            <a:spAutoFit/>
          </a:bodyPr>
          <a:lstStyle/>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Minister Geens wil een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meer eenvoudig, coherent en </a:t>
            </a:r>
          </a:p>
          <a:p>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transparant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ondernemingsrecht:</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a:spcAft>
                <a:spcPts val="600"/>
              </a:spcAft>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binnen het ondernemingsrecht vier grote hervormingslijnen:</a:t>
            </a:r>
          </a:p>
          <a:p>
            <a:pPr marL="285750" indent="-285750">
              <a:spcAft>
                <a:spcPts val="600"/>
              </a:spcAft>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een nieuw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ondernemingsbegrip</a:t>
            </a:r>
          </a:p>
          <a:p>
            <a:pPr marL="285750" indent="-285750">
              <a:spcAft>
                <a:spcPts val="600"/>
              </a:spcAft>
              <a:buFont typeface="Wingdings" panose="05000000000000000000" pitchFamily="2" charset="2"/>
              <a:buChar char="à"/>
            </a:pP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integratie</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verenigingen en vennootschappen in één wetboek</a:t>
            </a:r>
          </a:p>
          <a:p>
            <a:pPr marL="285750" indent="-285750">
              <a:spcAft>
                <a:spcPts val="600"/>
              </a:spcAft>
              <a:buFont typeface="Wingdings" panose="05000000000000000000" pitchFamily="2" charset="2"/>
              <a:buChar char="à"/>
            </a:pP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vereenvoudiging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en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afslanking</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van vennootschaps- </a:t>
            </a:r>
          </a:p>
          <a:p>
            <a:pPr>
              <a:spcAft>
                <a:spcPts val="600"/>
              </a:spcAft>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en verenigingsvormen</a:t>
            </a:r>
          </a:p>
          <a:p>
            <a:pPr marL="285750" indent="-285750">
              <a:spcAft>
                <a:spcPts val="600"/>
              </a:spcAft>
              <a:buFont typeface="Wingdings" panose="05000000000000000000" pitchFamily="2" charset="2"/>
              <a:buChar char="à"/>
            </a:pP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insolventie</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modernisering en harmonisering (faillissement en </a:t>
            </a:r>
          </a:p>
          <a:p>
            <a:pPr>
              <a:spcAft>
                <a:spcPts val="600"/>
              </a:spcAft>
            </a:pPr>
            <a:r>
              <a:rPr lang="nl-BE" b="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continuïteit)</a:t>
            </a:r>
            <a:endPar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pic>
        <p:nvPicPr>
          <p:cNvPr id="3" name="Afbeelding 2"/>
          <p:cNvPicPr>
            <a:picLocks noChangeAspect="1"/>
          </p:cNvPicPr>
          <p:nvPr/>
        </p:nvPicPr>
        <p:blipFill>
          <a:blip r:embed="rId4"/>
          <a:stretch>
            <a:fillRect/>
          </a:stretch>
        </p:blipFill>
        <p:spPr>
          <a:xfrm>
            <a:off x="7761720" y="653746"/>
            <a:ext cx="4137025" cy="5866669"/>
          </a:xfrm>
          <a:prstGeom prst="rect">
            <a:avLst/>
          </a:prstGeom>
        </p:spPr>
      </p:pic>
    </p:spTree>
    <p:extLst>
      <p:ext uri="{BB962C8B-B14F-4D97-AF65-F5344CB8AC3E}">
        <p14:creationId xmlns:p14="http://schemas.microsoft.com/office/powerpoint/2010/main" val="1507900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500"/>
                                        <p:tgtEl>
                                          <p:spTgt spid="7">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500"/>
                                        <p:tgtEl>
                                          <p:spTgt spid="7">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769441"/>
          </a:xfrm>
          <a:prstGeom prst="rect">
            <a:avLst/>
          </a:prstGeom>
          <a:noFill/>
        </p:spPr>
        <p:txBody>
          <a:bodyPr wrap="square" rtlCol="0">
            <a:spAutoFit/>
          </a:bodyPr>
          <a:lstStyle/>
          <a:p>
            <a:r>
              <a:rPr lang="en-US" sz="4400" dirty="0" smtClean="0">
                <a:solidFill>
                  <a:schemeClr val="bg1"/>
                </a:solidFill>
                <a:latin typeface="Museo Sans 100" panose="02000000000000000000" pitchFamily="50" charset="0"/>
              </a:rPr>
              <a:t>DE COÖPERATIEVE VENNOOTSCHAP</a:t>
            </a:r>
            <a:endParaRPr lang="en-US" sz="44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864" y="5714424"/>
            <a:ext cx="2561936" cy="899736"/>
          </a:xfrm>
          <a:prstGeom prst="rect">
            <a:avLst/>
          </a:prstGeom>
        </p:spPr>
      </p:pic>
      <p:sp>
        <p:nvSpPr>
          <p:cNvPr id="8" name="TextBox 6"/>
          <p:cNvSpPr txBox="1"/>
          <p:nvPr/>
        </p:nvSpPr>
        <p:spPr>
          <a:xfrm>
            <a:off x="487680" y="1863825"/>
            <a:ext cx="11020829" cy="2280753"/>
          </a:xfrm>
          <a:prstGeom prst="rect">
            <a:avLst/>
          </a:prstGeom>
          <a:noFill/>
        </p:spPr>
        <p:txBody>
          <a:bodyPr wrap="square" rtlCol="0">
            <a:spAutoFit/>
          </a:bodyPr>
          <a:lstStyle/>
          <a:p>
            <a:pPr>
              <a:lnSpc>
                <a:spcPct val="118000"/>
              </a:lnSpc>
            </a:pP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coöperatieve vennootschap kan zich laten erkennen tot</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t>
            </a:r>
          </a:p>
          <a:p>
            <a:pPr>
              <a:lnSpc>
                <a:spcPct val="118000"/>
              </a:lnSpc>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742950" lvl="1" indent="-285750">
              <a:lnSpc>
                <a:spcPct val="118000"/>
              </a:lnSpc>
              <a:buFont typeface="Wingdings" panose="05000000000000000000" pitchFamily="2" charset="2"/>
              <a:buChar char="à"/>
            </a:pP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erkende coöperatieve vennootschap (erkende cv)</a:t>
            </a:r>
          </a:p>
          <a:p>
            <a:pPr marL="742950" lvl="1" indent="-285750">
              <a:lnSpc>
                <a:spcPct val="118000"/>
              </a:lnSpc>
              <a:buFont typeface="Wingdings" panose="05000000000000000000" pitchFamily="2" charset="2"/>
              <a:buChar char="à"/>
            </a:pP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coöperatieve vennootschap </a:t>
            </a:r>
            <a:r>
              <a:rPr lang="nl-BE" b="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erkend als sociale onderneming </a:t>
            </a: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(cv erkend als </a:t>
            </a:r>
            <a:r>
              <a:rPr lang="nl-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so</a:t>
            </a: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p>
          <a:p>
            <a:pPr marL="742950" lvl="1" indent="-285750">
              <a:lnSpc>
                <a:spcPct val="118000"/>
              </a:lnSpc>
              <a:buFont typeface="Wingdings" panose="05000000000000000000" pitchFamily="2" charset="2"/>
              <a:buChar char="à"/>
            </a:pP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erkende coöperatieve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vennootschap (erkend) als </a:t>
            </a: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sociale onderneming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(erkende </a:t>
            </a:r>
            <a:r>
              <a:rPr lang="nl-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cvso</a:t>
            </a: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3551739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5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646331"/>
          </a:xfrm>
          <a:prstGeom prst="rect">
            <a:avLst/>
          </a:prstGeom>
          <a:noFill/>
        </p:spPr>
        <p:txBody>
          <a:bodyPr wrap="square" rtlCol="0">
            <a:spAutoFit/>
          </a:bodyPr>
          <a:lstStyle/>
          <a:p>
            <a:r>
              <a:rPr lang="en-US" sz="3600" dirty="0" smtClean="0">
                <a:solidFill>
                  <a:schemeClr val="bg1"/>
                </a:solidFill>
                <a:latin typeface="Museo Sans 100" panose="02000000000000000000" pitchFamily="50" charset="0"/>
              </a:rPr>
              <a:t>DE CV ERKEND ALS SOCIALE ONDERNEMING</a:t>
            </a:r>
            <a:endParaRPr lang="en-US" sz="36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682336" y="1967388"/>
            <a:ext cx="10901218" cy="4646978"/>
          </a:xfrm>
          <a:prstGeom prst="rect">
            <a:avLst/>
          </a:prstGeom>
          <a:noFill/>
        </p:spPr>
        <p:txBody>
          <a:bodyPr wrap="square" rtlCol="0">
            <a:spAutoFit/>
          </a:bodyPr>
          <a:lstStyle/>
          <a:p>
            <a:pPr>
              <a:lnSpc>
                <a:spcPct val="118000"/>
              </a:lnSpc>
            </a:pPr>
            <a:r>
              <a:rPr lang="fr-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VAN VSO-STATUUT…</a:t>
            </a:r>
          </a:p>
          <a:p>
            <a:pPr lvl="1">
              <a:lnSpc>
                <a:spcPct val="118000"/>
              </a:lnSpc>
            </a:pP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onbekend</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is</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onbemind</a:t>
            </a:r>
            <a:endPar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lnSpc>
                <a:spcPct val="118000"/>
              </a:lnSpc>
            </a:pP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w</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einig</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concrete</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incentives</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om het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statuut</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te </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hanteren</a:t>
            </a:r>
            <a:endPar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350838" lvl="1">
              <a:lnSpc>
                <a:spcPct val="118000"/>
              </a:lnSpc>
            </a:pPr>
            <a:r>
              <a:rPr lang="fr-BE" dirty="0" smtClean="0">
                <a:solidFill>
                  <a:prstClr val="black">
                    <a:lumMod val="65000"/>
                    <a:lumOff val="35000"/>
                  </a:prstClr>
                </a:solidFill>
                <a:latin typeface="Calibri" panose="020F0502020204030204" pitchFamily="34" charset="0"/>
                <a:ea typeface="Fira Sans Book" panose="020B0503050000020004" pitchFamily="34" charset="0"/>
                <a:cs typeface="TisaPro" panose="02010504030101020102" pitchFamily="50" charset="0"/>
                <a:sym typeface="Wingdings" panose="05000000000000000000" pitchFamily="2" charset="2"/>
              </a:rPr>
              <a:t>  ↔ </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voordeel</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combinatie</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kenmerken</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vennootschap</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met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kenmerken</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vzw</a:t>
            </a:r>
            <a:endPar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a:lnSpc>
                <a:spcPct val="118000"/>
              </a:lnSpc>
            </a:pPr>
            <a:endPar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a:lnSpc>
                <a:spcPct val="118000"/>
              </a:lnSpc>
            </a:pPr>
            <a:r>
              <a:rPr lang="fr-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…NAAR CV ERKEND ALS SO</a:t>
            </a:r>
            <a:endParaRPr lang="fr-BE" sz="2400"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lnSpc>
                <a:spcPct val="118000"/>
              </a:lnSpc>
            </a:pP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beperkt</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tot</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CV </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wordt</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betreurd</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endPar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lnSpc>
                <a:spcPct val="118000"/>
              </a:lnSpc>
            </a:pP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rkenning</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via FOD Economie</a:t>
            </a:r>
          </a:p>
          <a:p>
            <a:pPr lvl="1">
              <a:lnSpc>
                <a:spcPct val="118000"/>
              </a:lnSpc>
            </a:pP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rkenningsvoorwaarden</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geïnspireerd</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op </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NRC-</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erkenning</a:t>
            </a:r>
            <a:endPar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lnSpc>
                <a:spcPct val="118000"/>
              </a:lnSpc>
            </a:pPr>
            <a:endPar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a:lnSpc>
                <a:spcPct val="118000"/>
              </a:lnSpc>
            </a:pPr>
            <a:r>
              <a:rPr lang="fr-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AANDACHTSPUNTEN</a:t>
            </a:r>
            <a:endParaRPr lang="fr-BE" sz="2400"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lnSpc>
                <a:spcPct val="118000"/>
              </a:lnSpc>
            </a:pP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r</a:t>
            </a: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isico</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op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administratieve</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overlast</a:t>
            </a:r>
            <a:endPar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lvl="1">
              <a:lnSpc>
                <a:spcPct val="118000"/>
              </a:lnSpc>
            </a:pPr>
            <a:r>
              <a:rPr lang="fr-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nood</a:t>
            </a:r>
            <a:r>
              <a:rPr lang="fr-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aan</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congruente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implementatie</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op </a:t>
            </a:r>
            <a:r>
              <a:rPr lang="fr-BE" dirty="0" err="1">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regionaal</a:t>
            </a:r>
            <a:r>
              <a:rPr lang="fr-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niveau</a:t>
            </a:r>
          </a:p>
        </p:txBody>
      </p:sp>
    </p:spTree>
    <p:extLst>
      <p:ext uri="{BB962C8B-B14F-4D97-AF65-F5344CB8AC3E}">
        <p14:creationId xmlns:p14="http://schemas.microsoft.com/office/powerpoint/2010/main" val="902124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5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5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5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25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25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250"/>
                                        <p:tgtEl>
                                          <p:spTgt spid="8">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fade">
                                      <p:cBhvr>
                                        <p:cTn id="30" dur="250"/>
                                        <p:tgtEl>
                                          <p:spTgt spid="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250"/>
                                        <p:tgtEl>
                                          <p:spTgt spid="8">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Effect transition="in" filter="fade">
                                      <p:cBhvr>
                                        <p:cTn id="38" dur="250"/>
                                        <p:tgtEl>
                                          <p:spTgt spid="8">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fade">
                                      <p:cBhvr>
                                        <p:cTn id="41" dur="25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769441"/>
          </a:xfrm>
          <a:prstGeom prst="rect">
            <a:avLst/>
          </a:prstGeom>
          <a:noFill/>
        </p:spPr>
        <p:txBody>
          <a:bodyPr wrap="square" rtlCol="0">
            <a:spAutoFit/>
          </a:bodyPr>
          <a:lstStyle/>
          <a:p>
            <a:r>
              <a:rPr lang="en-US" sz="4400" dirty="0" smtClean="0">
                <a:solidFill>
                  <a:schemeClr val="bg1"/>
                </a:solidFill>
                <a:latin typeface="Museo Sans 100" panose="02000000000000000000" pitchFamily="50" charset="0"/>
              </a:rPr>
              <a:t>OVERGANGSPERIODE</a:t>
            </a:r>
            <a:endParaRPr lang="en-US" sz="44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956" y="5958264"/>
            <a:ext cx="2561936" cy="899736"/>
          </a:xfrm>
          <a:prstGeom prst="rect">
            <a:avLst/>
          </a:prstGeom>
        </p:spPr>
      </p:pic>
      <p:sp>
        <p:nvSpPr>
          <p:cNvPr id="8" name="TextBox 6"/>
          <p:cNvSpPr txBox="1"/>
          <p:nvPr/>
        </p:nvSpPr>
        <p:spPr>
          <a:xfrm>
            <a:off x="682336" y="1967388"/>
            <a:ext cx="10701944" cy="4247317"/>
          </a:xfrm>
          <a:prstGeom prst="rect">
            <a:avLst/>
          </a:prstGeom>
          <a:noFill/>
        </p:spPr>
        <p:txBody>
          <a:bodyPr wrap="square" rtlCol="0">
            <a:spAutoFit/>
          </a:bodyPr>
          <a:lstStyle/>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de inwerkingtreding van het insolventierecht en ondernemingsrecht is al vastgelegd</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het vennootschaps- en verenigingsrecht zal er waarschijnlijk als volgt uitzien: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inwerkingtreding</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in de loop van 2019</a:t>
            </a: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relevant voor nieuw op te richten vzw’s!</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 het eerst van toepassing op bestaande vzw’s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vanaf 1 januari 2020 (</a:t>
            </a:r>
            <a:r>
              <a:rPr lang="nl-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opt</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-in optie)</a:t>
            </a: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bepalingen van dwingend recht</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(regeling belangenconflicten, bestuurdersaansprakelijkheid,</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vereffening, regels beraadslaging en besluiten)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einde overgangsperiode: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1 januari 2024</a:t>
            </a:r>
          </a:p>
          <a:p>
            <a:pPr lvl="2"/>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dan moeten bestaande vzw’s hun statuten in overeenstemming gebracht hebben met wetboek	</a:t>
            </a:r>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3927314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3520" y="2175777"/>
            <a:ext cx="9144000" cy="1807725"/>
          </a:xfrm>
        </p:spPr>
        <p:txBody>
          <a:bodyPr>
            <a:normAutofit fontScale="90000"/>
          </a:bodyPr>
          <a:lstStyle/>
          <a:p>
            <a:r>
              <a:rPr lang="en-US" sz="5300" dirty="0" smtClean="0">
                <a:solidFill>
                  <a:schemeClr val="bg1"/>
                </a:solidFill>
                <a:latin typeface="Museo Sans 300" panose="02000000000000000000" pitchFamily="50" charset="0"/>
              </a:rPr>
              <a:t>… EN BUITEN DE CONTOUREN VAN DE HERVORMING?</a:t>
            </a:r>
            <a:endParaRPr lang="en-US" sz="53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100" y="5407122"/>
            <a:ext cx="2375362" cy="930961"/>
          </a:xfrm>
          <a:prstGeom prst="rect">
            <a:avLst/>
          </a:prstGeom>
        </p:spPr>
      </p:pic>
    </p:spTree>
    <p:extLst>
      <p:ext uri="{BB962C8B-B14F-4D97-AF65-F5344CB8AC3E}">
        <p14:creationId xmlns:p14="http://schemas.microsoft.com/office/powerpoint/2010/main" val="3445911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646331"/>
          </a:xfrm>
          <a:prstGeom prst="rect">
            <a:avLst/>
          </a:prstGeom>
          <a:noFill/>
        </p:spPr>
        <p:txBody>
          <a:bodyPr wrap="square" rtlCol="0">
            <a:spAutoFit/>
          </a:bodyPr>
          <a:lstStyle/>
          <a:p>
            <a:r>
              <a:rPr lang="en-US" sz="3600" dirty="0" smtClean="0">
                <a:solidFill>
                  <a:schemeClr val="bg1"/>
                </a:solidFill>
                <a:latin typeface="Museo Sans 100" panose="02000000000000000000" pitchFamily="50" charset="0"/>
              </a:rPr>
              <a:t>BUITEN DE CONTOUREN VAN DE HERVORMING</a:t>
            </a:r>
            <a:endParaRPr lang="en-US" sz="36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450" y="5958264"/>
            <a:ext cx="2561936" cy="899736"/>
          </a:xfrm>
          <a:prstGeom prst="rect">
            <a:avLst/>
          </a:prstGeom>
        </p:spPr>
      </p:pic>
      <p:sp>
        <p:nvSpPr>
          <p:cNvPr id="8" name="TextBox 6"/>
          <p:cNvSpPr txBox="1"/>
          <p:nvPr/>
        </p:nvSpPr>
        <p:spPr>
          <a:xfrm>
            <a:off x="682337" y="1872020"/>
            <a:ext cx="10826172" cy="4985980"/>
          </a:xfrm>
          <a:prstGeom prst="rect">
            <a:avLst/>
          </a:prstGeom>
          <a:noFill/>
        </p:spPr>
        <p:txBody>
          <a:bodyPr wrap="square" rtlCol="0">
            <a:spAutoFit/>
          </a:bodyPr>
          <a:lstStyle/>
          <a:p>
            <a:r>
              <a:rPr lang="nl-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FISCALITEIT EN VRIJWILLIGERS(VERGOEDING)</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oude regels (“bijkomstigheid economische activiteiten”) blijven van toepassing!</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met vrijwilligers werken blijft mogelijk</a:t>
            </a: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MAAR: eens onder vennootschapsbelasting, kunnen je vrijwilligers geen beroep doen op de onbelaste vrijwilligersvergoeding</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werklozen en vrijwilligerswerk: RVA?</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FISCAAL AFTREKBARE GIFTEN?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voorwaarde in regelgeving kan problemen aantrekken: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“uw instelling moet:</a:t>
            </a:r>
          </a:p>
          <a:p>
            <a:pPr lvl="2"/>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generlei gewin bejagen, noch voor haarzelf, noch voor haar organen, </a:t>
            </a:r>
          </a:p>
          <a:p>
            <a:pPr lvl="2"/>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noch </a:t>
            </a: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voor haar leden als zodanig</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p>
        </p:txBody>
      </p:sp>
    </p:spTree>
    <p:extLst>
      <p:ext uri="{BB962C8B-B14F-4D97-AF65-F5344CB8AC3E}">
        <p14:creationId xmlns:p14="http://schemas.microsoft.com/office/powerpoint/2010/main" val="70902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5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250"/>
                                        <p:tgtEl>
                                          <p:spTgt spid="8">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250"/>
                                        <p:tgtEl>
                                          <p:spTgt spid="8">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fade">
                                      <p:cBhvr>
                                        <p:cTn id="26" dur="250"/>
                                        <p:tgtEl>
                                          <p:spTgt spid="8">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animEffect transition="in" filter="fade">
                                      <p:cBhvr>
                                        <p:cTn id="29" dur="250"/>
                                        <p:tgtEl>
                                          <p:spTgt spid="8">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13" end="13"/>
                                            </p:txEl>
                                          </p:spTgt>
                                        </p:tgtEl>
                                        <p:attrNameLst>
                                          <p:attrName>style.visibility</p:attrName>
                                        </p:attrNameLst>
                                      </p:cBhvr>
                                      <p:to>
                                        <p:strVal val="visible"/>
                                      </p:to>
                                    </p:set>
                                    <p:animEffect transition="in" filter="fade">
                                      <p:cBhvr>
                                        <p:cTn id="32" dur="250"/>
                                        <p:tgtEl>
                                          <p:spTgt spid="8">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animEffect transition="in" filter="fade">
                                      <p:cBhvr>
                                        <p:cTn id="35" dur="250"/>
                                        <p:tgtEl>
                                          <p:spTgt spid="8">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15" end="15"/>
                                            </p:txEl>
                                          </p:spTgt>
                                        </p:tgtEl>
                                        <p:attrNameLst>
                                          <p:attrName>style.visibility</p:attrName>
                                        </p:attrNameLst>
                                      </p:cBhvr>
                                      <p:to>
                                        <p:strVal val="visible"/>
                                      </p:to>
                                    </p:set>
                                    <p:animEffect transition="in" filter="fade">
                                      <p:cBhvr>
                                        <p:cTn id="38" dur="25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646331"/>
          </a:xfrm>
          <a:prstGeom prst="rect">
            <a:avLst/>
          </a:prstGeom>
          <a:noFill/>
        </p:spPr>
        <p:txBody>
          <a:bodyPr wrap="square" rtlCol="0">
            <a:spAutoFit/>
          </a:bodyPr>
          <a:lstStyle/>
          <a:p>
            <a:r>
              <a:rPr lang="en-US" sz="3600" dirty="0" smtClean="0">
                <a:solidFill>
                  <a:schemeClr val="bg1"/>
                </a:solidFill>
                <a:latin typeface="Museo Sans 100" panose="02000000000000000000" pitchFamily="50" charset="0"/>
              </a:rPr>
              <a:t>BUITEN DE CONTOUREN VAN DE HERVORMING</a:t>
            </a:r>
            <a:endParaRPr lang="en-US" sz="36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319" y="5688487"/>
            <a:ext cx="2561936" cy="899736"/>
          </a:xfrm>
          <a:prstGeom prst="rect">
            <a:avLst/>
          </a:prstGeom>
        </p:spPr>
      </p:pic>
      <p:sp>
        <p:nvSpPr>
          <p:cNvPr id="8" name="TextBox 6"/>
          <p:cNvSpPr txBox="1"/>
          <p:nvPr/>
        </p:nvSpPr>
        <p:spPr>
          <a:xfrm>
            <a:off x="682336" y="1967388"/>
            <a:ext cx="10901218" cy="4062651"/>
          </a:xfrm>
          <a:prstGeom prst="rect">
            <a:avLst/>
          </a:prstGeom>
          <a:noFill/>
        </p:spPr>
        <p:txBody>
          <a:bodyPr wrap="square" rtlCol="0">
            <a:spAutoFit/>
          </a:bodyPr>
          <a:lstStyle/>
          <a:p>
            <a:r>
              <a:rPr lang="nl-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SUBSIDIEREGELGEVING?</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onbeperkt economische activiteiten – (niet alle) overheden willen subsidies schenken aan vzw’s die volop economische activiteiten ondernemen</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vb. decreet sociaal-cultureel werk en kunstendecreet</a:t>
            </a:r>
          </a:p>
          <a:p>
            <a:pPr lvl="1"/>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“de aanvrager beschikt over rechtspersoonlijkheid met een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niet-commercieel karakter</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t>
            </a:r>
          </a:p>
          <a:p>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wat is een “niet-commercieel karakter”? wie bepaalt/interpreteert?</a:t>
            </a:r>
          </a:p>
          <a:p>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een nieuwe zwarte doos…</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het lijkt logischer/helderder om opnieuw rechtspersoon als basis voor subsidie te nemen…</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p:txBody>
      </p:sp>
    </p:spTree>
    <p:extLst>
      <p:ext uri="{BB962C8B-B14F-4D97-AF65-F5344CB8AC3E}">
        <p14:creationId xmlns:p14="http://schemas.microsoft.com/office/powerpoint/2010/main" val="1295433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5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25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fade">
                                      <p:cBhvr>
                                        <p:cTn id="25" dur="250"/>
                                        <p:tgtEl>
                                          <p:spTgt spid="8">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fade">
                                      <p:cBhvr>
                                        <p:cTn id="28" dur="250"/>
                                        <p:tgtEl>
                                          <p:spTgt spid="8">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animEffect transition="in" filter="fade">
                                      <p:cBhvr>
                                        <p:cTn id="33" dur="25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646331"/>
          </a:xfrm>
          <a:prstGeom prst="rect">
            <a:avLst/>
          </a:prstGeom>
          <a:noFill/>
        </p:spPr>
        <p:txBody>
          <a:bodyPr wrap="square" rtlCol="0">
            <a:spAutoFit/>
          </a:bodyPr>
          <a:lstStyle/>
          <a:p>
            <a:r>
              <a:rPr lang="en-US" sz="3600" dirty="0" smtClean="0">
                <a:solidFill>
                  <a:schemeClr val="bg1"/>
                </a:solidFill>
                <a:latin typeface="Museo Sans 100" panose="02000000000000000000" pitchFamily="50" charset="0"/>
              </a:rPr>
              <a:t>BUITEN DE CONTOUREN VAN DE HERVORMING</a:t>
            </a:r>
            <a:endParaRPr lang="en-US" sz="36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682336" y="1967388"/>
            <a:ext cx="10901218" cy="4893647"/>
          </a:xfrm>
          <a:prstGeom prst="rect">
            <a:avLst/>
          </a:prstGeom>
          <a:noFill/>
        </p:spPr>
        <p:txBody>
          <a:bodyPr wrap="square" rtlCol="0">
            <a:spAutoFit/>
          </a:bodyPr>
          <a:lstStyle/>
          <a:p>
            <a:r>
              <a:rPr lang="nl-BE" sz="24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STAATSSTEUN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Europese staatssteunregels gelden voor elke “onderneming”</a:t>
            </a:r>
          </a:p>
          <a:p>
            <a:pPr lvl="1"/>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verenigingen vallen daar nu al onder</a:t>
            </a: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maar de vzw-structuur (via de “bijkomstige economische activiteiten”) vormde een soort ‘natuurlijke buffer’ voor het merendeel van de verenigingen</a:t>
            </a:r>
          </a:p>
          <a:p>
            <a:pPr lvl="1"/>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zie vb. de </a:t>
            </a:r>
            <a:r>
              <a:rPr lang="nl-BE"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minimis</a:t>
            </a:r>
            <a:endPar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de ‘liberalisering’ van verenigingen vergroot de kans op staatssteunconflicten</a:t>
            </a: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de buffer valt weg, het maatpak wordt groter</a:t>
            </a:r>
          </a:p>
          <a:p>
            <a:pPr lvl="1"/>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en als economisch ondernemerschap gepromoot wordt </a:t>
            </a: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(via framing/minder subsidiëring/meer alternatieve financieringsbronnen)</a:t>
            </a: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komt staatssteun sneller in het vizier!</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p:txBody>
      </p:sp>
    </p:spTree>
    <p:extLst>
      <p:ext uri="{BB962C8B-B14F-4D97-AF65-F5344CB8AC3E}">
        <p14:creationId xmlns:p14="http://schemas.microsoft.com/office/powerpoint/2010/main" val="467803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250"/>
                                        <p:tgtEl>
                                          <p:spTgt spid="8">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fade">
                                      <p:cBhvr>
                                        <p:cTn id="19" dur="250"/>
                                        <p:tgtEl>
                                          <p:spTgt spid="8">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9" end="9"/>
                                            </p:txEl>
                                          </p:spTgt>
                                        </p:tgtEl>
                                        <p:attrNameLst>
                                          <p:attrName>style.visibility</p:attrName>
                                        </p:attrNameLst>
                                      </p:cBhvr>
                                      <p:to>
                                        <p:strVal val="visible"/>
                                      </p:to>
                                    </p:set>
                                    <p:animEffect transition="in" filter="fade">
                                      <p:cBhvr>
                                        <p:cTn id="24" dur="250"/>
                                        <p:tgtEl>
                                          <p:spTgt spid="8">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animEffect transition="in" filter="fade">
                                      <p:cBhvr>
                                        <p:cTn id="27" dur="250"/>
                                        <p:tgtEl>
                                          <p:spTgt spid="8">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13" end="13"/>
                                            </p:txEl>
                                          </p:spTgt>
                                        </p:tgtEl>
                                        <p:attrNameLst>
                                          <p:attrName>style.visibility</p:attrName>
                                        </p:attrNameLst>
                                      </p:cBhvr>
                                      <p:to>
                                        <p:strVal val="visible"/>
                                      </p:to>
                                    </p:set>
                                    <p:animEffect transition="in" filter="fade">
                                      <p:cBhvr>
                                        <p:cTn id="30" dur="250"/>
                                        <p:tgtEl>
                                          <p:spTgt spid="8">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14" end="14"/>
                                            </p:txEl>
                                          </p:spTgt>
                                        </p:tgtEl>
                                        <p:attrNameLst>
                                          <p:attrName>style.visibility</p:attrName>
                                        </p:attrNameLst>
                                      </p:cBhvr>
                                      <p:to>
                                        <p:strVal val="visible"/>
                                      </p:to>
                                    </p:set>
                                    <p:animEffect transition="in" filter="fade">
                                      <p:cBhvr>
                                        <p:cTn id="33" dur="250"/>
                                        <p:tgtEl>
                                          <p:spTgt spid="8">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15" end="15"/>
                                            </p:txEl>
                                          </p:spTgt>
                                        </p:tgtEl>
                                        <p:attrNameLst>
                                          <p:attrName>style.visibility</p:attrName>
                                        </p:attrNameLst>
                                      </p:cBhvr>
                                      <p:to>
                                        <p:strVal val="visible"/>
                                      </p:to>
                                    </p:set>
                                    <p:animEffect transition="in" filter="fade">
                                      <p:cBhvr>
                                        <p:cTn id="36" dur="25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646331"/>
          </a:xfrm>
          <a:prstGeom prst="rect">
            <a:avLst/>
          </a:prstGeom>
          <a:noFill/>
        </p:spPr>
        <p:txBody>
          <a:bodyPr wrap="square" rtlCol="0">
            <a:spAutoFit/>
          </a:bodyPr>
          <a:lstStyle/>
          <a:p>
            <a:r>
              <a:rPr lang="en-US" sz="3600" dirty="0" smtClean="0">
                <a:solidFill>
                  <a:schemeClr val="bg1"/>
                </a:solidFill>
                <a:latin typeface="Museo Sans 100" panose="02000000000000000000" pitchFamily="50" charset="0"/>
              </a:rPr>
              <a:t>BUITEN DE CONTOUREN VAN DE HERVORMING</a:t>
            </a:r>
            <a:endParaRPr lang="en-US" sz="36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2036385"/>
            <a:ext cx="10901218" cy="1292662"/>
          </a:xfrm>
          <a:prstGeom prst="rect">
            <a:avLst/>
          </a:prstGeom>
          <a:noFill/>
        </p:spPr>
        <p:txBody>
          <a:bodyPr wrap="square" rtlCol="0">
            <a:spAutoFit/>
          </a:bodyPr>
          <a:lstStyle/>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en verder? … de toekomst zal het uitwijzen</a:t>
            </a:r>
          </a:p>
          <a:p>
            <a:endParaRPr lang="nl-BE" sz="2400"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alvast twee </a:t>
            </a:r>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interdepartementale </a:t>
            </a:r>
            <a:r>
              <a:rPr lang="nl-BE" i="1" dirty="0" err="1"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taskforces</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 binnen de Vlaamse administratie </a:t>
            </a:r>
          </a:p>
          <a:p>
            <a:pPr lvl="1"/>
            <a:r>
              <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m zo snel mogelijk hun decreten in overeenstemming te brengen met het nakende wetboek</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p:txBody>
      </p:sp>
    </p:spTree>
    <p:extLst>
      <p:ext uri="{BB962C8B-B14F-4D97-AF65-F5344CB8AC3E}">
        <p14:creationId xmlns:p14="http://schemas.microsoft.com/office/powerpoint/2010/main" val="3931533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5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2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7355"/>
            <a:ext cx="9144000" cy="2387600"/>
          </a:xfrm>
        </p:spPr>
        <p:txBody>
          <a:bodyPr>
            <a:normAutofit/>
          </a:bodyPr>
          <a:lstStyle/>
          <a:p>
            <a:r>
              <a:rPr lang="en-US" sz="5300" dirty="0" smtClean="0">
                <a:solidFill>
                  <a:schemeClr val="bg1"/>
                </a:solidFill>
                <a:latin typeface="Museo Sans 100" panose="02000000000000000000" pitchFamily="50" charset="0"/>
              </a:rPr>
              <a:t>VRAGEN?</a:t>
            </a:r>
            <a:endParaRPr lang="en-US" sz="53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100" y="5407122"/>
            <a:ext cx="2375362" cy="930961"/>
          </a:xfrm>
          <a:prstGeom prst="rect">
            <a:avLst/>
          </a:prstGeom>
        </p:spPr>
      </p:pic>
      <p:sp>
        <p:nvSpPr>
          <p:cNvPr id="5" name="Subtitle 2"/>
          <p:cNvSpPr txBox="1">
            <a:spLocks/>
          </p:cNvSpPr>
          <p:nvPr/>
        </p:nvSpPr>
        <p:spPr>
          <a:xfrm>
            <a:off x="3544431" y="3519969"/>
            <a:ext cx="5256669" cy="7460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solidFill>
                  <a:schemeClr val="bg1"/>
                </a:solidFill>
                <a:latin typeface="Museo Sans 300" panose="02000000000000000000" pitchFamily="50" charset="0"/>
              </a:rPr>
              <a:t>inge@deverenigdeverenigingen.be</a:t>
            </a:r>
          </a:p>
          <a:p>
            <a:pPr algn="l"/>
            <a:r>
              <a:rPr lang="en-US" dirty="0" smtClean="0">
                <a:solidFill>
                  <a:schemeClr val="bg1"/>
                </a:solidFill>
                <a:latin typeface="Museo Sans 300" panose="02000000000000000000" pitchFamily="50" charset="0"/>
              </a:rPr>
              <a:t>www.deverenigdeverenigingen.be</a:t>
            </a:r>
          </a:p>
        </p:txBody>
      </p:sp>
    </p:spTree>
    <p:extLst>
      <p:ext uri="{BB962C8B-B14F-4D97-AF65-F5344CB8AC3E}">
        <p14:creationId xmlns:p14="http://schemas.microsoft.com/office/powerpoint/2010/main" val="94814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024" y="572998"/>
            <a:ext cx="10735936" cy="756642"/>
          </a:xfrm>
        </p:spPr>
        <p:txBody>
          <a:bodyPr>
            <a:normAutofit/>
          </a:bodyPr>
          <a:lstStyle/>
          <a:p>
            <a:pPr algn="l"/>
            <a:r>
              <a:rPr lang="en-US" sz="4800" dirty="0" smtClean="0">
                <a:solidFill>
                  <a:schemeClr val="bg1"/>
                </a:solidFill>
                <a:latin typeface="Museo Sans 100" panose="02000000000000000000" pitchFamily="50" charset="0"/>
              </a:rPr>
              <a:t>IN VOGELPERSPECTIEF</a:t>
            </a: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100" y="5407122"/>
            <a:ext cx="2375362" cy="930961"/>
          </a:xfrm>
          <a:prstGeom prst="rect">
            <a:avLst/>
          </a:prstGeom>
        </p:spPr>
      </p:pic>
      <p:graphicFrame>
        <p:nvGraphicFramePr>
          <p:cNvPr id="2" name="Diagram 1"/>
          <p:cNvGraphicFramePr/>
          <p:nvPr>
            <p:extLst>
              <p:ext uri="{D42A27DB-BD31-4B8C-83A1-F6EECF244321}">
                <p14:modId xmlns:p14="http://schemas.microsoft.com/office/powerpoint/2010/main" val="3274462025"/>
              </p:ext>
            </p:extLst>
          </p:nvPr>
        </p:nvGraphicFramePr>
        <p:xfrm>
          <a:off x="755024" y="1164166"/>
          <a:ext cx="1032606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2552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024" y="572998"/>
            <a:ext cx="10812136" cy="756642"/>
          </a:xfrm>
        </p:spPr>
        <p:txBody>
          <a:bodyPr>
            <a:normAutofit/>
          </a:bodyPr>
          <a:lstStyle/>
          <a:p>
            <a:pPr algn="l"/>
            <a:r>
              <a:rPr lang="en-US" sz="4800" dirty="0" smtClean="0">
                <a:solidFill>
                  <a:schemeClr val="bg1"/>
                </a:solidFill>
                <a:latin typeface="Museo Sans 100" panose="02000000000000000000" pitchFamily="50" charset="0"/>
              </a:rPr>
              <a:t>IN VOGELPERSPECTIEF</a:t>
            </a: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100" y="5407122"/>
            <a:ext cx="2375362" cy="930961"/>
          </a:xfrm>
          <a:prstGeom prst="rect">
            <a:avLst/>
          </a:prstGeom>
        </p:spPr>
      </p:pic>
      <p:sp>
        <p:nvSpPr>
          <p:cNvPr id="4" name="Tekstvak 3"/>
          <p:cNvSpPr txBox="1"/>
          <p:nvPr/>
        </p:nvSpPr>
        <p:spPr>
          <a:xfrm>
            <a:off x="268014" y="1329641"/>
            <a:ext cx="11634952" cy="5416556"/>
          </a:xfrm>
          <a:prstGeom prst="rect">
            <a:avLst/>
          </a:prstGeom>
          <a:solidFill>
            <a:schemeClr val="bg1"/>
          </a:solidFill>
        </p:spPr>
        <p:txBody>
          <a:bodyPr wrap="square" rtlCol="0">
            <a:spAutoFit/>
          </a:bodyPr>
          <a:lstStyle/>
          <a:p>
            <a:endParaRPr lang="nl-BE" dirty="0"/>
          </a:p>
        </p:txBody>
      </p:sp>
      <p:grpSp>
        <p:nvGrpSpPr>
          <p:cNvPr id="6" name="Group 4"/>
          <p:cNvGrpSpPr>
            <a:grpSpLocks noChangeAspect="1"/>
          </p:cNvGrpSpPr>
          <p:nvPr/>
        </p:nvGrpSpPr>
        <p:grpSpPr bwMode="auto">
          <a:xfrm>
            <a:off x="1986098" y="1667665"/>
            <a:ext cx="8499880" cy="4983929"/>
            <a:chOff x="1353" y="1055"/>
            <a:chExt cx="4745" cy="2649"/>
          </a:xfrm>
        </p:grpSpPr>
        <p:sp>
          <p:nvSpPr>
            <p:cNvPr id="7" name="AutoShape 3"/>
            <p:cNvSpPr>
              <a:spLocks noChangeAspect="1" noChangeArrowheads="1" noTextEdit="1"/>
            </p:cNvSpPr>
            <p:nvPr/>
          </p:nvSpPr>
          <p:spPr bwMode="auto">
            <a:xfrm>
              <a:off x="1353" y="1063"/>
              <a:ext cx="4745" cy="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Rectangle 5"/>
            <p:cNvSpPr>
              <a:spLocks noChangeArrowheads="1"/>
            </p:cNvSpPr>
            <p:nvPr/>
          </p:nvSpPr>
          <p:spPr bwMode="auto">
            <a:xfrm>
              <a:off x="1441" y="1353"/>
              <a:ext cx="6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Calibri" panose="020F050202020403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9" name="Freeform 6"/>
            <p:cNvSpPr>
              <a:spLocks noEditPoints="1"/>
            </p:cNvSpPr>
            <p:nvPr/>
          </p:nvSpPr>
          <p:spPr bwMode="auto">
            <a:xfrm>
              <a:off x="1909" y="2459"/>
              <a:ext cx="12" cy="298"/>
            </a:xfrm>
            <a:custGeom>
              <a:avLst/>
              <a:gdLst>
                <a:gd name="T0" fmla="*/ 10 w 12"/>
                <a:gd name="T1" fmla="*/ 0 h 298"/>
                <a:gd name="T2" fmla="*/ 10 w 12"/>
                <a:gd name="T3" fmla="*/ 24 h 298"/>
                <a:gd name="T4" fmla="*/ 0 w 12"/>
                <a:gd name="T5" fmla="*/ 24 h 298"/>
                <a:gd name="T6" fmla="*/ 0 w 12"/>
                <a:gd name="T7" fmla="*/ 0 h 298"/>
                <a:gd name="T8" fmla="*/ 10 w 12"/>
                <a:gd name="T9" fmla="*/ 0 h 298"/>
                <a:gd name="T10" fmla="*/ 10 w 12"/>
                <a:gd name="T11" fmla="*/ 32 h 298"/>
                <a:gd name="T12" fmla="*/ 10 w 12"/>
                <a:gd name="T13" fmla="*/ 56 h 298"/>
                <a:gd name="T14" fmla="*/ 0 w 12"/>
                <a:gd name="T15" fmla="*/ 57 h 298"/>
                <a:gd name="T16" fmla="*/ 0 w 12"/>
                <a:gd name="T17" fmla="*/ 32 h 298"/>
                <a:gd name="T18" fmla="*/ 10 w 12"/>
                <a:gd name="T19" fmla="*/ 32 h 298"/>
                <a:gd name="T20" fmla="*/ 11 w 12"/>
                <a:gd name="T21" fmla="*/ 65 h 298"/>
                <a:gd name="T22" fmla="*/ 11 w 12"/>
                <a:gd name="T23" fmla="*/ 89 h 298"/>
                <a:gd name="T24" fmla="*/ 1 w 12"/>
                <a:gd name="T25" fmla="*/ 89 h 298"/>
                <a:gd name="T26" fmla="*/ 0 w 12"/>
                <a:gd name="T27" fmla="*/ 65 h 298"/>
                <a:gd name="T28" fmla="*/ 11 w 12"/>
                <a:gd name="T29" fmla="*/ 65 h 298"/>
                <a:gd name="T30" fmla="*/ 11 w 12"/>
                <a:gd name="T31" fmla="*/ 97 h 298"/>
                <a:gd name="T32" fmla="*/ 11 w 12"/>
                <a:gd name="T33" fmla="*/ 121 h 298"/>
                <a:gd name="T34" fmla="*/ 1 w 12"/>
                <a:gd name="T35" fmla="*/ 121 h 298"/>
                <a:gd name="T36" fmla="*/ 1 w 12"/>
                <a:gd name="T37" fmla="*/ 97 h 298"/>
                <a:gd name="T38" fmla="*/ 11 w 12"/>
                <a:gd name="T39" fmla="*/ 97 h 298"/>
                <a:gd name="T40" fmla="*/ 11 w 12"/>
                <a:gd name="T41" fmla="*/ 129 h 298"/>
                <a:gd name="T42" fmla="*/ 11 w 12"/>
                <a:gd name="T43" fmla="*/ 154 h 298"/>
                <a:gd name="T44" fmla="*/ 1 w 12"/>
                <a:gd name="T45" fmla="*/ 154 h 298"/>
                <a:gd name="T46" fmla="*/ 1 w 12"/>
                <a:gd name="T47" fmla="*/ 129 h 298"/>
                <a:gd name="T48" fmla="*/ 11 w 12"/>
                <a:gd name="T49" fmla="*/ 129 h 298"/>
                <a:gd name="T50" fmla="*/ 11 w 12"/>
                <a:gd name="T51" fmla="*/ 162 h 298"/>
                <a:gd name="T52" fmla="*/ 11 w 12"/>
                <a:gd name="T53" fmla="*/ 186 h 298"/>
                <a:gd name="T54" fmla="*/ 1 w 12"/>
                <a:gd name="T55" fmla="*/ 186 h 298"/>
                <a:gd name="T56" fmla="*/ 1 w 12"/>
                <a:gd name="T57" fmla="*/ 162 h 298"/>
                <a:gd name="T58" fmla="*/ 11 w 12"/>
                <a:gd name="T59" fmla="*/ 162 h 298"/>
                <a:gd name="T60" fmla="*/ 12 w 12"/>
                <a:gd name="T61" fmla="*/ 194 h 298"/>
                <a:gd name="T62" fmla="*/ 12 w 12"/>
                <a:gd name="T63" fmla="*/ 218 h 298"/>
                <a:gd name="T64" fmla="*/ 2 w 12"/>
                <a:gd name="T65" fmla="*/ 218 h 298"/>
                <a:gd name="T66" fmla="*/ 1 w 12"/>
                <a:gd name="T67" fmla="*/ 194 h 298"/>
                <a:gd name="T68" fmla="*/ 12 w 12"/>
                <a:gd name="T69" fmla="*/ 194 h 298"/>
                <a:gd name="T70" fmla="*/ 12 w 12"/>
                <a:gd name="T71" fmla="*/ 226 h 298"/>
                <a:gd name="T72" fmla="*/ 12 w 12"/>
                <a:gd name="T73" fmla="*/ 251 h 298"/>
                <a:gd name="T74" fmla="*/ 2 w 12"/>
                <a:gd name="T75" fmla="*/ 251 h 298"/>
                <a:gd name="T76" fmla="*/ 2 w 12"/>
                <a:gd name="T77" fmla="*/ 227 h 298"/>
                <a:gd name="T78" fmla="*/ 12 w 12"/>
                <a:gd name="T79" fmla="*/ 226 h 298"/>
                <a:gd name="T80" fmla="*/ 12 w 12"/>
                <a:gd name="T81" fmla="*/ 259 h 298"/>
                <a:gd name="T82" fmla="*/ 12 w 12"/>
                <a:gd name="T83" fmla="*/ 283 h 298"/>
                <a:gd name="T84" fmla="*/ 2 w 12"/>
                <a:gd name="T85" fmla="*/ 283 h 298"/>
                <a:gd name="T86" fmla="*/ 2 w 12"/>
                <a:gd name="T87" fmla="*/ 259 h 298"/>
                <a:gd name="T88" fmla="*/ 12 w 12"/>
                <a:gd name="T89" fmla="*/ 259 h 298"/>
                <a:gd name="T90" fmla="*/ 12 w 12"/>
                <a:gd name="T91" fmla="*/ 291 h 298"/>
                <a:gd name="T92" fmla="*/ 12 w 12"/>
                <a:gd name="T93" fmla="*/ 298 h 298"/>
                <a:gd name="T94" fmla="*/ 2 w 12"/>
                <a:gd name="T95" fmla="*/ 298 h 298"/>
                <a:gd name="T96" fmla="*/ 2 w 12"/>
                <a:gd name="T97" fmla="*/ 291 h 298"/>
                <a:gd name="T98" fmla="*/ 12 w 12"/>
                <a:gd name="T99" fmla="*/ 29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 h="298">
                  <a:moveTo>
                    <a:pt x="10" y="0"/>
                  </a:moveTo>
                  <a:lnTo>
                    <a:pt x="10" y="24"/>
                  </a:lnTo>
                  <a:lnTo>
                    <a:pt x="0" y="24"/>
                  </a:lnTo>
                  <a:lnTo>
                    <a:pt x="0" y="0"/>
                  </a:lnTo>
                  <a:lnTo>
                    <a:pt x="10" y="0"/>
                  </a:lnTo>
                  <a:close/>
                  <a:moveTo>
                    <a:pt x="10" y="32"/>
                  </a:moveTo>
                  <a:lnTo>
                    <a:pt x="10" y="56"/>
                  </a:lnTo>
                  <a:lnTo>
                    <a:pt x="0" y="57"/>
                  </a:lnTo>
                  <a:lnTo>
                    <a:pt x="0" y="32"/>
                  </a:lnTo>
                  <a:lnTo>
                    <a:pt x="10" y="32"/>
                  </a:lnTo>
                  <a:close/>
                  <a:moveTo>
                    <a:pt x="11" y="65"/>
                  </a:moveTo>
                  <a:lnTo>
                    <a:pt x="11" y="89"/>
                  </a:lnTo>
                  <a:lnTo>
                    <a:pt x="1" y="89"/>
                  </a:lnTo>
                  <a:lnTo>
                    <a:pt x="0" y="65"/>
                  </a:lnTo>
                  <a:lnTo>
                    <a:pt x="11" y="65"/>
                  </a:lnTo>
                  <a:close/>
                  <a:moveTo>
                    <a:pt x="11" y="97"/>
                  </a:moveTo>
                  <a:lnTo>
                    <a:pt x="11" y="121"/>
                  </a:lnTo>
                  <a:lnTo>
                    <a:pt x="1" y="121"/>
                  </a:lnTo>
                  <a:lnTo>
                    <a:pt x="1" y="97"/>
                  </a:lnTo>
                  <a:lnTo>
                    <a:pt x="11" y="97"/>
                  </a:lnTo>
                  <a:close/>
                  <a:moveTo>
                    <a:pt x="11" y="129"/>
                  </a:moveTo>
                  <a:lnTo>
                    <a:pt x="11" y="154"/>
                  </a:lnTo>
                  <a:lnTo>
                    <a:pt x="1" y="154"/>
                  </a:lnTo>
                  <a:lnTo>
                    <a:pt x="1" y="129"/>
                  </a:lnTo>
                  <a:lnTo>
                    <a:pt x="11" y="129"/>
                  </a:lnTo>
                  <a:close/>
                  <a:moveTo>
                    <a:pt x="11" y="162"/>
                  </a:moveTo>
                  <a:lnTo>
                    <a:pt x="11" y="186"/>
                  </a:lnTo>
                  <a:lnTo>
                    <a:pt x="1" y="186"/>
                  </a:lnTo>
                  <a:lnTo>
                    <a:pt x="1" y="162"/>
                  </a:lnTo>
                  <a:lnTo>
                    <a:pt x="11" y="162"/>
                  </a:lnTo>
                  <a:close/>
                  <a:moveTo>
                    <a:pt x="12" y="194"/>
                  </a:moveTo>
                  <a:lnTo>
                    <a:pt x="12" y="218"/>
                  </a:lnTo>
                  <a:lnTo>
                    <a:pt x="2" y="218"/>
                  </a:lnTo>
                  <a:lnTo>
                    <a:pt x="1" y="194"/>
                  </a:lnTo>
                  <a:lnTo>
                    <a:pt x="12" y="194"/>
                  </a:lnTo>
                  <a:close/>
                  <a:moveTo>
                    <a:pt x="12" y="226"/>
                  </a:moveTo>
                  <a:lnTo>
                    <a:pt x="12" y="251"/>
                  </a:lnTo>
                  <a:lnTo>
                    <a:pt x="2" y="251"/>
                  </a:lnTo>
                  <a:lnTo>
                    <a:pt x="2" y="227"/>
                  </a:lnTo>
                  <a:lnTo>
                    <a:pt x="12" y="226"/>
                  </a:lnTo>
                  <a:close/>
                  <a:moveTo>
                    <a:pt x="12" y="259"/>
                  </a:moveTo>
                  <a:lnTo>
                    <a:pt x="12" y="283"/>
                  </a:lnTo>
                  <a:lnTo>
                    <a:pt x="2" y="283"/>
                  </a:lnTo>
                  <a:lnTo>
                    <a:pt x="2" y="259"/>
                  </a:lnTo>
                  <a:lnTo>
                    <a:pt x="12" y="259"/>
                  </a:lnTo>
                  <a:close/>
                  <a:moveTo>
                    <a:pt x="12" y="291"/>
                  </a:moveTo>
                  <a:lnTo>
                    <a:pt x="12" y="298"/>
                  </a:lnTo>
                  <a:lnTo>
                    <a:pt x="2" y="298"/>
                  </a:lnTo>
                  <a:lnTo>
                    <a:pt x="2" y="291"/>
                  </a:lnTo>
                  <a:lnTo>
                    <a:pt x="12" y="29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0" name="Rectangle 7"/>
            <p:cNvSpPr>
              <a:spLocks noChangeArrowheads="1"/>
            </p:cNvSpPr>
            <p:nvPr/>
          </p:nvSpPr>
          <p:spPr bwMode="auto">
            <a:xfrm>
              <a:off x="1362" y="3350"/>
              <a:ext cx="550"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 name="Rectangle 8"/>
            <p:cNvSpPr>
              <a:spLocks noChangeArrowheads="1"/>
            </p:cNvSpPr>
            <p:nvPr/>
          </p:nvSpPr>
          <p:spPr bwMode="auto">
            <a:xfrm>
              <a:off x="2428" y="3352"/>
              <a:ext cx="549" cy="293"/>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 name="Rectangle 9"/>
            <p:cNvSpPr>
              <a:spLocks noChangeArrowheads="1"/>
            </p:cNvSpPr>
            <p:nvPr/>
          </p:nvSpPr>
          <p:spPr bwMode="auto">
            <a:xfrm>
              <a:off x="3460" y="3353"/>
              <a:ext cx="548"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Rectangle 10"/>
            <p:cNvSpPr>
              <a:spLocks noChangeArrowheads="1"/>
            </p:cNvSpPr>
            <p:nvPr/>
          </p:nvSpPr>
          <p:spPr bwMode="auto">
            <a:xfrm>
              <a:off x="4526" y="3354"/>
              <a:ext cx="548"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5" name="Rectangle 11"/>
            <p:cNvSpPr>
              <a:spLocks noChangeArrowheads="1"/>
            </p:cNvSpPr>
            <p:nvPr/>
          </p:nvSpPr>
          <p:spPr bwMode="auto">
            <a:xfrm>
              <a:off x="5537" y="3352"/>
              <a:ext cx="549" cy="293"/>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6" name="Rectangle 12"/>
            <p:cNvSpPr>
              <a:spLocks noChangeArrowheads="1"/>
            </p:cNvSpPr>
            <p:nvPr/>
          </p:nvSpPr>
          <p:spPr bwMode="auto">
            <a:xfrm>
              <a:off x="1909" y="3053"/>
              <a:ext cx="4173" cy="299"/>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7" name="Rectangle 13"/>
            <p:cNvSpPr>
              <a:spLocks noChangeArrowheads="1"/>
            </p:cNvSpPr>
            <p:nvPr/>
          </p:nvSpPr>
          <p:spPr bwMode="auto">
            <a:xfrm>
              <a:off x="1914" y="2757"/>
              <a:ext cx="4168"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8" name="Rectangle 14"/>
            <p:cNvSpPr>
              <a:spLocks noChangeArrowheads="1"/>
            </p:cNvSpPr>
            <p:nvPr/>
          </p:nvSpPr>
          <p:spPr bwMode="auto">
            <a:xfrm>
              <a:off x="2497" y="2461"/>
              <a:ext cx="586"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 name="Rectangle 15"/>
            <p:cNvSpPr>
              <a:spLocks noChangeArrowheads="1"/>
            </p:cNvSpPr>
            <p:nvPr/>
          </p:nvSpPr>
          <p:spPr bwMode="auto">
            <a:xfrm>
              <a:off x="3081" y="2459"/>
              <a:ext cx="585"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 name="Rectangle 16"/>
            <p:cNvSpPr>
              <a:spLocks noChangeArrowheads="1"/>
            </p:cNvSpPr>
            <p:nvPr/>
          </p:nvSpPr>
          <p:spPr bwMode="auto">
            <a:xfrm>
              <a:off x="3672" y="2461"/>
              <a:ext cx="581" cy="296"/>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 name="Rectangle 17"/>
            <p:cNvSpPr>
              <a:spLocks noChangeArrowheads="1"/>
            </p:cNvSpPr>
            <p:nvPr/>
          </p:nvSpPr>
          <p:spPr bwMode="auto">
            <a:xfrm>
              <a:off x="4249" y="2461"/>
              <a:ext cx="586"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 name="Rectangle 18"/>
            <p:cNvSpPr>
              <a:spLocks noChangeArrowheads="1"/>
            </p:cNvSpPr>
            <p:nvPr/>
          </p:nvSpPr>
          <p:spPr bwMode="auto">
            <a:xfrm>
              <a:off x="4832" y="2461"/>
              <a:ext cx="622"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 name="Rectangle 19"/>
            <p:cNvSpPr>
              <a:spLocks noChangeArrowheads="1"/>
            </p:cNvSpPr>
            <p:nvPr/>
          </p:nvSpPr>
          <p:spPr bwMode="auto">
            <a:xfrm>
              <a:off x="5458" y="2461"/>
              <a:ext cx="623"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4" name="Rectangle 20"/>
            <p:cNvSpPr>
              <a:spLocks noChangeArrowheads="1"/>
            </p:cNvSpPr>
            <p:nvPr/>
          </p:nvSpPr>
          <p:spPr bwMode="auto">
            <a:xfrm>
              <a:off x="1912" y="2167"/>
              <a:ext cx="1753" cy="294"/>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5" name="Rectangle 21"/>
            <p:cNvSpPr>
              <a:spLocks noChangeArrowheads="1"/>
            </p:cNvSpPr>
            <p:nvPr/>
          </p:nvSpPr>
          <p:spPr bwMode="auto">
            <a:xfrm>
              <a:off x="4256" y="1874"/>
              <a:ext cx="1825" cy="588"/>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6" name="Rectangle 22"/>
            <p:cNvSpPr>
              <a:spLocks noChangeArrowheads="1"/>
            </p:cNvSpPr>
            <p:nvPr/>
          </p:nvSpPr>
          <p:spPr bwMode="auto">
            <a:xfrm>
              <a:off x="1914" y="1578"/>
              <a:ext cx="4168" cy="296"/>
            </a:xfrm>
            <a:prstGeom prst="rect">
              <a:avLst/>
            </a:pr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7" name="Freeform 23"/>
            <p:cNvSpPr>
              <a:spLocks/>
            </p:cNvSpPr>
            <p:nvPr/>
          </p:nvSpPr>
          <p:spPr bwMode="auto">
            <a:xfrm>
              <a:off x="1376" y="1055"/>
              <a:ext cx="4716" cy="515"/>
            </a:xfrm>
            <a:custGeom>
              <a:avLst/>
              <a:gdLst>
                <a:gd name="T0" fmla="*/ 0 w 4716"/>
                <a:gd name="T1" fmla="*/ 515 h 515"/>
                <a:gd name="T2" fmla="*/ 2358 w 4716"/>
                <a:gd name="T3" fmla="*/ 0 h 515"/>
                <a:gd name="T4" fmla="*/ 4716 w 4716"/>
                <a:gd name="T5" fmla="*/ 515 h 515"/>
                <a:gd name="T6" fmla="*/ 0 w 4716"/>
                <a:gd name="T7" fmla="*/ 515 h 515"/>
              </a:gdLst>
              <a:ahLst/>
              <a:cxnLst>
                <a:cxn ang="0">
                  <a:pos x="T0" y="T1"/>
                </a:cxn>
                <a:cxn ang="0">
                  <a:pos x="T2" y="T3"/>
                </a:cxn>
                <a:cxn ang="0">
                  <a:pos x="T4" y="T5"/>
                </a:cxn>
                <a:cxn ang="0">
                  <a:pos x="T6" y="T7"/>
                </a:cxn>
              </a:cxnLst>
              <a:rect l="0" t="0" r="r" b="b"/>
              <a:pathLst>
                <a:path w="4716" h="515">
                  <a:moveTo>
                    <a:pt x="0" y="515"/>
                  </a:moveTo>
                  <a:lnTo>
                    <a:pt x="2358" y="0"/>
                  </a:lnTo>
                  <a:lnTo>
                    <a:pt x="4716" y="515"/>
                  </a:lnTo>
                  <a:lnTo>
                    <a:pt x="0" y="515"/>
                  </a:lnTo>
                  <a:close/>
                </a:path>
              </a:pathLst>
            </a:custGeom>
            <a:solidFill>
              <a:schemeClr val="accent5">
                <a:lumMod val="75000"/>
              </a:schemeClr>
            </a:solidFill>
            <a:ln w="9525">
              <a:solidFill>
                <a:schemeClr val="accent5">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nl-BE"/>
            </a:p>
          </p:txBody>
        </p:sp>
        <p:sp>
          <p:nvSpPr>
            <p:cNvPr id="28" name="Freeform 24"/>
            <p:cNvSpPr>
              <a:spLocks/>
            </p:cNvSpPr>
            <p:nvPr/>
          </p:nvSpPr>
          <p:spPr bwMode="auto">
            <a:xfrm>
              <a:off x="1362" y="1063"/>
              <a:ext cx="4716" cy="515"/>
            </a:xfrm>
            <a:custGeom>
              <a:avLst/>
              <a:gdLst>
                <a:gd name="T0" fmla="*/ 0 w 4716"/>
                <a:gd name="T1" fmla="*/ 515 h 515"/>
                <a:gd name="T2" fmla="*/ 2358 w 4716"/>
                <a:gd name="T3" fmla="*/ 0 h 515"/>
                <a:gd name="T4" fmla="*/ 4716 w 4716"/>
                <a:gd name="T5" fmla="*/ 515 h 515"/>
                <a:gd name="T6" fmla="*/ 0 w 4716"/>
                <a:gd name="T7" fmla="*/ 515 h 515"/>
              </a:gdLst>
              <a:ahLst/>
              <a:cxnLst>
                <a:cxn ang="0">
                  <a:pos x="T0" y="T1"/>
                </a:cxn>
                <a:cxn ang="0">
                  <a:pos x="T2" y="T3"/>
                </a:cxn>
                <a:cxn ang="0">
                  <a:pos x="T4" y="T5"/>
                </a:cxn>
                <a:cxn ang="0">
                  <a:pos x="T6" y="T7"/>
                </a:cxn>
              </a:cxnLst>
              <a:rect l="0" t="0" r="r" b="b"/>
              <a:pathLst>
                <a:path w="4716" h="515">
                  <a:moveTo>
                    <a:pt x="0" y="515"/>
                  </a:moveTo>
                  <a:lnTo>
                    <a:pt x="2358" y="0"/>
                  </a:lnTo>
                  <a:lnTo>
                    <a:pt x="4716" y="515"/>
                  </a:lnTo>
                  <a:lnTo>
                    <a:pt x="0" y="515"/>
                  </a:lnTo>
                  <a:close/>
                </a:path>
              </a:pathLst>
            </a:custGeom>
            <a:noFill/>
            <a:ln w="206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9" name="Rectangle 25"/>
            <p:cNvSpPr>
              <a:spLocks noChangeArrowheads="1"/>
            </p:cNvSpPr>
            <p:nvPr/>
          </p:nvSpPr>
          <p:spPr bwMode="auto">
            <a:xfrm>
              <a:off x="4026" y="3367"/>
              <a:ext cx="474"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Rectangle 26"/>
            <p:cNvSpPr>
              <a:spLocks noChangeArrowheads="1"/>
            </p:cNvSpPr>
            <p:nvPr/>
          </p:nvSpPr>
          <p:spPr bwMode="auto">
            <a:xfrm>
              <a:off x="4084" y="3383"/>
              <a:ext cx="2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smtClean="0">
                  <a:ln>
                    <a:noFill/>
                  </a:ln>
                  <a:solidFill>
                    <a:schemeClr val="accent5">
                      <a:lumMod val="75000"/>
                    </a:schemeClr>
                  </a:solidFill>
                  <a:effectLst/>
                  <a:latin typeface="Arial" panose="020B0604020202020204" pitchFamily="34" charset="0"/>
                </a:rPr>
                <a:t>Boek 1</a:t>
              </a:r>
            </a:p>
          </p:txBody>
        </p:sp>
        <p:sp>
          <p:nvSpPr>
            <p:cNvPr id="31" name="Rectangle 27"/>
            <p:cNvSpPr>
              <a:spLocks noChangeArrowheads="1"/>
            </p:cNvSpPr>
            <p:nvPr/>
          </p:nvSpPr>
          <p:spPr bwMode="auto">
            <a:xfrm>
              <a:off x="4379" y="3389"/>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4037" y="3476"/>
              <a:ext cx="46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Inleidende</a:t>
              </a:r>
            </a:p>
          </p:txBody>
        </p:sp>
        <p:sp>
          <p:nvSpPr>
            <p:cNvPr id="33" name="Rectangle 30"/>
            <p:cNvSpPr>
              <a:spLocks noChangeArrowheads="1"/>
            </p:cNvSpPr>
            <p:nvPr/>
          </p:nvSpPr>
          <p:spPr bwMode="auto">
            <a:xfrm>
              <a:off x="4026" y="3570"/>
              <a:ext cx="41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bepalingen</a:t>
              </a:r>
            </a:p>
          </p:txBody>
        </p:sp>
        <p:sp>
          <p:nvSpPr>
            <p:cNvPr id="34" name="Rectangle 31"/>
            <p:cNvSpPr>
              <a:spLocks noChangeArrowheads="1"/>
            </p:cNvSpPr>
            <p:nvPr/>
          </p:nvSpPr>
          <p:spPr bwMode="auto">
            <a:xfrm>
              <a:off x="4443" y="3592"/>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2490" y="3075"/>
              <a:ext cx="2865" cy="2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Rectangle 33"/>
            <p:cNvSpPr>
              <a:spLocks noChangeArrowheads="1"/>
            </p:cNvSpPr>
            <p:nvPr/>
          </p:nvSpPr>
          <p:spPr bwMode="auto">
            <a:xfrm>
              <a:off x="3787" y="3104"/>
              <a:ext cx="2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smtClean="0">
                  <a:ln>
                    <a:noFill/>
                  </a:ln>
                  <a:solidFill>
                    <a:schemeClr val="accent5">
                      <a:lumMod val="75000"/>
                    </a:schemeClr>
                  </a:solidFill>
                  <a:effectLst/>
                  <a:latin typeface="Arial" panose="020B0604020202020204" pitchFamily="34" charset="0"/>
                </a:rPr>
                <a:t>Boek 2</a:t>
              </a:r>
            </a:p>
          </p:txBody>
        </p:sp>
        <p:sp>
          <p:nvSpPr>
            <p:cNvPr id="37" name="Rectangle 34"/>
            <p:cNvSpPr>
              <a:spLocks noChangeArrowheads="1"/>
            </p:cNvSpPr>
            <p:nvPr/>
          </p:nvSpPr>
          <p:spPr bwMode="auto">
            <a:xfrm>
              <a:off x="4008" y="3104"/>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2658" y="3231"/>
              <a:ext cx="298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Bepalingen gemeenschappelijk aan de rechtspersonen geregeld in dit wetboek</a:t>
              </a:r>
            </a:p>
          </p:txBody>
        </p:sp>
        <p:sp>
          <p:nvSpPr>
            <p:cNvPr id="39" name="Rectangle 36"/>
            <p:cNvSpPr>
              <a:spLocks noChangeArrowheads="1"/>
            </p:cNvSpPr>
            <p:nvPr/>
          </p:nvSpPr>
          <p:spPr bwMode="auto">
            <a:xfrm>
              <a:off x="5137" y="3231"/>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1996" y="2791"/>
              <a:ext cx="2864"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Rectangle 38"/>
            <p:cNvSpPr>
              <a:spLocks noChangeArrowheads="1"/>
            </p:cNvSpPr>
            <p:nvPr/>
          </p:nvSpPr>
          <p:spPr bwMode="auto">
            <a:xfrm>
              <a:off x="3788" y="2813"/>
              <a:ext cx="2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smtClean="0">
                  <a:ln>
                    <a:noFill/>
                  </a:ln>
                  <a:solidFill>
                    <a:schemeClr val="accent5">
                      <a:lumMod val="75000"/>
                    </a:schemeClr>
                  </a:solidFill>
                  <a:effectLst/>
                  <a:latin typeface="Arial" panose="020B0604020202020204" pitchFamily="34" charset="0"/>
                </a:rPr>
                <a:t>Boek 3</a:t>
              </a:r>
            </a:p>
          </p:txBody>
        </p:sp>
        <p:sp>
          <p:nvSpPr>
            <p:cNvPr id="42" name="Rectangle 39"/>
            <p:cNvSpPr>
              <a:spLocks noChangeArrowheads="1"/>
            </p:cNvSpPr>
            <p:nvPr/>
          </p:nvSpPr>
          <p:spPr bwMode="auto">
            <a:xfrm>
              <a:off x="4009" y="2813"/>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3647" y="2940"/>
              <a:ext cx="61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De</a:t>
              </a:r>
              <a:r>
                <a:rPr kumimoji="0" lang="nl-BE" altLang="nl-BE" sz="700" b="0" i="0" u="none" strike="noStrike" cap="none" normalizeH="0" baseline="0" dirty="0" smtClean="0">
                  <a:ln>
                    <a:noFill/>
                  </a:ln>
                  <a:solidFill>
                    <a:schemeClr val="accent5">
                      <a:lumMod val="75000"/>
                    </a:schemeClr>
                  </a:solidFill>
                  <a:effectLst/>
                  <a:latin typeface="Arial" panose="020B0604020202020204" pitchFamily="34" charset="0"/>
                </a:rPr>
                <a:t> </a:t>
              </a: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jaarrekening </a:t>
              </a:r>
            </a:p>
          </p:txBody>
        </p:sp>
        <p:sp>
          <p:nvSpPr>
            <p:cNvPr id="44" name="Rectangle 41"/>
            <p:cNvSpPr>
              <a:spLocks noChangeArrowheads="1"/>
            </p:cNvSpPr>
            <p:nvPr/>
          </p:nvSpPr>
          <p:spPr bwMode="auto">
            <a:xfrm>
              <a:off x="4168" y="2940"/>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1411" y="2581"/>
              <a:ext cx="489"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Rectangle 43"/>
            <p:cNvSpPr>
              <a:spLocks noChangeArrowheads="1"/>
            </p:cNvSpPr>
            <p:nvPr/>
          </p:nvSpPr>
          <p:spPr bwMode="auto">
            <a:xfrm>
              <a:off x="1460" y="2603"/>
              <a:ext cx="42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Maatschap</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47" name="Rectangle 44"/>
            <p:cNvSpPr>
              <a:spLocks noChangeArrowheads="1"/>
            </p:cNvSpPr>
            <p:nvPr/>
          </p:nvSpPr>
          <p:spPr bwMode="auto">
            <a:xfrm>
              <a:off x="1807" y="2603"/>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48" name="Rectangle 46"/>
            <p:cNvSpPr>
              <a:spLocks noChangeArrowheads="1"/>
            </p:cNvSpPr>
            <p:nvPr/>
          </p:nvSpPr>
          <p:spPr bwMode="auto">
            <a:xfrm>
              <a:off x="1818" y="2496"/>
              <a:ext cx="2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dirty="0" smtClean="0">
                  <a:ln>
                    <a:noFill/>
                  </a:ln>
                  <a:solidFill>
                    <a:srgbClr val="000000"/>
                  </a:solidFill>
                  <a:effectLst/>
                  <a:latin typeface="Arial" panose="020B0604020202020204" pitchFamily="34" charset="0"/>
                </a:rPr>
                <a:t>Boek 4</a:t>
              </a:r>
              <a:endParaRPr kumimoji="0" lang="nl-BE" altLang="nl-BE"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7"/>
            <p:cNvSpPr>
              <a:spLocks noChangeArrowheads="1"/>
            </p:cNvSpPr>
            <p:nvPr/>
          </p:nvSpPr>
          <p:spPr bwMode="auto">
            <a:xfrm>
              <a:off x="2039" y="2496"/>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50" name="Rectangle 48"/>
            <p:cNvSpPr>
              <a:spLocks noChangeArrowheads="1"/>
            </p:cNvSpPr>
            <p:nvPr/>
          </p:nvSpPr>
          <p:spPr bwMode="auto">
            <a:xfrm>
              <a:off x="2595" y="2499"/>
              <a:ext cx="432"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Rectangle 49"/>
            <p:cNvSpPr>
              <a:spLocks noChangeArrowheads="1"/>
            </p:cNvSpPr>
            <p:nvPr/>
          </p:nvSpPr>
          <p:spPr bwMode="auto">
            <a:xfrm>
              <a:off x="2700" y="2521"/>
              <a:ext cx="2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Boek 5</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52" name="Rectangle 50"/>
            <p:cNvSpPr>
              <a:spLocks noChangeArrowheads="1"/>
            </p:cNvSpPr>
            <p:nvPr/>
          </p:nvSpPr>
          <p:spPr bwMode="auto">
            <a:xfrm>
              <a:off x="2921" y="2521"/>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53" name="Rectangle 51"/>
            <p:cNvSpPr>
              <a:spLocks noChangeArrowheads="1"/>
            </p:cNvSpPr>
            <p:nvPr/>
          </p:nvSpPr>
          <p:spPr bwMode="auto">
            <a:xfrm>
              <a:off x="2764" y="2638"/>
              <a:ext cx="1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BV</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54" name="Rectangle 52"/>
            <p:cNvSpPr>
              <a:spLocks noChangeArrowheads="1"/>
            </p:cNvSpPr>
            <p:nvPr/>
          </p:nvSpPr>
          <p:spPr bwMode="auto">
            <a:xfrm>
              <a:off x="2858" y="2638"/>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55" name="Rectangle 53"/>
            <p:cNvSpPr>
              <a:spLocks noChangeArrowheads="1"/>
            </p:cNvSpPr>
            <p:nvPr/>
          </p:nvSpPr>
          <p:spPr bwMode="auto">
            <a:xfrm>
              <a:off x="3153" y="2498"/>
              <a:ext cx="432" cy="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Rectangle 54"/>
            <p:cNvSpPr>
              <a:spLocks noChangeArrowheads="1"/>
            </p:cNvSpPr>
            <p:nvPr/>
          </p:nvSpPr>
          <p:spPr bwMode="auto">
            <a:xfrm>
              <a:off x="3259" y="2520"/>
              <a:ext cx="21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1" i="0" u="none" strike="noStrike" cap="none" normalizeH="0" baseline="0" dirty="0" smtClean="0">
                  <a:ln>
                    <a:noFill/>
                  </a:ln>
                  <a:solidFill>
                    <a:schemeClr val="accent5">
                      <a:lumMod val="75000"/>
                    </a:schemeClr>
                  </a:solidFill>
                  <a:effectLst/>
                  <a:latin typeface="Arial" panose="020B0604020202020204" pitchFamily="34" charset="0"/>
                </a:rPr>
                <a:t>Boek 6</a:t>
              </a:r>
            </a:p>
          </p:txBody>
        </p:sp>
        <p:sp>
          <p:nvSpPr>
            <p:cNvPr id="57" name="Rectangle 55"/>
            <p:cNvSpPr>
              <a:spLocks noChangeArrowheads="1"/>
            </p:cNvSpPr>
            <p:nvPr/>
          </p:nvSpPr>
          <p:spPr bwMode="auto">
            <a:xfrm>
              <a:off x="3480" y="2520"/>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58" name="Rectangle 56"/>
            <p:cNvSpPr>
              <a:spLocks noChangeArrowheads="1"/>
            </p:cNvSpPr>
            <p:nvPr/>
          </p:nvSpPr>
          <p:spPr bwMode="auto">
            <a:xfrm>
              <a:off x="3320" y="2638"/>
              <a:ext cx="4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0" i="0" u="none" strike="noStrike" cap="none" normalizeH="0" baseline="0" dirty="0" smtClean="0">
                  <a:ln>
                    <a:noFill/>
                  </a:ln>
                  <a:solidFill>
                    <a:schemeClr val="accent5">
                      <a:lumMod val="75000"/>
                    </a:schemeClr>
                  </a:solidFill>
                  <a:effectLst/>
                  <a:latin typeface="Arial" panose="020B0604020202020204" pitchFamily="34" charset="0"/>
                </a:rPr>
                <a:t>C</a:t>
              </a:r>
            </a:p>
          </p:txBody>
        </p:sp>
        <p:sp>
          <p:nvSpPr>
            <p:cNvPr id="59" name="Rectangle 57"/>
            <p:cNvSpPr>
              <a:spLocks noChangeArrowheads="1"/>
            </p:cNvSpPr>
            <p:nvPr/>
          </p:nvSpPr>
          <p:spPr bwMode="auto">
            <a:xfrm>
              <a:off x="3371" y="2638"/>
              <a:ext cx="4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0" i="0" u="none" strike="noStrike" cap="none" normalizeH="0" baseline="0" dirty="0" smtClean="0">
                  <a:ln>
                    <a:noFill/>
                  </a:ln>
                  <a:solidFill>
                    <a:schemeClr val="accent5">
                      <a:lumMod val="75000"/>
                    </a:schemeClr>
                  </a:solidFill>
                  <a:effectLst/>
                  <a:latin typeface="Arial" panose="020B0604020202020204" pitchFamily="34" charset="0"/>
                </a:rPr>
                <a:t>V</a:t>
              </a:r>
            </a:p>
          </p:txBody>
        </p:sp>
        <p:sp>
          <p:nvSpPr>
            <p:cNvPr id="60" name="Rectangle 58"/>
            <p:cNvSpPr>
              <a:spLocks noChangeArrowheads="1"/>
            </p:cNvSpPr>
            <p:nvPr/>
          </p:nvSpPr>
          <p:spPr bwMode="auto">
            <a:xfrm>
              <a:off x="3418" y="2638"/>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dirty="0" smtClean="0">
                  <a:ln>
                    <a:noFill/>
                  </a:ln>
                  <a:solidFill>
                    <a:srgbClr val="000000"/>
                  </a:solidFill>
                  <a:effectLst/>
                  <a:latin typeface="Arial" panose="020B0604020202020204" pitchFamily="34" charset="0"/>
                </a:rPr>
                <a:t> </a:t>
              </a:r>
              <a:endParaRPr kumimoji="0" lang="nl-BE" altLang="nl-BE"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9"/>
            <p:cNvSpPr>
              <a:spLocks noChangeArrowheads="1"/>
            </p:cNvSpPr>
            <p:nvPr/>
          </p:nvSpPr>
          <p:spPr bwMode="auto">
            <a:xfrm>
              <a:off x="3733" y="2491"/>
              <a:ext cx="432"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Rectangle 60"/>
            <p:cNvSpPr>
              <a:spLocks noChangeArrowheads="1"/>
            </p:cNvSpPr>
            <p:nvPr/>
          </p:nvSpPr>
          <p:spPr bwMode="auto">
            <a:xfrm>
              <a:off x="3838" y="2513"/>
              <a:ext cx="2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Boek 7</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63" name="Rectangle 61"/>
            <p:cNvSpPr>
              <a:spLocks noChangeArrowheads="1"/>
            </p:cNvSpPr>
            <p:nvPr/>
          </p:nvSpPr>
          <p:spPr bwMode="auto">
            <a:xfrm>
              <a:off x="4059" y="2513"/>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64" name="Rectangle 62"/>
            <p:cNvSpPr>
              <a:spLocks noChangeArrowheads="1"/>
            </p:cNvSpPr>
            <p:nvPr/>
          </p:nvSpPr>
          <p:spPr bwMode="auto">
            <a:xfrm>
              <a:off x="3900" y="2630"/>
              <a:ext cx="14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NV</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65" name="Rectangle 63"/>
            <p:cNvSpPr>
              <a:spLocks noChangeArrowheads="1"/>
            </p:cNvSpPr>
            <p:nvPr/>
          </p:nvSpPr>
          <p:spPr bwMode="auto">
            <a:xfrm>
              <a:off x="3998" y="2630"/>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66" name="Rectangle 64"/>
            <p:cNvSpPr>
              <a:spLocks noChangeArrowheads="1"/>
            </p:cNvSpPr>
            <p:nvPr/>
          </p:nvSpPr>
          <p:spPr bwMode="auto">
            <a:xfrm>
              <a:off x="4308" y="2494"/>
              <a:ext cx="432"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Rectangle 65"/>
            <p:cNvSpPr>
              <a:spLocks noChangeArrowheads="1"/>
            </p:cNvSpPr>
            <p:nvPr/>
          </p:nvSpPr>
          <p:spPr bwMode="auto">
            <a:xfrm>
              <a:off x="4413" y="2516"/>
              <a:ext cx="2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smtClean="0">
                  <a:ln>
                    <a:noFill/>
                  </a:ln>
                  <a:solidFill>
                    <a:schemeClr val="accent5">
                      <a:lumMod val="75000"/>
                    </a:schemeClr>
                  </a:solidFill>
                  <a:effectLst/>
                  <a:latin typeface="Arial" panose="020B0604020202020204" pitchFamily="34" charset="0"/>
                </a:rPr>
                <a:t>Boek 9</a:t>
              </a:r>
            </a:p>
          </p:txBody>
        </p:sp>
        <p:sp>
          <p:nvSpPr>
            <p:cNvPr id="68" name="Rectangle 66"/>
            <p:cNvSpPr>
              <a:spLocks noChangeArrowheads="1"/>
            </p:cNvSpPr>
            <p:nvPr/>
          </p:nvSpPr>
          <p:spPr bwMode="auto">
            <a:xfrm>
              <a:off x="4634" y="2516"/>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69" name="Rectangle 67"/>
            <p:cNvSpPr>
              <a:spLocks noChangeArrowheads="1"/>
            </p:cNvSpPr>
            <p:nvPr/>
          </p:nvSpPr>
          <p:spPr bwMode="auto">
            <a:xfrm>
              <a:off x="4414" y="2614"/>
              <a:ext cx="24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VZW</a:t>
              </a:r>
            </a:p>
          </p:txBody>
        </p:sp>
        <p:sp>
          <p:nvSpPr>
            <p:cNvPr id="70" name="Rectangle 68"/>
            <p:cNvSpPr>
              <a:spLocks noChangeArrowheads="1"/>
            </p:cNvSpPr>
            <p:nvPr/>
          </p:nvSpPr>
          <p:spPr bwMode="auto">
            <a:xfrm>
              <a:off x="4603" y="2633"/>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71" name="Rectangle 69"/>
            <p:cNvSpPr>
              <a:spLocks noChangeArrowheads="1"/>
            </p:cNvSpPr>
            <p:nvPr/>
          </p:nvSpPr>
          <p:spPr bwMode="auto">
            <a:xfrm>
              <a:off x="4916" y="2491"/>
              <a:ext cx="433"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Rectangle 70"/>
            <p:cNvSpPr>
              <a:spLocks noChangeArrowheads="1"/>
            </p:cNvSpPr>
            <p:nvPr/>
          </p:nvSpPr>
          <p:spPr bwMode="auto">
            <a:xfrm>
              <a:off x="5003" y="2513"/>
              <a:ext cx="3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smtClean="0">
                  <a:ln>
                    <a:noFill/>
                  </a:ln>
                  <a:solidFill>
                    <a:schemeClr val="accent5">
                      <a:lumMod val="75000"/>
                    </a:schemeClr>
                  </a:solidFill>
                  <a:effectLst/>
                  <a:latin typeface="Arial" panose="020B0604020202020204" pitchFamily="34" charset="0"/>
                </a:rPr>
                <a:t>Boek 10</a:t>
              </a:r>
            </a:p>
          </p:txBody>
        </p:sp>
        <p:sp>
          <p:nvSpPr>
            <p:cNvPr id="73" name="Rectangle 71"/>
            <p:cNvSpPr>
              <a:spLocks noChangeArrowheads="1"/>
            </p:cNvSpPr>
            <p:nvPr/>
          </p:nvSpPr>
          <p:spPr bwMode="auto">
            <a:xfrm>
              <a:off x="5263" y="2513"/>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5044" y="2630"/>
              <a:ext cx="21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IVZW</a:t>
              </a:r>
            </a:p>
          </p:txBody>
        </p:sp>
        <p:sp>
          <p:nvSpPr>
            <p:cNvPr id="75" name="Rectangle 73"/>
            <p:cNvSpPr>
              <a:spLocks noChangeArrowheads="1"/>
            </p:cNvSpPr>
            <p:nvPr/>
          </p:nvSpPr>
          <p:spPr bwMode="auto">
            <a:xfrm>
              <a:off x="5221" y="2630"/>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5524" y="2493"/>
              <a:ext cx="481" cy="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Rectangle 75"/>
            <p:cNvSpPr>
              <a:spLocks noChangeArrowheads="1"/>
            </p:cNvSpPr>
            <p:nvPr/>
          </p:nvSpPr>
          <p:spPr bwMode="auto">
            <a:xfrm>
              <a:off x="5634" y="2515"/>
              <a:ext cx="32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smtClean="0">
                  <a:ln>
                    <a:noFill/>
                  </a:ln>
                  <a:solidFill>
                    <a:schemeClr val="accent5">
                      <a:lumMod val="75000"/>
                    </a:schemeClr>
                  </a:solidFill>
                  <a:effectLst/>
                  <a:latin typeface="Arial" panose="020B0604020202020204" pitchFamily="34" charset="0"/>
                </a:rPr>
                <a:t>Boek 11</a:t>
              </a:r>
            </a:p>
          </p:txBody>
        </p:sp>
        <p:sp>
          <p:nvSpPr>
            <p:cNvPr id="78" name="Rectangle 76"/>
            <p:cNvSpPr>
              <a:spLocks noChangeArrowheads="1"/>
            </p:cNvSpPr>
            <p:nvPr/>
          </p:nvSpPr>
          <p:spPr bwMode="auto">
            <a:xfrm>
              <a:off x="5895" y="2515"/>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5589" y="2633"/>
              <a:ext cx="42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Stichtingen</a:t>
              </a:r>
            </a:p>
          </p:txBody>
        </p:sp>
        <p:sp>
          <p:nvSpPr>
            <p:cNvPr id="80" name="Rectangle 78"/>
            <p:cNvSpPr>
              <a:spLocks noChangeArrowheads="1"/>
            </p:cNvSpPr>
            <p:nvPr/>
          </p:nvSpPr>
          <p:spPr bwMode="auto">
            <a:xfrm>
              <a:off x="5940" y="2633"/>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4329" y="1980"/>
              <a:ext cx="1606"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Rectangle 80"/>
            <p:cNvSpPr>
              <a:spLocks noChangeArrowheads="1"/>
            </p:cNvSpPr>
            <p:nvPr/>
          </p:nvSpPr>
          <p:spPr bwMode="auto">
            <a:xfrm>
              <a:off x="5001" y="2002"/>
              <a:ext cx="3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1" i="0" u="none" strike="noStrike" cap="none" normalizeH="0" baseline="0" dirty="0" smtClean="0">
                  <a:ln>
                    <a:noFill/>
                  </a:ln>
                  <a:solidFill>
                    <a:schemeClr val="accent5">
                      <a:lumMod val="75000"/>
                    </a:schemeClr>
                  </a:solidFill>
                  <a:effectLst/>
                  <a:latin typeface="Arial" panose="020B0604020202020204" pitchFamily="34" charset="0"/>
                </a:rPr>
                <a:t>Boek 13</a:t>
              </a:r>
            </a:p>
          </p:txBody>
        </p:sp>
        <p:sp>
          <p:nvSpPr>
            <p:cNvPr id="83" name="Rectangle 81"/>
            <p:cNvSpPr>
              <a:spLocks noChangeArrowheads="1"/>
            </p:cNvSpPr>
            <p:nvPr/>
          </p:nvSpPr>
          <p:spPr bwMode="auto">
            <a:xfrm>
              <a:off x="5262" y="2002"/>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4308" y="2110"/>
              <a:ext cx="176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Inbreng om niet van een algemeenheid of van </a:t>
              </a:r>
            </a:p>
          </p:txBody>
        </p:sp>
        <p:sp>
          <p:nvSpPr>
            <p:cNvPr id="85" name="Rectangle 83"/>
            <p:cNvSpPr>
              <a:spLocks noChangeArrowheads="1"/>
            </p:cNvSpPr>
            <p:nvPr/>
          </p:nvSpPr>
          <p:spPr bwMode="auto">
            <a:xfrm>
              <a:off x="4304" y="2211"/>
              <a:ext cx="167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chemeClr val="accent5">
                      <a:lumMod val="75000"/>
                    </a:schemeClr>
                  </a:solidFill>
                  <a:effectLst/>
                  <a:latin typeface="Arial" panose="020B0604020202020204" pitchFamily="34" charset="0"/>
                </a:rPr>
                <a:t>een bedrijfstak door een vereniging of stichting</a:t>
              </a:r>
            </a:p>
          </p:txBody>
        </p:sp>
        <p:sp>
          <p:nvSpPr>
            <p:cNvPr id="86" name="Rectangle 84"/>
            <p:cNvSpPr>
              <a:spLocks noChangeArrowheads="1"/>
            </p:cNvSpPr>
            <p:nvPr/>
          </p:nvSpPr>
          <p:spPr bwMode="auto">
            <a:xfrm>
              <a:off x="5847" y="2185"/>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87" name="Rectangle 85"/>
            <p:cNvSpPr>
              <a:spLocks noChangeArrowheads="1"/>
            </p:cNvSpPr>
            <p:nvPr/>
          </p:nvSpPr>
          <p:spPr bwMode="auto">
            <a:xfrm>
              <a:off x="2059" y="2211"/>
              <a:ext cx="1346" cy="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Rectangle 86"/>
            <p:cNvSpPr>
              <a:spLocks noChangeArrowheads="1"/>
            </p:cNvSpPr>
            <p:nvPr/>
          </p:nvSpPr>
          <p:spPr bwMode="auto">
            <a:xfrm>
              <a:off x="2622" y="2232"/>
              <a:ext cx="21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1" i="0" u="none" strike="noStrike" cap="none" normalizeH="0" baseline="0" dirty="0" smtClean="0">
                  <a:ln>
                    <a:noFill/>
                  </a:ln>
                  <a:solidFill>
                    <a:schemeClr val="accent5">
                      <a:lumMod val="75000"/>
                    </a:schemeClr>
                  </a:solidFill>
                  <a:effectLst/>
                  <a:latin typeface="Arial" panose="020B0604020202020204" pitchFamily="34" charset="0"/>
                </a:rPr>
                <a:t>Boek 8</a:t>
              </a:r>
            </a:p>
          </p:txBody>
        </p:sp>
        <p:sp>
          <p:nvSpPr>
            <p:cNvPr id="89" name="Rectangle 87"/>
            <p:cNvSpPr>
              <a:spLocks noChangeArrowheads="1"/>
            </p:cNvSpPr>
            <p:nvPr/>
          </p:nvSpPr>
          <p:spPr bwMode="auto">
            <a:xfrm>
              <a:off x="2843" y="2232"/>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90" name="Rectangle 88"/>
            <p:cNvSpPr>
              <a:spLocks noChangeArrowheads="1"/>
            </p:cNvSpPr>
            <p:nvPr/>
          </p:nvSpPr>
          <p:spPr bwMode="auto">
            <a:xfrm>
              <a:off x="2215" y="2350"/>
              <a:ext cx="93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0" i="0" u="none" strike="noStrike" cap="none" normalizeH="0" baseline="0" dirty="0" smtClean="0">
                  <a:ln>
                    <a:noFill/>
                  </a:ln>
                  <a:solidFill>
                    <a:schemeClr val="accent5">
                      <a:lumMod val="75000"/>
                    </a:schemeClr>
                  </a:solidFill>
                  <a:effectLst/>
                  <a:latin typeface="Arial" panose="020B0604020202020204" pitchFamily="34" charset="0"/>
                </a:rPr>
                <a:t>Erkenning van vennootschappen</a:t>
              </a:r>
            </a:p>
          </p:txBody>
        </p:sp>
        <p:sp>
          <p:nvSpPr>
            <p:cNvPr id="91" name="Rectangle 89"/>
            <p:cNvSpPr>
              <a:spLocks noChangeArrowheads="1"/>
            </p:cNvSpPr>
            <p:nvPr/>
          </p:nvSpPr>
          <p:spPr bwMode="auto">
            <a:xfrm>
              <a:off x="3250" y="2350"/>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92" name="Rectangle 90"/>
            <p:cNvSpPr>
              <a:spLocks noChangeArrowheads="1"/>
            </p:cNvSpPr>
            <p:nvPr/>
          </p:nvSpPr>
          <p:spPr bwMode="auto">
            <a:xfrm>
              <a:off x="2092" y="1900"/>
              <a:ext cx="2005" cy="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Rectangle 91"/>
            <p:cNvSpPr>
              <a:spLocks noChangeArrowheads="1"/>
            </p:cNvSpPr>
            <p:nvPr/>
          </p:nvSpPr>
          <p:spPr bwMode="auto">
            <a:xfrm>
              <a:off x="2964" y="1922"/>
              <a:ext cx="23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0" i="0" u="none" strike="noStrike" cap="none" normalizeH="0" baseline="0" dirty="0" smtClean="0">
                  <a:ln>
                    <a:noFill/>
                  </a:ln>
                  <a:solidFill>
                    <a:srgbClr val="000000"/>
                  </a:solidFill>
                  <a:effectLst/>
                  <a:latin typeface="Arial" panose="020B0604020202020204" pitchFamily="34" charset="0"/>
                </a:rPr>
                <a:t>Boek 12</a:t>
              </a:r>
              <a:endParaRPr kumimoji="0" lang="nl-BE" altLang="nl-BE" sz="9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92"/>
            <p:cNvSpPr>
              <a:spLocks noChangeArrowheads="1"/>
            </p:cNvSpPr>
            <p:nvPr/>
          </p:nvSpPr>
          <p:spPr bwMode="auto">
            <a:xfrm>
              <a:off x="3225" y="1922"/>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95" name="Rectangle 93"/>
            <p:cNvSpPr>
              <a:spLocks noChangeArrowheads="1"/>
            </p:cNvSpPr>
            <p:nvPr/>
          </p:nvSpPr>
          <p:spPr bwMode="auto">
            <a:xfrm>
              <a:off x="2483" y="2039"/>
              <a:ext cx="111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0" i="0" u="none" strike="noStrike" cap="none" normalizeH="0" baseline="0" dirty="0" smtClean="0">
                  <a:ln>
                    <a:noFill/>
                  </a:ln>
                  <a:solidFill>
                    <a:srgbClr val="000000"/>
                  </a:solidFill>
                  <a:effectLst/>
                  <a:latin typeface="Arial" panose="020B0604020202020204" pitchFamily="34" charset="0"/>
                </a:rPr>
                <a:t>Herstructurering van vennootschappen</a:t>
              </a:r>
              <a:endParaRPr kumimoji="0" lang="nl-BE" altLang="nl-BE" sz="9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94"/>
            <p:cNvSpPr>
              <a:spLocks noChangeArrowheads="1"/>
            </p:cNvSpPr>
            <p:nvPr/>
          </p:nvSpPr>
          <p:spPr bwMode="auto">
            <a:xfrm>
              <a:off x="3707" y="2039"/>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97" name="Rectangle 95"/>
            <p:cNvSpPr>
              <a:spLocks noChangeArrowheads="1"/>
            </p:cNvSpPr>
            <p:nvPr/>
          </p:nvSpPr>
          <p:spPr bwMode="auto">
            <a:xfrm>
              <a:off x="2931" y="1594"/>
              <a:ext cx="1632" cy="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Rectangle 96"/>
            <p:cNvSpPr>
              <a:spLocks noChangeArrowheads="1"/>
            </p:cNvSpPr>
            <p:nvPr/>
          </p:nvSpPr>
          <p:spPr bwMode="auto">
            <a:xfrm>
              <a:off x="3636" y="1610"/>
              <a:ext cx="24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1" i="0" u="none" strike="noStrike" cap="none" normalizeH="0" baseline="0" dirty="0" smtClean="0">
                  <a:ln>
                    <a:noFill/>
                  </a:ln>
                  <a:solidFill>
                    <a:schemeClr val="accent5">
                      <a:lumMod val="75000"/>
                    </a:schemeClr>
                  </a:solidFill>
                  <a:effectLst/>
                  <a:latin typeface="Arial" panose="020B0604020202020204" pitchFamily="34" charset="0"/>
                </a:rPr>
                <a:t>Boek 14</a:t>
              </a:r>
            </a:p>
          </p:txBody>
        </p:sp>
        <p:sp>
          <p:nvSpPr>
            <p:cNvPr id="99" name="Rectangle 97"/>
            <p:cNvSpPr>
              <a:spLocks noChangeArrowheads="1"/>
            </p:cNvSpPr>
            <p:nvPr/>
          </p:nvSpPr>
          <p:spPr bwMode="auto">
            <a:xfrm>
              <a:off x="3877" y="1616"/>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8"/>
            <p:cNvSpPr>
              <a:spLocks noChangeArrowheads="1"/>
            </p:cNvSpPr>
            <p:nvPr/>
          </p:nvSpPr>
          <p:spPr bwMode="auto">
            <a:xfrm>
              <a:off x="3227" y="1733"/>
              <a:ext cx="94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0" i="0" u="none" strike="noStrike" cap="none" normalizeH="0" baseline="0" dirty="0" smtClean="0">
                  <a:ln>
                    <a:noFill/>
                  </a:ln>
                  <a:solidFill>
                    <a:schemeClr val="accent5">
                      <a:lumMod val="75000"/>
                    </a:schemeClr>
                  </a:solidFill>
                  <a:effectLst/>
                  <a:latin typeface="Arial" panose="020B0604020202020204" pitchFamily="34" charset="0"/>
                </a:rPr>
                <a:t>Omzetting van vennootschappen</a:t>
              </a:r>
            </a:p>
          </p:txBody>
        </p:sp>
        <p:sp>
          <p:nvSpPr>
            <p:cNvPr id="101" name="Rectangle 99"/>
            <p:cNvSpPr>
              <a:spLocks noChangeArrowheads="1"/>
            </p:cNvSpPr>
            <p:nvPr/>
          </p:nvSpPr>
          <p:spPr bwMode="auto">
            <a:xfrm>
              <a:off x="4266" y="1733"/>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102" name="Line 100"/>
            <p:cNvSpPr>
              <a:spLocks noChangeShapeType="1"/>
            </p:cNvSpPr>
            <p:nvPr/>
          </p:nvSpPr>
          <p:spPr bwMode="auto">
            <a:xfrm>
              <a:off x="1363" y="1577"/>
              <a:ext cx="0" cy="1772"/>
            </a:xfrm>
            <a:prstGeom prst="line">
              <a:avLst/>
            </a:prstGeom>
            <a:noFill/>
            <a:ln w="238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3" name="Line 101"/>
            <p:cNvSpPr>
              <a:spLocks noChangeShapeType="1"/>
            </p:cNvSpPr>
            <p:nvPr/>
          </p:nvSpPr>
          <p:spPr bwMode="auto">
            <a:xfrm>
              <a:off x="1911" y="1868"/>
              <a:ext cx="2" cy="297"/>
            </a:xfrm>
            <a:prstGeom prst="line">
              <a:avLst/>
            </a:prstGeom>
            <a:noFill/>
            <a:ln w="238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4" name="Rectangle 102"/>
            <p:cNvSpPr>
              <a:spLocks noChangeArrowheads="1"/>
            </p:cNvSpPr>
            <p:nvPr/>
          </p:nvSpPr>
          <p:spPr bwMode="auto">
            <a:xfrm>
              <a:off x="1952" y="2546"/>
              <a:ext cx="514"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Rectangle 103"/>
            <p:cNvSpPr>
              <a:spLocks noChangeArrowheads="1"/>
            </p:cNvSpPr>
            <p:nvPr/>
          </p:nvSpPr>
          <p:spPr bwMode="auto">
            <a:xfrm>
              <a:off x="2136" y="2567"/>
              <a:ext cx="19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dirty="0" smtClean="0">
                  <a:ln>
                    <a:noFill/>
                  </a:ln>
                  <a:solidFill>
                    <a:srgbClr val="000000"/>
                  </a:solidFill>
                  <a:effectLst/>
                  <a:latin typeface="Arial" panose="020B0604020202020204" pitchFamily="34" charset="0"/>
                </a:rPr>
                <a:t>VOF</a:t>
              </a:r>
              <a:endParaRPr kumimoji="0" lang="nl-BE" altLang="nl-BE" sz="1800" b="0" i="0" u="none" strike="noStrike" cap="none" normalizeH="0" baseline="0" dirty="0" smtClean="0">
                <a:ln>
                  <a:noFill/>
                </a:ln>
                <a:solidFill>
                  <a:schemeClr val="tx1"/>
                </a:solidFill>
                <a:effectLst/>
                <a:latin typeface="Arial" panose="020B0604020202020204" pitchFamily="34" charset="0"/>
              </a:endParaRPr>
            </a:p>
          </p:txBody>
        </p:sp>
        <p:sp>
          <p:nvSpPr>
            <p:cNvPr id="106" name="Rectangle 104"/>
            <p:cNvSpPr>
              <a:spLocks noChangeArrowheads="1"/>
            </p:cNvSpPr>
            <p:nvPr/>
          </p:nvSpPr>
          <p:spPr bwMode="auto">
            <a:xfrm>
              <a:off x="2282" y="2567"/>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107" name="Rectangle 105"/>
            <p:cNvSpPr>
              <a:spLocks noChangeArrowheads="1"/>
            </p:cNvSpPr>
            <p:nvPr/>
          </p:nvSpPr>
          <p:spPr bwMode="auto">
            <a:xfrm>
              <a:off x="2061" y="2634"/>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sp>
          <p:nvSpPr>
            <p:cNvPr id="108" name="Rectangle 106"/>
            <p:cNvSpPr>
              <a:spLocks noChangeArrowheads="1"/>
            </p:cNvSpPr>
            <p:nvPr/>
          </p:nvSpPr>
          <p:spPr bwMode="auto">
            <a:xfrm>
              <a:off x="2081" y="2634"/>
              <a:ext cx="2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dirty="0" err="1" smtClean="0">
                  <a:ln>
                    <a:noFill/>
                  </a:ln>
                  <a:solidFill>
                    <a:srgbClr val="000000"/>
                  </a:solidFill>
                  <a:effectLst/>
                  <a:latin typeface="Arial" panose="020B0604020202020204" pitchFamily="34" charset="0"/>
                </a:rPr>
                <a:t>CommV</a:t>
              </a:r>
              <a:endParaRPr kumimoji="0" lang="nl-BE" altLang="nl-BE"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107"/>
            <p:cNvSpPr>
              <a:spLocks noChangeArrowheads="1"/>
            </p:cNvSpPr>
            <p:nvPr/>
          </p:nvSpPr>
          <p:spPr bwMode="auto">
            <a:xfrm>
              <a:off x="2357" y="2634"/>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700" b="0" i="0" u="none" strike="noStrike" cap="none" normalizeH="0" baseline="0" smtClean="0">
                  <a:ln>
                    <a:noFill/>
                  </a:ln>
                  <a:solidFill>
                    <a:srgbClr val="000000"/>
                  </a:solidFill>
                  <a:effectLst/>
                  <a:latin typeface="Arial" panose="020B0604020202020204" pitchFamily="34" charset="0"/>
                </a:rPr>
                <a:t> </a:t>
              </a:r>
              <a:endParaRPr kumimoji="0" lang="nl-BE" altLang="nl-BE" sz="1800" b="0" i="0" u="none" strike="noStrike" cap="none" normalizeH="0" baseline="0" smtClean="0">
                <a:ln>
                  <a:noFill/>
                </a:ln>
                <a:solidFill>
                  <a:schemeClr val="tx1"/>
                </a:solidFill>
                <a:effectLst/>
                <a:latin typeface="Arial" panose="020B0604020202020204" pitchFamily="34" charset="0"/>
              </a:endParaRPr>
            </a:p>
          </p:txBody>
        </p:sp>
      </p:grpSp>
      <p:sp>
        <p:nvSpPr>
          <p:cNvPr id="5" name="Tekstvak 4"/>
          <p:cNvSpPr txBox="1"/>
          <p:nvPr/>
        </p:nvSpPr>
        <p:spPr>
          <a:xfrm>
            <a:off x="10515600" y="6376864"/>
            <a:ext cx="849086" cy="369332"/>
          </a:xfrm>
          <a:prstGeom prst="rect">
            <a:avLst/>
          </a:prstGeom>
          <a:noFill/>
        </p:spPr>
        <p:txBody>
          <a:bodyPr wrap="square" rtlCol="0">
            <a:spAutoFit/>
          </a:bodyPr>
          <a:lstStyle/>
          <a:p>
            <a:r>
              <a:rPr lang="nl-BE" dirty="0" smtClean="0">
                <a:latin typeface="Calibri" panose="020F0502020204030204" pitchFamily="34" charset="0"/>
              </a:rPr>
              <a:t>© BCV</a:t>
            </a:r>
            <a:endParaRPr lang="nl-BE" dirty="0"/>
          </a:p>
        </p:txBody>
      </p:sp>
    </p:spTree>
    <p:extLst>
      <p:ext uri="{BB962C8B-B14F-4D97-AF65-F5344CB8AC3E}">
        <p14:creationId xmlns:p14="http://schemas.microsoft.com/office/powerpoint/2010/main" val="1200430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3520" y="2017515"/>
            <a:ext cx="9144000" cy="1807725"/>
          </a:xfrm>
        </p:spPr>
        <p:txBody>
          <a:bodyPr>
            <a:normAutofit/>
          </a:bodyPr>
          <a:lstStyle/>
          <a:p>
            <a:r>
              <a:rPr lang="en-US" sz="5300" dirty="0" smtClean="0">
                <a:solidFill>
                  <a:schemeClr val="bg1"/>
                </a:solidFill>
                <a:latin typeface="Museo Sans 100" panose="02000000000000000000" pitchFamily="50" charset="0"/>
              </a:rPr>
              <a:t>DE HERVORMING:</a:t>
            </a:r>
            <a:br>
              <a:rPr lang="en-US" sz="5300" dirty="0" smtClean="0">
                <a:solidFill>
                  <a:schemeClr val="bg1"/>
                </a:solidFill>
                <a:latin typeface="Museo Sans 100" panose="02000000000000000000" pitchFamily="50" charset="0"/>
              </a:rPr>
            </a:br>
            <a:r>
              <a:rPr lang="en-US" sz="5300" dirty="0" smtClean="0">
                <a:solidFill>
                  <a:schemeClr val="bg1"/>
                </a:solidFill>
                <a:latin typeface="Museo Sans 300" panose="02000000000000000000" pitchFamily="50" charset="0"/>
              </a:rPr>
              <a:t>WAT </a:t>
            </a:r>
            <a:r>
              <a:rPr lang="en-US" sz="5300" dirty="0">
                <a:solidFill>
                  <a:schemeClr val="bg1"/>
                </a:solidFill>
                <a:latin typeface="Museo Sans 300" panose="02000000000000000000" pitchFamily="50" charset="0"/>
              </a:rPr>
              <a:t>BLIJFT? WAT WIJZIGT? </a:t>
            </a:r>
            <a:endParaRPr lang="en-US" sz="53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100" y="5407122"/>
            <a:ext cx="2375362" cy="930961"/>
          </a:xfrm>
          <a:prstGeom prst="rect">
            <a:avLst/>
          </a:prstGeom>
        </p:spPr>
      </p:pic>
    </p:spTree>
    <p:extLst>
      <p:ext uri="{BB962C8B-B14F-4D97-AF65-F5344CB8AC3E}">
        <p14:creationId xmlns:p14="http://schemas.microsoft.com/office/powerpoint/2010/main" val="391260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BIJ OPSTART VZW</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631054" cy="2862322"/>
          </a:xfrm>
          <a:prstGeom prst="rect">
            <a:avLst/>
          </a:prstGeom>
          <a:noFill/>
        </p:spPr>
        <p:txBody>
          <a:bodyPr wrap="square" rtlCol="0">
            <a:spAutoFit/>
          </a:bodyPr>
          <a:lstStyle/>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minimum 2 oprichters i.p.v. 3</a:t>
            </a:r>
          </a:p>
          <a:p>
            <a:pPr lvl="1"/>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voor de coöperatieve vennootschap: minimum blijft 3</a:t>
            </a:r>
          </a:p>
          <a:p>
            <a:pPr lvl="1"/>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de nieuwe vzw moet gemaakte verbintenissen oprichters overnemen binnen drie maanden na oprichting </a:t>
            </a:r>
            <a:r>
              <a:rPr lang="nl-BE" i="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(nu: zes maanden)</a:t>
            </a:r>
          </a:p>
          <a:p>
            <a:pPr marL="285750" indent="-285750">
              <a:buFont typeface="Wingdings" panose="05000000000000000000" pitchFamily="2" charset="2"/>
              <a:buChar char="à"/>
            </a:pPr>
            <a:endParaRPr lang="nl-BE" i="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sym typeface="Wingdings" panose="05000000000000000000" pitchFamily="2" charset="2"/>
              </a:rPr>
              <a:t>officiële neerleggingstermijn voor oprichtingsakte: 30 dagen</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3340436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5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5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2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DE VZW EN HAAR LEDEN</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631054" cy="3139321"/>
          </a:xfrm>
          <a:prstGeom prst="rect">
            <a:avLst/>
          </a:prstGeom>
          <a:noFill/>
        </p:spPr>
        <p:txBody>
          <a:bodyPr wrap="square" rtlCol="0">
            <a:spAutoFit/>
          </a:bodyPr>
          <a:lstStyle/>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leden zijn (nog steeds) niet aansprakelijk voor de verbintenissen van de vzw</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ledenregister mag elektronisch bijgehouden worden</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rechten en plichten van toegetreden leden moeten in statuten opgenomen worden (</a:t>
            </a:r>
            <a:r>
              <a:rPr lang="nl-BE" i="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huishoudelijk reglement volstaat niet)</a:t>
            </a:r>
          </a:p>
          <a:p>
            <a:pPr marL="285750" indent="-285750">
              <a:buFont typeface="Wingdings" panose="05000000000000000000" pitchFamily="2" charset="2"/>
              <a:buChar char="à"/>
            </a:pPr>
            <a:endParaRPr lang="nl-BE" i="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verdedigingsrecht duidelijker bij uittreding en uitsluiting van leden (het lid moet gehoord worden)</a:t>
            </a: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3983469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2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830997"/>
          </a:xfrm>
          <a:prstGeom prst="rect">
            <a:avLst/>
          </a:prstGeom>
          <a:noFill/>
        </p:spPr>
        <p:txBody>
          <a:bodyPr wrap="square" rtlCol="0">
            <a:spAutoFit/>
          </a:bodyPr>
          <a:lstStyle/>
          <a:p>
            <a:r>
              <a:rPr lang="en-US" sz="4800" dirty="0" smtClean="0">
                <a:solidFill>
                  <a:schemeClr val="bg1"/>
                </a:solidFill>
                <a:latin typeface="Museo Sans 100" panose="02000000000000000000" pitchFamily="50" charset="0"/>
              </a:rPr>
              <a:t>HET BESTUUR VAN DE VZW</a:t>
            </a:r>
            <a:endParaRPr lang="en-US" sz="48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631054" cy="3416320"/>
          </a:xfrm>
          <a:prstGeom prst="rect">
            <a:avLst/>
          </a:prstGeom>
          <a:noFill/>
        </p:spPr>
        <p:txBody>
          <a:bodyPr wrap="square" rtlCol="0">
            <a:spAutoFit/>
          </a:bodyPr>
          <a:lstStyle/>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akten van een vertegenwoordiger van de vzw die de vzw verbinden, moeten vermelden in welke hoedanigheid die optreedt</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woonplaatskeuze voor bestuurder (mogelijkheid om privacy te bewaren)</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de rechtspersoon die een bestuursmandaat opneemt in een vzw moet ook een natuurlijke persoon als vaste vertegenwoordiger hebben</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2923645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DE0"/>
        </a:solidFill>
        <a:effectLst/>
      </p:bgPr>
    </p:bg>
    <p:spTree>
      <p:nvGrpSpPr>
        <p:cNvPr id="1" name=""/>
        <p:cNvGrpSpPr/>
        <p:nvPr/>
      </p:nvGrpSpPr>
      <p:grpSpPr>
        <a:xfrm>
          <a:off x="0" y="0"/>
          <a:ext cx="0" cy="0"/>
          <a:chOff x="0" y="0"/>
          <a:chExt cx="0" cy="0"/>
        </a:xfrm>
      </p:grpSpPr>
      <p:sp>
        <p:nvSpPr>
          <p:cNvPr id="2" name="Rectangle 1"/>
          <p:cNvSpPr/>
          <p:nvPr/>
        </p:nvSpPr>
        <p:spPr>
          <a:xfrm>
            <a:off x="0" y="1521877"/>
            <a:ext cx="12192000" cy="54053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57382" y="500380"/>
            <a:ext cx="10751127" cy="707886"/>
          </a:xfrm>
          <a:prstGeom prst="rect">
            <a:avLst/>
          </a:prstGeom>
          <a:noFill/>
        </p:spPr>
        <p:txBody>
          <a:bodyPr wrap="square" rtlCol="0">
            <a:spAutoFit/>
          </a:bodyPr>
          <a:lstStyle/>
          <a:p>
            <a:r>
              <a:rPr lang="en-US" sz="4000" dirty="0" smtClean="0">
                <a:solidFill>
                  <a:schemeClr val="bg1"/>
                </a:solidFill>
                <a:latin typeface="Museo Sans 100" panose="02000000000000000000" pitchFamily="50" charset="0"/>
              </a:rPr>
              <a:t>BERAADSLAGING EN NIETIGHEID BESLUITEN</a:t>
            </a:r>
            <a:endParaRPr lang="en-US" sz="4000" dirty="0">
              <a:solidFill>
                <a:schemeClr val="bg1"/>
              </a:solidFill>
              <a:latin typeface="Museo Sans 100" panose="02000000000000000000"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0" y="5459887"/>
            <a:ext cx="2561936" cy="899736"/>
          </a:xfrm>
          <a:prstGeom prst="rect">
            <a:avLst/>
          </a:prstGeom>
        </p:spPr>
      </p:pic>
      <p:sp>
        <p:nvSpPr>
          <p:cNvPr id="8" name="TextBox 6"/>
          <p:cNvSpPr txBox="1"/>
          <p:nvPr/>
        </p:nvSpPr>
        <p:spPr>
          <a:xfrm>
            <a:off x="757382" y="1983954"/>
            <a:ext cx="10631054" cy="2862322"/>
          </a:xfrm>
          <a:prstGeom prst="rect">
            <a:avLst/>
          </a:prstGeom>
          <a:noFill/>
        </p:spPr>
        <p:txBody>
          <a:bodyPr wrap="square" rtlCol="0">
            <a:spAutoFit/>
          </a:bodyPr>
          <a:lstStyle/>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regels voor beraadslaging en nietigheid van besluiten van organen veralgemeend naar vzw’s</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onthoudingen worden bij wijziging van statuten meegerekend in de noemer</a:t>
            </a:r>
          </a:p>
          <a:p>
            <a:pPr marL="285750" indent="-285750">
              <a:buFont typeface="Wingdings" panose="05000000000000000000" pitchFamily="2" charset="2"/>
              <a:buChar char="à"/>
            </a:pPr>
            <a:endParaRPr lang="nl-BE"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pPr marL="285750" indent="-285750">
              <a:buFont typeface="Wingdings" panose="05000000000000000000" pitchFamily="2" charset="2"/>
              <a:buChar char="à"/>
            </a:pP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besluiten van vergaderingen worden genomen met gewone meerderheid van aanwezige en vertegenwoordigde leden</a:t>
            </a:r>
          </a:p>
          <a:p>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niet meegerekend: afwezigen, nietige stemmen en </a:t>
            </a:r>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onthoudingen</a:t>
            </a:r>
          </a:p>
          <a:p>
            <a:endParaRPr lang="nl-BE" b="1"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a:p>
            <a:r>
              <a:rPr lang="nl-BE" b="1"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bij statutenwijziging geldt 2/3</a:t>
            </a:r>
            <a:r>
              <a:rPr lang="nl-BE" baseline="30000"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e</a:t>
            </a:r>
            <a:r>
              <a:rPr lang="nl-BE" dirty="0" smtClean="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rPr>
              <a:t> meerderheid</a:t>
            </a:r>
          </a:p>
          <a:p>
            <a:endParaRPr lang="en-US" dirty="0">
              <a:solidFill>
                <a:prstClr val="black">
                  <a:lumMod val="65000"/>
                  <a:lumOff val="35000"/>
                </a:prstClr>
              </a:solidFill>
              <a:latin typeface="Museo Sans 300" panose="02000000000000000000" pitchFamily="50" charset="0"/>
              <a:ea typeface="Fira Sans Book" panose="020B0503050000020004" pitchFamily="34" charset="0"/>
              <a:cs typeface="TisaPro" panose="02010504030101020102" pitchFamily="50" charset="0"/>
            </a:endParaRPr>
          </a:p>
        </p:txBody>
      </p:sp>
    </p:spTree>
    <p:extLst>
      <p:ext uri="{BB962C8B-B14F-4D97-AF65-F5344CB8AC3E}">
        <p14:creationId xmlns:p14="http://schemas.microsoft.com/office/powerpoint/2010/main" val="3252121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5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5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250"/>
                                        <p:tgtEl>
                                          <p:spTgt spid="8">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fade">
                                      <p:cBhvr>
                                        <p:cTn id="19" dur="25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 VerVer" id="{1EAA32A8-40B4-40A7-8CDE-2BF9307090A8}" vid="{5B839BFC-044A-4375-85DF-A80EB44A080F}"/>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 VerVer" id="{1EAA32A8-40B4-40A7-8CDE-2BF9307090A8}" vid="{9A68F13C-07D2-4646-AF06-BAF3E466E13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VerVer</Template>
  <TotalTime>737</TotalTime>
  <Words>1540</Words>
  <Application>Microsoft Office PowerPoint</Application>
  <PresentationFormat>Breedbeeld</PresentationFormat>
  <Paragraphs>403</Paragraphs>
  <Slides>28</Slides>
  <Notes>25</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28</vt:i4>
      </vt:variant>
    </vt:vector>
  </HeadingPairs>
  <TitlesOfParts>
    <vt:vector size="38" baseType="lpstr">
      <vt:lpstr>Fira Sans Book</vt:lpstr>
      <vt:lpstr>Museo Sans 300</vt:lpstr>
      <vt:lpstr>Museo Sans 100</vt:lpstr>
      <vt:lpstr>TisaPro</vt:lpstr>
      <vt:lpstr>Calibri Light</vt:lpstr>
      <vt:lpstr>Calibri</vt:lpstr>
      <vt:lpstr>Arial</vt:lpstr>
      <vt:lpstr>Wingdings</vt:lpstr>
      <vt:lpstr>1_Office Theme</vt:lpstr>
      <vt:lpstr>3_Office Theme</vt:lpstr>
      <vt:lpstr>DE HERVORMING VAN HET VENNOOTSCHAPS- EN VERENIGINGSRECHT</vt:lpstr>
      <vt:lpstr>PowerPoint-presentatie</vt:lpstr>
      <vt:lpstr>PowerPoint-presentatie</vt:lpstr>
      <vt:lpstr>PowerPoint-presentatie</vt:lpstr>
      <vt:lpstr>DE HERVORMING: WAT BLIJFT? WAT WIJZIGT?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EN BUITEN DE CONTOUREN VAN DE HERVORMING?</vt:lpstr>
      <vt:lpstr>PowerPoint-presentatie</vt:lpstr>
      <vt:lpstr>PowerPoint-presentatie</vt:lpstr>
      <vt:lpstr>PowerPoint-presentatie</vt:lpstr>
      <vt:lpstr>PowerPoint-presentatie</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ORGANISATORISCHE IMPACT VAN DE GEPLANDE HERVORMING</dc:title>
  <dc:creator>Geerardyn Inge</dc:creator>
  <cp:lastModifiedBy>Lieve Houthuys</cp:lastModifiedBy>
  <cp:revision>37</cp:revision>
  <dcterms:created xsi:type="dcterms:W3CDTF">2018-06-18T07:48:54Z</dcterms:created>
  <dcterms:modified xsi:type="dcterms:W3CDTF">2018-10-15T11:05:08Z</dcterms:modified>
</cp:coreProperties>
</file>