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5"/>
  </p:notesMasterIdLst>
  <p:handoutMasterIdLst>
    <p:handoutMasterId r:id="rId36"/>
  </p:handoutMasterIdLst>
  <p:sldIdLst>
    <p:sldId id="256" r:id="rId2"/>
    <p:sldId id="309" r:id="rId3"/>
    <p:sldId id="385" r:id="rId4"/>
    <p:sldId id="408" r:id="rId5"/>
    <p:sldId id="428" r:id="rId6"/>
    <p:sldId id="460" r:id="rId7"/>
    <p:sldId id="384" r:id="rId8"/>
    <p:sldId id="465" r:id="rId9"/>
    <p:sldId id="349" r:id="rId10"/>
    <p:sldId id="359" r:id="rId11"/>
    <p:sldId id="311" r:id="rId12"/>
    <p:sldId id="456" r:id="rId13"/>
    <p:sldId id="445" r:id="rId14"/>
    <p:sldId id="386" r:id="rId15"/>
    <p:sldId id="402" r:id="rId16"/>
    <p:sldId id="397" r:id="rId17"/>
    <p:sldId id="450" r:id="rId18"/>
    <p:sldId id="451" r:id="rId19"/>
    <p:sldId id="461" r:id="rId20"/>
    <p:sldId id="452" r:id="rId21"/>
    <p:sldId id="459" r:id="rId22"/>
    <p:sldId id="462" r:id="rId23"/>
    <p:sldId id="457" r:id="rId24"/>
    <p:sldId id="453" r:id="rId25"/>
    <p:sldId id="389" r:id="rId26"/>
    <p:sldId id="390" r:id="rId27"/>
    <p:sldId id="458" r:id="rId28"/>
    <p:sldId id="463" r:id="rId29"/>
    <p:sldId id="371" r:id="rId30"/>
    <p:sldId id="372" r:id="rId31"/>
    <p:sldId id="464" r:id="rId32"/>
    <p:sldId id="454" r:id="rId33"/>
    <p:sldId id="374" r:id="rId34"/>
  </p:sldIdLst>
  <p:sldSz cx="9144000" cy="6858000" type="screen4x3"/>
  <p:notesSz cx="6797675" cy="9926638"/>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400" kern="1200">
        <a:solidFill>
          <a:schemeClr val="tx1"/>
        </a:solidFill>
        <a:latin typeface="Times" pitchFamily="18" charset="0"/>
        <a:ea typeface="+mn-ea"/>
        <a:cs typeface="Arial" pitchFamily="34" charset="0"/>
      </a:defRPr>
    </a:lvl1pPr>
    <a:lvl2pPr marL="457200" algn="l" rtl="0" fontAlgn="base">
      <a:spcBef>
        <a:spcPct val="0"/>
      </a:spcBef>
      <a:spcAft>
        <a:spcPct val="0"/>
      </a:spcAft>
      <a:defRPr sz="2400" kern="1200">
        <a:solidFill>
          <a:schemeClr val="tx1"/>
        </a:solidFill>
        <a:latin typeface="Times" pitchFamily="18" charset="0"/>
        <a:ea typeface="+mn-ea"/>
        <a:cs typeface="Arial" pitchFamily="34" charset="0"/>
      </a:defRPr>
    </a:lvl2pPr>
    <a:lvl3pPr marL="914400" algn="l" rtl="0" fontAlgn="base">
      <a:spcBef>
        <a:spcPct val="0"/>
      </a:spcBef>
      <a:spcAft>
        <a:spcPct val="0"/>
      </a:spcAft>
      <a:defRPr sz="2400" kern="1200">
        <a:solidFill>
          <a:schemeClr val="tx1"/>
        </a:solidFill>
        <a:latin typeface="Times" pitchFamily="18" charset="0"/>
        <a:ea typeface="+mn-ea"/>
        <a:cs typeface="Arial" pitchFamily="34" charset="0"/>
      </a:defRPr>
    </a:lvl3pPr>
    <a:lvl4pPr marL="1371600" algn="l" rtl="0" fontAlgn="base">
      <a:spcBef>
        <a:spcPct val="0"/>
      </a:spcBef>
      <a:spcAft>
        <a:spcPct val="0"/>
      </a:spcAft>
      <a:defRPr sz="2400" kern="1200">
        <a:solidFill>
          <a:schemeClr val="tx1"/>
        </a:solidFill>
        <a:latin typeface="Times" pitchFamily="18" charset="0"/>
        <a:ea typeface="+mn-ea"/>
        <a:cs typeface="Arial" pitchFamily="34" charset="0"/>
      </a:defRPr>
    </a:lvl4pPr>
    <a:lvl5pPr marL="1828800" algn="l" rtl="0" fontAlgn="base">
      <a:spcBef>
        <a:spcPct val="0"/>
      </a:spcBef>
      <a:spcAft>
        <a:spcPct val="0"/>
      </a:spcAft>
      <a:defRPr sz="2400" kern="1200">
        <a:solidFill>
          <a:schemeClr val="tx1"/>
        </a:solidFill>
        <a:latin typeface="Times" pitchFamily="18" charset="0"/>
        <a:ea typeface="+mn-ea"/>
        <a:cs typeface="Arial" pitchFamily="34" charset="0"/>
      </a:defRPr>
    </a:lvl5pPr>
    <a:lvl6pPr marL="2286000" algn="l" defTabSz="914400" rtl="0" eaLnBrk="1" latinLnBrk="0" hangingPunct="1">
      <a:defRPr sz="2400" kern="1200">
        <a:solidFill>
          <a:schemeClr val="tx1"/>
        </a:solidFill>
        <a:latin typeface="Times" pitchFamily="18" charset="0"/>
        <a:ea typeface="+mn-ea"/>
        <a:cs typeface="Arial" pitchFamily="34" charset="0"/>
      </a:defRPr>
    </a:lvl6pPr>
    <a:lvl7pPr marL="2743200" algn="l" defTabSz="914400" rtl="0" eaLnBrk="1" latinLnBrk="0" hangingPunct="1">
      <a:defRPr sz="2400" kern="1200">
        <a:solidFill>
          <a:schemeClr val="tx1"/>
        </a:solidFill>
        <a:latin typeface="Times" pitchFamily="18" charset="0"/>
        <a:ea typeface="+mn-ea"/>
        <a:cs typeface="Arial" pitchFamily="34" charset="0"/>
      </a:defRPr>
    </a:lvl7pPr>
    <a:lvl8pPr marL="3200400" algn="l" defTabSz="914400" rtl="0" eaLnBrk="1" latinLnBrk="0" hangingPunct="1">
      <a:defRPr sz="2400" kern="1200">
        <a:solidFill>
          <a:schemeClr val="tx1"/>
        </a:solidFill>
        <a:latin typeface="Times" pitchFamily="18" charset="0"/>
        <a:ea typeface="+mn-ea"/>
        <a:cs typeface="Arial" pitchFamily="34" charset="0"/>
      </a:defRPr>
    </a:lvl8pPr>
    <a:lvl9pPr marL="3657600" algn="l" defTabSz="914400" rtl="0" eaLnBrk="1" latinLnBrk="0" hangingPunct="1">
      <a:defRPr sz="2400" kern="1200">
        <a:solidFill>
          <a:schemeClr val="tx1"/>
        </a:solidFill>
        <a:latin typeface="Times"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9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006600"/>
    <a:srgbClr val="66FF66"/>
    <a:srgbClr val="000099"/>
    <a:srgbClr val="993300"/>
    <a:srgbClr val="FF9900"/>
    <a:srgbClr val="FF3300"/>
    <a:srgbClr val="003399"/>
    <a:srgbClr val="FF99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176" autoAdjust="0"/>
  </p:normalViewPr>
  <p:slideViewPr>
    <p:cSldViewPr showGuides="1">
      <p:cViewPr varScale="1">
        <p:scale>
          <a:sx n="115" d="100"/>
          <a:sy n="115" d="100"/>
        </p:scale>
        <p:origin x="1476" y="108"/>
      </p:cViewPr>
      <p:guideLst>
        <p:guide orient="horz" pos="2160"/>
        <p:guide pos="29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091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idx="2"/>
          </p:nvPr>
        </p:nvSpPr>
        <p:spPr bwMode="auto">
          <a:xfrm>
            <a:off x="928688" y="752475"/>
            <a:ext cx="4940300" cy="370681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06464" y="4713290"/>
            <a:ext cx="4983162"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25" tIns="48775" rIns="95925" bIns="48775" numCol="1" anchor="t" anchorCtr="0" compatLnSpc="1">
            <a:prstTxWarp prst="textNoShape">
              <a:avLst/>
            </a:prstTxWarp>
          </a:bodyPr>
          <a:lstStyle/>
          <a:p>
            <a:pPr lvl="0"/>
            <a:r>
              <a:rPr lang="en-US" altLang="nl-BE" noProof="0"/>
              <a:t>Click to edit Master text styles</a:t>
            </a:r>
          </a:p>
          <a:p>
            <a:pPr lvl="1"/>
            <a:r>
              <a:rPr lang="en-US" altLang="nl-BE" noProof="0"/>
              <a:t>Second level</a:t>
            </a:r>
          </a:p>
          <a:p>
            <a:pPr lvl="2"/>
            <a:r>
              <a:rPr lang="en-US" altLang="nl-BE" noProof="0"/>
              <a:t>Third level</a:t>
            </a:r>
          </a:p>
          <a:p>
            <a:pPr lvl="3"/>
            <a:r>
              <a:rPr lang="en-US" altLang="nl-BE" noProof="0"/>
              <a:t>Fourth level</a:t>
            </a:r>
          </a:p>
          <a:p>
            <a:pPr lvl="4"/>
            <a:r>
              <a:rPr lang="en-US" altLang="nl-BE" noProof="0"/>
              <a:t>Fifth level</a:t>
            </a:r>
          </a:p>
        </p:txBody>
      </p:sp>
    </p:spTree>
    <p:extLst>
      <p:ext uri="{BB962C8B-B14F-4D97-AF65-F5344CB8AC3E}">
        <p14:creationId xmlns:p14="http://schemas.microsoft.com/office/powerpoint/2010/main" val="1543100131"/>
      </p:ext>
    </p:extLst>
  </p:cSld>
  <p:clrMap bg1="lt1" tx1="dk1" bg2="lt2" tx2="dk2" accent1="accent1" accent2="accent2" accent3="accent3" accent4="accent4" accent5="accent5" accent6="accent6" hlink="hlink" folHlink="folHlink"/>
  <p:notesStyle>
    <a:lvl1pPr algn="l" defTabSz="949325" rtl="0" eaLnBrk="0" fontAlgn="base" hangingPunct="0">
      <a:spcBef>
        <a:spcPct val="30000"/>
      </a:spcBef>
      <a:spcAft>
        <a:spcPct val="0"/>
      </a:spcAft>
      <a:defRPr sz="1200" kern="1200">
        <a:solidFill>
          <a:schemeClr val="tx1"/>
        </a:solidFill>
        <a:latin typeface="Times" pitchFamily="18" charset="0"/>
        <a:ea typeface="+mn-ea"/>
        <a:cs typeface="+mn-cs"/>
      </a:defRPr>
    </a:lvl1pPr>
    <a:lvl2pPr marL="465138" algn="l" defTabSz="949325" rtl="0" eaLnBrk="0" fontAlgn="base" hangingPunct="0">
      <a:spcBef>
        <a:spcPct val="30000"/>
      </a:spcBef>
      <a:spcAft>
        <a:spcPct val="0"/>
      </a:spcAft>
      <a:defRPr sz="1200" kern="1200">
        <a:solidFill>
          <a:schemeClr val="tx1"/>
        </a:solidFill>
        <a:latin typeface="Times" pitchFamily="18" charset="0"/>
        <a:ea typeface="+mn-ea"/>
        <a:cs typeface="+mn-cs"/>
      </a:defRPr>
    </a:lvl2pPr>
    <a:lvl3pPr marL="931863" algn="l" defTabSz="949325" rtl="0" eaLnBrk="0" fontAlgn="base" hangingPunct="0">
      <a:spcBef>
        <a:spcPct val="30000"/>
      </a:spcBef>
      <a:spcAft>
        <a:spcPct val="0"/>
      </a:spcAft>
      <a:defRPr sz="1200" kern="1200">
        <a:solidFill>
          <a:schemeClr val="tx1"/>
        </a:solidFill>
        <a:latin typeface="Times" pitchFamily="18" charset="0"/>
        <a:ea typeface="+mn-ea"/>
        <a:cs typeface="+mn-cs"/>
      </a:defRPr>
    </a:lvl3pPr>
    <a:lvl4pPr marL="1397000" algn="l" defTabSz="949325" rtl="0" eaLnBrk="0" fontAlgn="base" hangingPunct="0">
      <a:spcBef>
        <a:spcPct val="30000"/>
      </a:spcBef>
      <a:spcAft>
        <a:spcPct val="0"/>
      </a:spcAft>
      <a:defRPr sz="1200" kern="1200">
        <a:solidFill>
          <a:schemeClr val="tx1"/>
        </a:solidFill>
        <a:latin typeface="Times" pitchFamily="18" charset="0"/>
        <a:ea typeface="+mn-ea"/>
        <a:cs typeface="+mn-cs"/>
      </a:defRPr>
    </a:lvl4pPr>
    <a:lvl5pPr marL="1862138" algn="l" defTabSz="949325"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cap="flat"/>
        </p:spPr>
      </p:sp>
      <p:sp>
        <p:nvSpPr>
          <p:cNvPr id="63491" name="Rectangle 3"/>
          <p:cNvSpPr>
            <a:spLocks noGrp="1" noChangeArrowheads="1"/>
          </p:cNvSpPr>
          <p:nvPr>
            <p:ph type="body" idx="1"/>
          </p:nvPr>
        </p:nvSpPr>
        <p:spPr>
          <a:noFill/>
        </p:spPr>
        <p:txBody>
          <a:bodyPr/>
          <a:lstStyle/>
          <a:p>
            <a:endParaRPr lang="nl-NL" altLang="nl-BE"/>
          </a:p>
        </p:txBody>
      </p:sp>
    </p:spTree>
    <p:extLst>
      <p:ext uri="{BB962C8B-B14F-4D97-AF65-F5344CB8AC3E}">
        <p14:creationId xmlns:p14="http://schemas.microsoft.com/office/powerpoint/2010/main" val="682694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nl-NL"/>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endParaRPr lang="nl-BE"/>
          </a:p>
        </p:txBody>
      </p:sp>
    </p:spTree>
    <p:extLst>
      <p:ext uri="{BB962C8B-B14F-4D97-AF65-F5344CB8AC3E}">
        <p14:creationId xmlns:p14="http://schemas.microsoft.com/office/powerpoint/2010/main" val="3680924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4265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911977" y="457200"/>
            <a:ext cx="1774825" cy="5257800"/>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1587501" y="457200"/>
            <a:ext cx="5172075" cy="52578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7027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87953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nl-BE"/>
          </a:p>
        </p:txBody>
      </p:sp>
      <p:sp>
        <p:nvSpPr>
          <p:cNvPr id="3" name="Tijdelijke aanduiding voor tekst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Tree>
    <p:extLst>
      <p:ext uri="{BB962C8B-B14F-4D97-AF65-F5344CB8AC3E}">
        <p14:creationId xmlns:p14="http://schemas.microsoft.com/office/powerpoint/2010/main" val="1580099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sz="half" idx="1"/>
          </p:nvPr>
        </p:nvSpPr>
        <p:spPr>
          <a:xfrm>
            <a:off x="1587500" y="2057400"/>
            <a:ext cx="3473451"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p:cNvSpPr>
            <a:spLocks noGrp="1"/>
          </p:cNvSpPr>
          <p:nvPr>
            <p:ph sz="half" idx="2"/>
          </p:nvPr>
        </p:nvSpPr>
        <p:spPr>
          <a:xfrm>
            <a:off x="5213349" y="2057400"/>
            <a:ext cx="3473451"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311128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endParaRPr lang="nl-BE"/>
          </a:p>
        </p:txBody>
      </p:sp>
      <p:sp>
        <p:nvSpPr>
          <p:cNvPr id="3" name="Tijdelijke aanduiding voor tekst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54963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Tree>
    <p:extLst>
      <p:ext uri="{BB962C8B-B14F-4D97-AF65-F5344CB8AC3E}">
        <p14:creationId xmlns:p14="http://schemas.microsoft.com/office/powerpoint/2010/main" val="185484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0473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nl-NL"/>
              <a:t>Klik om de stijl te bewerken</a:t>
            </a:r>
            <a:endParaRPr lang="nl-BE"/>
          </a:p>
        </p:txBody>
      </p:sp>
      <p:sp>
        <p:nvSpPr>
          <p:cNvPr id="3" name="Tijdelijke aanduiding voor inhoud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301848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nl-NL"/>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a:p>
        </p:txBody>
      </p:sp>
      <p:sp>
        <p:nvSpPr>
          <p:cNvPr id="4" name="Tijdelijke aanduiding voor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77777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10;sidebar98.tif                                                  000091FATower of POWER                 B03B9520:"/>
          <p:cNvPicPr>
            <a:picLocks noChangeAspect="1" noChangeArrowheads="1"/>
          </p:cNvPicPr>
          <p:nvPr/>
        </p:nvPicPr>
        <p:blipFill>
          <a:blip r:embed="rId13">
            <a:lum bright="4000"/>
            <a:extLst>
              <a:ext uri="{28A0092B-C50C-407E-A947-70E740481C1C}">
                <a14:useLocalDpi xmlns:a14="http://schemas.microsoft.com/office/drawing/2010/main" val="0"/>
              </a:ext>
            </a:extLst>
          </a:blip>
          <a:srcRect l="7141" t="1605" r="7141"/>
          <a:stretch>
            <a:fillRect/>
          </a:stretch>
        </p:blipFill>
        <p:spPr bwMode="auto">
          <a:xfrm>
            <a:off x="0" y="0"/>
            <a:ext cx="1239838"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title"/>
          </p:nvPr>
        </p:nvSpPr>
        <p:spPr bwMode="auto">
          <a:xfrm>
            <a:off x="1587500" y="457200"/>
            <a:ext cx="7099300" cy="104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p>
            <a:pPr lvl="0"/>
            <a:r>
              <a:rPr lang="en-US" altLang="nl-BE"/>
              <a:t>Click to edit Master title</a:t>
            </a:r>
          </a:p>
        </p:txBody>
      </p:sp>
      <p:sp>
        <p:nvSpPr>
          <p:cNvPr id="1028" name="Rectangle 5"/>
          <p:cNvSpPr>
            <a:spLocks noGrp="1" noChangeArrowheads="1"/>
          </p:cNvSpPr>
          <p:nvPr>
            <p:ph type="body" idx="1"/>
          </p:nvPr>
        </p:nvSpPr>
        <p:spPr bwMode="auto">
          <a:xfrm>
            <a:off x="1587500" y="2057400"/>
            <a:ext cx="70993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nl-BE"/>
              <a:t>Click to edit Master text styles</a:t>
            </a:r>
          </a:p>
          <a:p>
            <a:pPr lvl="1"/>
            <a:r>
              <a:rPr lang="en-US" altLang="nl-BE"/>
              <a:t>Second level</a:t>
            </a:r>
          </a:p>
          <a:p>
            <a:pPr lvl="2"/>
            <a:r>
              <a:rPr lang="en-US" altLang="nl-BE"/>
              <a:t>Third level</a:t>
            </a:r>
          </a:p>
          <a:p>
            <a:pPr lvl="3"/>
            <a:r>
              <a:rPr lang="en-US" altLang="nl-BE"/>
              <a:t>Fourth level</a:t>
            </a:r>
          </a:p>
          <a:p>
            <a:pPr lvl="4"/>
            <a:r>
              <a:rPr lang="en-US" altLang="nl-BE"/>
              <a:t>Fifth level</a:t>
            </a:r>
          </a:p>
        </p:txBody>
      </p:sp>
      <p:pic>
        <p:nvPicPr>
          <p:cNvPr id="1029" name="Picture 6"/>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2100" y="1638300"/>
            <a:ext cx="8661400"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802313"/>
            <a:ext cx="2768600" cy="1055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500">
          <a:solidFill>
            <a:schemeClr val="accent2"/>
          </a:solidFill>
          <a:latin typeface="+mj-lt"/>
          <a:ea typeface="+mj-ea"/>
          <a:cs typeface="+mj-cs"/>
        </a:defRPr>
      </a:lvl1pPr>
      <a:lvl2pPr algn="l" rtl="0" eaLnBrk="0" fontAlgn="base" hangingPunct="0">
        <a:spcBef>
          <a:spcPct val="0"/>
        </a:spcBef>
        <a:spcAft>
          <a:spcPct val="0"/>
        </a:spcAft>
        <a:defRPr sz="3500">
          <a:solidFill>
            <a:schemeClr val="accent2"/>
          </a:solidFill>
          <a:latin typeface="85 Helvetica Heavy" charset="0"/>
        </a:defRPr>
      </a:lvl2pPr>
      <a:lvl3pPr algn="l" rtl="0" eaLnBrk="0" fontAlgn="base" hangingPunct="0">
        <a:spcBef>
          <a:spcPct val="0"/>
        </a:spcBef>
        <a:spcAft>
          <a:spcPct val="0"/>
        </a:spcAft>
        <a:defRPr sz="3500">
          <a:solidFill>
            <a:schemeClr val="accent2"/>
          </a:solidFill>
          <a:latin typeface="85 Helvetica Heavy" charset="0"/>
        </a:defRPr>
      </a:lvl3pPr>
      <a:lvl4pPr algn="l" rtl="0" eaLnBrk="0" fontAlgn="base" hangingPunct="0">
        <a:spcBef>
          <a:spcPct val="0"/>
        </a:spcBef>
        <a:spcAft>
          <a:spcPct val="0"/>
        </a:spcAft>
        <a:defRPr sz="3500">
          <a:solidFill>
            <a:schemeClr val="accent2"/>
          </a:solidFill>
          <a:latin typeface="85 Helvetica Heavy" charset="0"/>
        </a:defRPr>
      </a:lvl4pPr>
      <a:lvl5pPr algn="l" rtl="0" eaLnBrk="0" fontAlgn="base" hangingPunct="0">
        <a:spcBef>
          <a:spcPct val="0"/>
        </a:spcBef>
        <a:spcAft>
          <a:spcPct val="0"/>
        </a:spcAft>
        <a:defRPr sz="3500">
          <a:solidFill>
            <a:schemeClr val="accent2"/>
          </a:solidFill>
          <a:latin typeface="85 Helvetica Heavy" charset="0"/>
        </a:defRPr>
      </a:lvl5pPr>
      <a:lvl6pPr marL="457200" algn="l" rtl="0" eaLnBrk="0" fontAlgn="base" hangingPunct="0">
        <a:spcBef>
          <a:spcPct val="0"/>
        </a:spcBef>
        <a:spcAft>
          <a:spcPct val="0"/>
        </a:spcAft>
        <a:defRPr sz="3500">
          <a:solidFill>
            <a:schemeClr val="accent2"/>
          </a:solidFill>
          <a:latin typeface="85 Helvetica Heavy" charset="0"/>
        </a:defRPr>
      </a:lvl6pPr>
      <a:lvl7pPr marL="914400" algn="l" rtl="0" eaLnBrk="0" fontAlgn="base" hangingPunct="0">
        <a:spcBef>
          <a:spcPct val="0"/>
        </a:spcBef>
        <a:spcAft>
          <a:spcPct val="0"/>
        </a:spcAft>
        <a:defRPr sz="3500">
          <a:solidFill>
            <a:schemeClr val="accent2"/>
          </a:solidFill>
          <a:latin typeface="85 Helvetica Heavy" charset="0"/>
        </a:defRPr>
      </a:lvl7pPr>
      <a:lvl8pPr marL="1371600" algn="l" rtl="0" eaLnBrk="0" fontAlgn="base" hangingPunct="0">
        <a:spcBef>
          <a:spcPct val="0"/>
        </a:spcBef>
        <a:spcAft>
          <a:spcPct val="0"/>
        </a:spcAft>
        <a:defRPr sz="3500">
          <a:solidFill>
            <a:schemeClr val="accent2"/>
          </a:solidFill>
          <a:latin typeface="85 Helvetica Heavy" charset="0"/>
        </a:defRPr>
      </a:lvl8pPr>
      <a:lvl9pPr marL="1828800" algn="l" rtl="0" eaLnBrk="0" fontAlgn="base" hangingPunct="0">
        <a:spcBef>
          <a:spcPct val="0"/>
        </a:spcBef>
        <a:spcAft>
          <a:spcPct val="0"/>
        </a:spcAft>
        <a:defRPr sz="3500">
          <a:solidFill>
            <a:schemeClr val="accent2"/>
          </a:solidFill>
          <a:latin typeface="85 Helvetica Heavy" charset="0"/>
        </a:defRPr>
      </a:lvl9pPr>
    </p:titleStyle>
    <p:bodyStyle>
      <a:lvl1pPr marL="342900" indent="-342900" algn="l" rtl="0" eaLnBrk="0" fontAlgn="base" hangingPunct="0">
        <a:spcBef>
          <a:spcPct val="40000"/>
        </a:spcBef>
        <a:spcAft>
          <a:spcPct val="20000"/>
        </a:spcAft>
        <a:buClr>
          <a:schemeClr val="accent1"/>
        </a:buClr>
        <a:buSzPct val="100000"/>
        <a:buFont typeface="Zapf Dingbats"/>
        <a:buChar char="n"/>
        <a:defRPr sz="2000">
          <a:solidFill>
            <a:schemeClr val="tx1"/>
          </a:solidFill>
          <a:latin typeface="+mn-lt"/>
          <a:ea typeface="+mn-ea"/>
          <a:cs typeface="+mn-cs"/>
        </a:defRPr>
      </a:lvl1pPr>
      <a:lvl2pPr marL="742950" indent="-285750" algn="l" rtl="0" eaLnBrk="0" fontAlgn="base" hangingPunct="0">
        <a:spcBef>
          <a:spcPct val="0"/>
        </a:spcBef>
        <a:spcAft>
          <a:spcPct val="20000"/>
        </a:spcAft>
        <a:buClr>
          <a:schemeClr val="accent2"/>
        </a:buClr>
        <a:buSzPct val="100000"/>
        <a:buChar char="•"/>
        <a:defRPr sz="1600">
          <a:solidFill>
            <a:schemeClr val="tx1"/>
          </a:solidFill>
          <a:latin typeface="55 Helvetica Roman" charset="0"/>
        </a:defRPr>
      </a:lvl2pPr>
      <a:lvl3pPr marL="1143000" indent="-228600" algn="l" rtl="0" eaLnBrk="0" fontAlgn="base" hangingPunct="0">
        <a:spcBef>
          <a:spcPct val="0"/>
        </a:spcBef>
        <a:spcAft>
          <a:spcPct val="20000"/>
        </a:spcAft>
        <a:buClr>
          <a:schemeClr val="accent2"/>
        </a:buClr>
        <a:buSzPct val="100000"/>
        <a:buChar char="•"/>
        <a:defRPr>
          <a:solidFill>
            <a:schemeClr val="tx1"/>
          </a:solidFill>
          <a:latin typeface="Times" pitchFamily="18" charset="0"/>
        </a:defRPr>
      </a:lvl3pPr>
      <a:lvl4pPr marL="1600200" indent="-228600" algn="l" rtl="0" eaLnBrk="0" fontAlgn="base" hangingPunct="0">
        <a:spcBef>
          <a:spcPct val="0"/>
        </a:spcBef>
        <a:spcAft>
          <a:spcPct val="20000"/>
        </a:spcAft>
        <a:buClr>
          <a:schemeClr val="accent2"/>
        </a:buClr>
        <a:buSzPct val="100000"/>
        <a:buChar char="–"/>
        <a:defRPr sz="1600">
          <a:solidFill>
            <a:schemeClr val="tx1"/>
          </a:solidFill>
          <a:latin typeface="Times" pitchFamily="18" charset="0"/>
        </a:defRPr>
      </a:lvl4pPr>
      <a:lvl5pPr marL="2057400" indent="-228600" algn="l" rtl="0" eaLnBrk="0" fontAlgn="base" hangingPunct="0">
        <a:spcBef>
          <a:spcPct val="0"/>
        </a:spcBef>
        <a:spcAft>
          <a:spcPct val="20000"/>
        </a:spcAft>
        <a:buClr>
          <a:schemeClr val="accent2"/>
        </a:buClr>
        <a:buSzPct val="100000"/>
        <a:buChar char="–"/>
        <a:defRPr sz="1600">
          <a:solidFill>
            <a:schemeClr val="tx1"/>
          </a:solidFill>
          <a:latin typeface="Times" pitchFamily="18" charset="0"/>
        </a:defRPr>
      </a:lvl5pPr>
      <a:lvl6pPr marL="2514600" indent="-228600" algn="l" rtl="0" eaLnBrk="0" fontAlgn="base" hangingPunct="0">
        <a:spcBef>
          <a:spcPct val="0"/>
        </a:spcBef>
        <a:spcAft>
          <a:spcPct val="20000"/>
        </a:spcAft>
        <a:buClr>
          <a:schemeClr val="accent2"/>
        </a:buClr>
        <a:buSzPct val="100000"/>
        <a:buChar char="–"/>
        <a:defRPr sz="1600">
          <a:solidFill>
            <a:schemeClr val="tx1"/>
          </a:solidFill>
          <a:latin typeface="Times" pitchFamily="18" charset="0"/>
        </a:defRPr>
      </a:lvl6pPr>
      <a:lvl7pPr marL="2971800" indent="-228600" algn="l" rtl="0" eaLnBrk="0" fontAlgn="base" hangingPunct="0">
        <a:spcBef>
          <a:spcPct val="0"/>
        </a:spcBef>
        <a:spcAft>
          <a:spcPct val="20000"/>
        </a:spcAft>
        <a:buClr>
          <a:schemeClr val="accent2"/>
        </a:buClr>
        <a:buSzPct val="100000"/>
        <a:buChar char="–"/>
        <a:defRPr sz="1600">
          <a:solidFill>
            <a:schemeClr val="tx1"/>
          </a:solidFill>
          <a:latin typeface="Times" pitchFamily="18" charset="0"/>
        </a:defRPr>
      </a:lvl7pPr>
      <a:lvl8pPr marL="3429000" indent="-228600" algn="l" rtl="0" eaLnBrk="0" fontAlgn="base" hangingPunct="0">
        <a:spcBef>
          <a:spcPct val="0"/>
        </a:spcBef>
        <a:spcAft>
          <a:spcPct val="20000"/>
        </a:spcAft>
        <a:buClr>
          <a:schemeClr val="accent2"/>
        </a:buClr>
        <a:buSzPct val="100000"/>
        <a:buChar char="–"/>
        <a:defRPr sz="1600">
          <a:solidFill>
            <a:schemeClr val="tx1"/>
          </a:solidFill>
          <a:latin typeface="Times" pitchFamily="18" charset="0"/>
        </a:defRPr>
      </a:lvl8pPr>
      <a:lvl9pPr marL="3886200" indent="-228600" algn="l" rtl="0" eaLnBrk="0" fontAlgn="base" hangingPunct="0">
        <a:spcBef>
          <a:spcPct val="0"/>
        </a:spcBef>
        <a:spcAft>
          <a:spcPct val="20000"/>
        </a:spcAft>
        <a:buClr>
          <a:schemeClr val="accent2"/>
        </a:buClr>
        <a:buSzPct val="100000"/>
        <a:buChar char="–"/>
        <a:defRPr sz="1600">
          <a:solidFill>
            <a:schemeClr val="tx1"/>
          </a:solidFill>
          <a:latin typeface="Times" pitchFamily="18" charset="0"/>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3" name="Picture 19" descr="D:\Rogier\Mijn documenten\uni_toto\images\Kat_De_Corte_aul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04663"/>
            <a:ext cx="3240360" cy="5044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4"/>
          <p:cNvSpPr>
            <a:spLocks noChangeArrowheads="1"/>
          </p:cNvSpPr>
          <p:nvPr/>
        </p:nvSpPr>
        <p:spPr bwMode="auto">
          <a:xfrm>
            <a:off x="3555243" y="5517232"/>
            <a:ext cx="5595937" cy="90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eaLnBrk="0" hangingPunct="0">
              <a:spcBef>
                <a:spcPct val="40000"/>
              </a:spcBef>
              <a:spcAft>
                <a:spcPct val="20000"/>
              </a:spcAft>
              <a:buClr>
                <a:schemeClr val="accent1"/>
              </a:buClr>
              <a:buSzPct val="100000"/>
              <a:buFont typeface="Zapf Dingbats"/>
              <a:buChar char="n"/>
              <a:defRPr sz="2000">
                <a:solidFill>
                  <a:schemeClr val="tx1"/>
                </a:solidFill>
                <a:latin typeface="75 Helvetica Bold"/>
              </a:defRPr>
            </a:lvl1pPr>
            <a:lvl2pPr marL="742950" indent="-285750" eaLnBrk="0" hangingPunct="0">
              <a:spcAft>
                <a:spcPct val="20000"/>
              </a:spcAft>
              <a:buClr>
                <a:schemeClr val="accent2"/>
              </a:buClr>
              <a:buSzPct val="100000"/>
              <a:buChar char="•"/>
              <a:defRPr sz="1600">
                <a:solidFill>
                  <a:schemeClr val="tx1"/>
                </a:solidFill>
                <a:latin typeface="55 Helvetica Roman"/>
              </a:defRPr>
            </a:lvl2pPr>
            <a:lvl3pPr marL="1143000" indent="-228600" eaLnBrk="0" hangingPunct="0">
              <a:spcAft>
                <a:spcPct val="20000"/>
              </a:spcAft>
              <a:buClr>
                <a:schemeClr val="accent2"/>
              </a:buClr>
              <a:buSzPct val="100000"/>
              <a:buChar char="•"/>
              <a:defRPr>
                <a:solidFill>
                  <a:schemeClr val="tx1"/>
                </a:solidFill>
                <a:latin typeface="Times" pitchFamily="18" charset="0"/>
              </a:defRPr>
            </a:lvl3pPr>
            <a:lvl4pPr marL="1600200" indent="-228600" eaLnBrk="0" hangingPunct="0">
              <a:spcAft>
                <a:spcPct val="20000"/>
              </a:spcAft>
              <a:buClr>
                <a:schemeClr val="accent2"/>
              </a:buClr>
              <a:buSzPct val="100000"/>
              <a:buChar char="–"/>
              <a:defRPr sz="1600">
                <a:solidFill>
                  <a:schemeClr val="tx1"/>
                </a:solidFill>
                <a:latin typeface="Times" pitchFamily="18" charset="0"/>
              </a:defRPr>
            </a:lvl4pPr>
            <a:lvl5pPr marL="2057400" indent="-228600" eaLnBrk="0" hangingPunct="0">
              <a:spcAft>
                <a:spcPct val="20000"/>
              </a:spcAft>
              <a:buClr>
                <a:schemeClr val="accent2"/>
              </a:buClr>
              <a:buSzPct val="100000"/>
              <a:buChar char="–"/>
              <a:defRPr sz="1600">
                <a:solidFill>
                  <a:schemeClr val="tx1"/>
                </a:solidFill>
                <a:latin typeface="Times" pitchFamily="18" charset="0"/>
              </a:defRPr>
            </a:lvl5pPr>
            <a:lvl6pPr marL="25146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6pPr>
            <a:lvl7pPr marL="29718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7pPr>
            <a:lvl8pPr marL="34290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8pPr>
            <a:lvl9pPr marL="38862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9pPr>
          </a:lstStyle>
          <a:p>
            <a:pPr algn="ctr">
              <a:lnSpc>
                <a:spcPct val="115000"/>
              </a:lnSpc>
              <a:spcBef>
                <a:spcPct val="0"/>
              </a:spcBef>
              <a:spcAft>
                <a:spcPct val="25000"/>
              </a:spcAft>
              <a:buClrTx/>
              <a:buSzTx/>
              <a:buFontTx/>
              <a:buNone/>
            </a:pPr>
            <a:r>
              <a:rPr lang="fr-BE" altLang="nl-BE" b="1" i="1" dirty="0">
                <a:solidFill>
                  <a:schemeClr val="accent2"/>
                </a:solidFill>
                <a:latin typeface="Times New Roman" pitchFamily="18" charset="0"/>
              </a:rPr>
              <a:t>Vlaams </a:t>
            </a:r>
            <a:r>
              <a:rPr lang="fr-BE" altLang="nl-BE" b="1" i="1" dirty="0" err="1">
                <a:solidFill>
                  <a:schemeClr val="accent2"/>
                </a:solidFill>
                <a:latin typeface="Times New Roman" pitchFamily="18" charset="0"/>
              </a:rPr>
              <a:t>Welzijnsverbond</a:t>
            </a:r>
            <a:r>
              <a:rPr lang="fr-BE" altLang="nl-BE" b="1" i="1" dirty="0">
                <a:solidFill>
                  <a:schemeClr val="accent2"/>
                </a:solidFill>
                <a:latin typeface="Times New Roman" pitchFamily="18" charset="0"/>
              </a:rPr>
              <a:t/>
            </a:r>
            <a:br>
              <a:rPr lang="fr-BE" altLang="nl-BE" b="1" i="1" dirty="0">
                <a:solidFill>
                  <a:schemeClr val="accent2"/>
                </a:solidFill>
                <a:latin typeface="Times New Roman" pitchFamily="18" charset="0"/>
              </a:rPr>
            </a:br>
            <a:r>
              <a:rPr lang="fr-BE" altLang="nl-BE" sz="1600" b="1" dirty="0">
                <a:solidFill>
                  <a:schemeClr val="accent2"/>
                </a:solidFill>
                <a:latin typeface="Times New Roman" pitchFamily="18" charset="0"/>
              </a:rPr>
              <a:t>Gent – 17 </a:t>
            </a:r>
            <a:r>
              <a:rPr lang="fr-BE" altLang="nl-BE" sz="1600" b="1" dirty="0" err="1">
                <a:solidFill>
                  <a:schemeClr val="accent2"/>
                </a:solidFill>
                <a:latin typeface="Times New Roman" pitchFamily="18" charset="0"/>
              </a:rPr>
              <a:t>oktober</a:t>
            </a:r>
            <a:r>
              <a:rPr lang="fr-BE" altLang="nl-BE" sz="1600" b="1" dirty="0">
                <a:solidFill>
                  <a:schemeClr val="accent2"/>
                </a:solidFill>
                <a:latin typeface="Times New Roman" pitchFamily="18" charset="0"/>
              </a:rPr>
              <a:t> 2018</a:t>
            </a:r>
            <a:br>
              <a:rPr lang="fr-BE" altLang="nl-BE" sz="1600" b="1" dirty="0">
                <a:solidFill>
                  <a:schemeClr val="accent2"/>
                </a:solidFill>
                <a:latin typeface="Times New Roman" pitchFamily="18" charset="0"/>
              </a:rPr>
            </a:br>
            <a:endParaRPr lang="nl-NL" altLang="nl-BE" sz="1000" i="1" dirty="0">
              <a:solidFill>
                <a:schemeClr val="accent2"/>
              </a:solidFill>
              <a:latin typeface="Times New Roman" pitchFamily="18" charset="0"/>
            </a:endParaRPr>
          </a:p>
        </p:txBody>
      </p:sp>
      <p:sp>
        <p:nvSpPr>
          <p:cNvPr id="2051" name="Rectangle 13"/>
          <p:cNvSpPr>
            <a:spLocks noGrp="1" noChangeArrowheads="1"/>
          </p:cNvSpPr>
          <p:nvPr>
            <p:ph type="subTitle" idx="1"/>
          </p:nvPr>
        </p:nvSpPr>
        <p:spPr>
          <a:xfrm>
            <a:off x="2987824" y="4037106"/>
            <a:ext cx="6400800" cy="568325"/>
          </a:xfrm>
        </p:spPr>
        <p:txBody>
          <a:bodyPr/>
          <a:lstStyle/>
          <a:p>
            <a:pPr>
              <a:spcAft>
                <a:spcPct val="25000"/>
              </a:spcAft>
            </a:pPr>
            <a:r>
              <a:rPr lang="en-US" altLang="nl-BE" sz="1600" b="1" dirty="0">
                <a:solidFill>
                  <a:srgbClr val="000178"/>
                </a:solidFill>
                <a:latin typeface="Times New Roman" pitchFamily="18" charset="0"/>
              </a:rPr>
              <a:t>         </a:t>
            </a:r>
            <a:r>
              <a:rPr lang="en-US" altLang="nl-BE" sz="1400" b="1" dirty="0">
                <a:solidFill>
                  <a:srgbClr val="000178"/>
                </a:solidFill>
                <a:latin typeface="Times New Roman" pitchFamily="18" charset="0"/>
              </a:rPr>
              <a:t>prof. </a:t>
            </a:r>
            <a:r>
              <a:rPr lang="en-US" altLang="nl-BE" sz="1400" b="1" dirty="0" err="1">
                <a:solidFill>
                  <a:srgbClr val="000178"/>
                </a:solidFill>
                <a:latin typeface="Times New Roman" pitchFamily="18" charset="0"/>
              </a:rPr>
              <a:t>em</a:t>
            </a:r>
            <a:r>
              <a:rPr lang="en-US" altLang="nl-BE" sz="1400" b="1" dirty="0">
                <a:solidFill>
                  <a:srgbClr val="000178"/>
                </a:solidFill>
                <a:latin typeface="Times New Roman" pitchFamily="18" charset="0"/>
              </a:rPr>
              <a:t>. dr. </a:t>
            </a:r>
            <a:r>
              <a:rPr lang="en-US" altLang="nl-BE" sz="1400" b="1" dirty="0" err="1">
                <a:solidFill>
                  <a:srgbClr val="000178"/>
                </a:solidFill>
                <a:latin typeface="Times New Roman" pitchFamily="18" charset="0"/>
              </a:rPr>
              <a:t>Rogier</a:t>
            </a:r>
            <a:r>
              <a:rPr lang="en-US" altLang="nl-BE" sz="1400" b="1" dirty="0">
                <a:solidFill>
                  <a:srgbClr val="000178"/>
                </a:solidFill>
                <a:latin typeface="Times New Roman" pitchFamily="18" charset="0"/>
              </a:rPr>
              <a:t> de Corte</a:t>
            </a:r>
            <a:endParaRPr lang="en-US" altLang="nl-BE" sz="1400" dirty="0">
              <a:solidFill>
                <a:srgbClr val="000178"/>
              </a:solidFill>
              <a:latin typeface="Times New Roman" pitchFamily="18" charset="0"/>
            </a:endParaRPr>
          </a:p>
        </p:txBody>
      </p:sp>
      <p:sp>
        <p:nvSpPr>
          <p:cNvPr id="2052" name="Text Box 17"/>
          <p:cNvSpPr txBox="1">
            <a:spLocks noChangeArrowheads="1"/>
          </p:cNvSpPr>
          <p:nvPr/>
        </p:nvSpPr>
        <p:spPr bwMode="auto">
          <a:xfrm>
            <a:off x="3923928" y="1628800"/>
            <a:ext cx="5328592" cy="136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40000"/>
              </a:spcBef>
              <a:spcAft>
                <a:spcPct val="20000"/>
              </a:spcAft>
              <a:buClr>
                <a:schemeClr val="accent1"/>
              </a:buClr>
              <a:buSzPct val="100000"/>
              <a:buFont typeface="Zapf Dingbats"/>
              <a:buChar char="n"/>
              <a:defRPr sz="2000">
                <a:solidFill>
                  <a:schemeClr val="tx1"/>
                </a:solidFill>
                <a:latin typeface="75 Helvetica Bold"/>
              </a:defRPr>
            </a:lvl1pPr>
            <a:lvl2pPr marL="742950" indent="-285750" eaLnBrk="0" hangingPunct="0">
              <a:spcAft>
                <a:spcPct val="20000"/>
              </a:spcAft>
              <a:buClr>
                <a:schemeClr val="accent2"/>
              </a:buClr>
              <a:buSzPct val="100000"/>
              <a:buChar char="•"/>
              <a:defRPr sz="1600">
                <a:solidFill>
                  <a:schemeClr val="tx1"/>
                </a:solidFill>
                <a:latin typeface="55 Helvetica Roman"/>
              </a:defRPr>
            </a:lvl2pPr>
            <a:lvl3pPr marL="1143000" indent="-228600" eaLnBrk="0" hangingPunct="0">
              <a:spcAft>
                <a:spcPct val="20000"/>
              </a:spcAft>
              <a:buClr>
                <a:schemeClr val="accent2"/>
              </a:buClr>
              <a:buSzPct val="100000"/>
              <a:buChar char="•"/>
              <a:defRPr>
                <a:solidFill>
                  <a:schemeClr val="tx1"/>
                </a:solidFill>
                <a:latin typeface="Times" pitchFamily="18" charset="0"/>
              </a:defRPr>
            </a:lvl3pPr>
            <a:lvl4pPr marL="1600200" indent="-228600" eaLnBrk="0" hangingPunct="0">
              <a:spcAft>
                <a:spcPct val="20000"/>
              </a:spcAft>
              <a:buClr>
                <a:schemeClr val="accent2"/>
              </a:buClr>
              <a:buSzPct val="100000"/>
              <a:buChar char="–"/>
              <a:defRPr sz="1600">
                <a:solidFill>
                  <a:schemeClr val="tx1"/>
                </a:solidFill>
                <a:latin typeface="Times" pitchFamily="18" charset="0"/>
              </a:defRPr>
            </a:lvl4pPr>
            <a:lvl5pPr marL="2057400" indent="-228600" eaLnBrk="0" hangingPunct="0">
              <a:spcAft>
                <a:spcPct val="20000"/>
              </a:spcAft>
              <a:buClr>
                <a:schemeClr val="accent2"/>
              </a:buClr>
              <a:buSzPct val="100000"/>
              <a:buChar char="–"/>
              <a:defRPr sz="1600">
                <a:solidFill>
                  <a:schemeClr val="tx1"/>
                </a:solidFill>
                <a:latin typeface="Times" pitchFamily="18" charset="0"/>
              </a:defRPr>
            </a:lvl5pPr>
            <a:lvl6pPr marL="25146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6pPr>
            <a:lvl7pPr marL="29718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7pPr>
            <a:lvl8pPr marL="34290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8pPr>
            <a:lvl9pPr marL="38862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9pPr>
          </a:lstStyle>
          <a:p>
            <a:pPr algn="ctr">
              <a:spcBef>
                <a:spcPct val="50000"/>
              </a:spcBef>
              <a:spcAft>
                <a:spcPct val="0"/>
              </a:spcAft>
              <a:buClrTx/>
              <a:buSzTx/>
              <a:buFontTx/>
              <a:buNone/>
            </a:pPr>
            <a:r>
              <a:rPr lang="fr-BE" altLang="nl-BE" sz="2800" b="1" i="1" dirty="0" err="1">
                <a:latin typeface="Times" pitchFamily="18" charset="0"/>
              </a:rPr>
              <a:t>Nieuwe</a:t>
            </a:r>
            <a:r>
              <a:rPr lang="fr-BE" altLang="nl-BE" sz="2800" b="1" i="1" dirty="0">
                <a:latin typeface="Times" pitchFamily="18" charset="0"/>
              </a:rPr>
              <a:t/>
            </a:r>
            <a:br>
              <a:rPr lang="fr-BE" altLang="nl-BE" sz="2800" b="1" i="1" dirty="0">
                <a:latin typeface="Times" pitchFamily="18" charset="0"/>
              </a:rPr>
            </a:br>
            <a:r>
              <a:rPr lang="fr-BE" altLang="nl-BE" sz="2800" b="1" i="1" dirty="0" err="1">
                <a:latin typeface="Times" pitchFamily="18" charset="0"/>
              </a:rPr>
              <a:t>vzw-wet</a:t>
            </a:r>
            <a:endParaRPr lang="fr-BE" altLang="nl-BE" sz="2800" b="1" i="1" dirty="0">
              <a:latin typeface="Times" pitchFamily="18" charset="0"/>
            </a:endParaRPr>
          </a:p>
          <a:p>
            <a:pPr algn="ctr">
              <a:spcBef>
                <a:spcPct val="50000"/>
              </a:spcBef>
              <a:spcAft>
                <a:spcPct val="0"/>
              </a:spcAft>
              <a:buClrTx/>
              <a:buSzTx/>
              <a:buFontTx/>
              <a:buNone/>
            </a:pPr>
            <a:r>
              <a:rPr lang="fr-BE" altLang="nl-BE" sz="1800" b="1" i="1" dirty="0" err="1">
                <a:latin typeface="Times" pitchFamily="18" charset="0"/>
              </a:rPr>
              <a:t>Enkele</a:t>
            </a:r>
            <a:r>
              <a:rPr lang="fr-BE" altLang="nl-BE" sz="1800" b="1" i="1" dirty="0">
                <a:latin typeface="Times" pitchFamily="18" charset="0"/>
              </a:rPr>
              <a:t> </a:t>
            </a:r>
            <a:r>
              <a:rPr lang="fr-BE" altLang="nl-BE" sz="1800" b="1" i="1" dirty="0" err="1">
                <a:latin typeface="Times" pitchFamily="18" charset="0"/>
              </a:rPr>
              <a:t>bedenkingen</a:t>
            </a:r>
            <a:endParaRPr lang="nl-NL" altLang="nl-BE" sz="2800" b="1" dirty="0">
              <a:latin typeface="Times"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87501" y="457200"/>
            <a:ext cx="7099300" cy="1041400"/>
          </a:xfrm>
          <a:noFill/>
          <a:ln w="25400">
            <a:gradFill>
              <a:gsLst>
                <a:gs pos="0">
                  <a:srgbClr val="5E9EFF"/>
                </a:gs>
                <a:gs pos="39999">
                  <a:srgbClr val="85C2FF"/>
                </a:gs>
                <a:gs pos="70000">
                  <a:srgbClr val="C4D6EB"/>
                </a:gs>
                <a:gs pos="100000">
                  <a:srgbClr val="FFEBFA"/>
                </a:gs>
              </a:gsLst>
              <a:lin ang="5400000" scaled="0"/>
            </a:gradFill>
          </a:ln>
          <a:extLst/>
        </p:spPr>
        <p:txBody>
          <a:bodyPr/>
          <a:lstStyle/>
          <a:p>
            <a:pPr>
              <a:defRPr/>
            </a:pPr>
            <a:r>
              <a:rPr lang="nl-NL" altLang="nl-BE" sz="1800" b="1" dirty="0">
                <a:solidFill>
                  <a:srgbClr val="006600"/>
                </a:solidFill>
                <a:latin typeface="Arial Black" panose="020B0A04020102020204" pitchFamily="34" charset="0"/>
              </a:rPr>
              <a:t> A – oprichtingsakte</a:t>
            </a:r>
          </a:p>
        </p:txBody>
      </p:sp>
      <p:sp>
        <p:nvSpPr>
          <p:cNvPr id="3" name="Tekstvak 2">
            <a:extLst>
              <a:ext uri="{FF2B5EF4-FFF2-40B4-BE49-F238E27FC236}">
                <a16:creationId xmlns:a16="http://schemas.microsoft.com/office/drawing/2014/main" id="{FAA32784-947F-41AF-B023-126C5C6D3B81}"/>
              </a:ext>
            </a:extLst>
          </p:cNvPr>
          <p:cNvSpPr txBox="1"/>
          <p:nvPr/>
        </p:nvSpPr>
        <p:spPr>
          <a:xfrm>
            <a:off x="1688097" y="2348880"/>
            <a:ext cx="6048672" cy="3139321"/>
          </a:xfrm>
          <a:prstGeom prst="rect">
            <a:avLst/>
          </a:prstGeom>
          <a:noFill/>
        </p:spPr>
        <p:txBody>
          <a:bodyPr wrap="square" rtlCol="0">
            <a:spAutoFit/>
          </a:bodyPr>
          <a:lstStyle/>
          <a:p>
            <a:r>
              <a:rPr lang="nl-BE" sz="1600" b="1" dirty="0">
                <a:solidFill>
                  <a:srgbClr val="00B050"/>
                </a:solidFill>
              </a:rPr>
              <a:t>hoe</a:t>
            </a:r>
            <a:r>
              <a:rPr lang="nl-BE" sz="1400" b="1" dirty="0"/>
              <a:t>	authentieke of onderhandse akte door 2 of meer personen</a:t>
            </a:r>
            <a:br>
              <a:rPr lang="nl-BE" sz="1400" b="1" dirty="0"/>
            </a:br>
            <a:r>
              <a:rPr lang="nl-BE" sz="1400" b="1" dirty="0"/>
              <a:t>	bevat 	naam rechtspersoon </a:t>
            </a:r>
            <a:br>
              <a:rPr lang="nl-BE" sz="1400" b="1" dirty="0"/>
            </a:br>
            <a:r>
              <a:rPr lang="nl-BE" sz="1400" b="1" dirty="0"/>
              <a:t>		zetel</a:t>
            </a:r>
          </a:p>
          <a:p>
            <a:r>
              <a:rPr lang="nl-BE" sz="1400" b="1" dirty="0"/>
              <a:t>		oprichters	</a:t>
            </a:r>
          </a:p>
          <a:p>
            <a:r>
              <a:rPr lang="nl-BE" sz="1400" b="1" dirty="0"/>
              <a:t>		de statuten</a:t>
            </a:r>
          </a:p>
          <a:p>
            <a:r>
              <a:rPr lang="nl-BE" sz="1400" b="1" dirty="0"/>
              <a:t>		eventueel: website, e-mailadres</a:t>
            </a:r>
            <a:br>
              <a:rPr lang="nl-BE" sz="1400" b="1" dirty="0"/>
            </a:br>
            <a:endParaRPr lang="nl-BE" sz="1400" b="1" dirty="0"/>
          </a:p>
          <a:p>
            <a:endParaRPr lang="nl-BE" sz="1400" b="1" dirty="0"/>
          </a:p>
          <a:p>
            <a:r>
              <a:rPr lang="nl-BE" sz="1400" b="1" dirty="0">
                <a:solidFill>
                  <a:srgbClr val="00B050"/>
                </a:solidFill>
              </a:rPr>
              <a:t>verkrijging van rechtspersoonlijkheid</a:t>
            </a:r>
            <a:r>
              <a:rPr lang="nl-BE" sz="1400" b="1" dirty="0"/>
              <a:t>: neerlegging</a:t>
            </a:r>
          </a:p>
          <a:p>
            <a:endParaRPr lang="nl-BE" sz="1400" b="1" dirty="0"/>
          </a:p>
          <a:p>
            <a:endParaRPr lang="nl-BE" sz="1400" b="1" dirty="0"/>
          </a:p>
          <a:p>
            <a:r>
              <a:rPr lang="nl-BE" sz="1400" b="1" dirty="0" err="1">
                <a:solidFill>
                  <a:srgbClr val="00B050"/>
                </a:solidFill>
              </a:rPr>
              <a:t>tegenwerpelijk</a:t>
            </a:r>
            <a:r>
              <a:rPr lang="nl-BE" sz="1400" b="1" dirty="0"/>
              <a:t>: van openbaarmaking en bekendmaking</a:t>
            </a:r>
          </a:p>
          <a:p>
            <a:r>
              <a:rPr lang="nl-BE" sz="1400" b="1" dirty="0"/>
              <a:t>		</a:t>
            </a:r>
          </a:p>
          <a:p>
            <a:r>
              <a:rPr lang="nl-BE" sz="1400" b="1" dirty="0"/>
              <a:t>	</a:t>
            </a:r>
          </a:p>
        </p:txBody>
      </p:sp>
      <p:sp>
        <p:nvSpPr>
          <p:cNvPr id="2" name="Tekstvak 1">
            <a:extLst>
              <a:ext uri="{FF2B5EF4-FFF2-40B4-BE49-F238E27FC236}">
                <a16:creationId xmlns:a16="http://schemas.microsoft.com/office/drawing/2014/main" id="{C8773E44-11DE-480D-8274-796328F07B73}"/>
              </a:ext>
            </a:extLst>
          </p:cNvPr>
          <p:cNvSpPr txBox="1"/>
          <p:nvPr/>
        </p:nvSpPr>
        <p:spPr>
          <a:xfrm>
            <a:off x="3491880" y="5364566"/>
            <a:ext cx="3960440" cy="307777"/>
          </a:xfrm>
          <a:prstGeom prst="rect">
            <a:avLst/>
          </a:prstGeom>
          <a:noFill/>
        </p:spPr>
        <p:txBody>
          <a:bodyPr wrap="square" rtlCol="0">
            <a:spAutoFit/>
          </a:bodyPr>
          <a:lstStyle/>
          <a:p>
            <a:r>
              <a:rPr lang="nl-BE" sz="1400" b="1" dirty="0"/>
              <a:t>art. 2:4 zetel verplaatsen door bestuursorgaan</a:t>
            </a:r>
          </a:p>
        </p:txBody>
      </p:sp>
      <p:cxnSp>
        <p:nvCxnSpPr>
          <p:cNvPr id="8" name="Rechte verbindingslijn met pijl 7">
            <a:extLst>
              <a:ext uri="{FF2B5EF4-FFF2-40B4-BE49-F238E27FC236}">
                <a16:creationId xmlns:a16="http://schemas.microsoft.com/office/drawing/2014/main" id="{EB8EC697-68C2-4703-9B12-8101175F0D00}"/>
              </a:ext>
            </a:extLst>
          </p:cNvPr>
          <p:cNvCxnSpPr>
            <a:cxnSpLocks/>
          </p:cNvCxnSpPr>
          <p:nvPr/>
        </p:nvCxnSpPr>
        <p:spPr bwMode="auto">
          <a:xfrm>
            <a:off x="3923928" y="3068960"/>
            <a:ext cx="611710" cy="2295606"/>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kstvak 3">
            <a:extLst>
              <a:ext uri="{FF2B5EF4-FFF2-40B4-BE49-F238E27FC236}">
                <a16:creationId xmlns:a16="http://schemas.microsoft.com/office/drawing/2014/main" id="{805E663F-0F5A-4A55-9FC6-BF45464E2756}"/>
              </a:ext>
            </a:extLst>
          </p:cNvPr>
          <p:cNvSpPr txBox="1"/>
          <p:nvPr/>
        </p:nvSpPr>
        <p:spPr>
          <a:xfrm>
            <a:off x="7736769" y="2348880"/>
            <a:ext cx="1080120" cy="307777"/>
          </a:xfrm>
          <a:prstGeom prst="rect">
            <a:avLst/>
          </a:prstGeom>
          <a:noFill/>
        </p:spPr>
        <p:txBody>
          <a:bodyPr wrap="square" rtlCol="0">
            <a:spAutoFit/>
          </a:bodyPr>
          <a:lstStyle/>
          <a:p>
            <a:r>
              <a:rPr lang="nl-BE" sz="1400" b="1" dirty="0"/>
              <a:t>art. 2:5 § 2</a:t>
            </a:r>
          </a:p>
        </p:txBody>
      </p:sp>
      <p:sp>
        <p:nvSpPr>
          <p:cNvPr id="5" name="Tekstvak 4">
            <a:extLst>
              <a:ext uri="{FF2B5EF4-FFF2-40B4-BE49-F238E27FC236}">
                <a16:creationId xmlns:a16="http://schemas.microsoft.com/office/drawing/2014/main" id="{BF067015-D12C-4D25-9D8C-765666797695}"/>
              </a:ext>
            </a:extLst>
          </p:cNvPr>
          <p:cNvSpPr txBox="1"/>
          <p:nvPr/>
        </p:nvSpPr>
        <p:spPr>
          <a:xfrm>
            <a:off x="7798900" y="4149080"/>
            <a:ext cx="1025623" cy="307777"/>
          </a:xfrm>
          <a:prstGeom prst="rect">
            <a:avLst/>
          </a:prstGeom>
          <a:noFill/>
        </p:spPr>
        <p:txBody>
          <a:bodyPr wrap="square" rtlCol="0">
            <a:spAutoFit/>
          </a:bodyPr>
          <a:lstStyle/>
          <a:p>
            <a:r>
              <a:rPr lang="nl-BE" sz="1400" b="1" dirty="0"/>
              <a:t>art. 2:6 § 2</a:t>
            </a:r>
          </a:p>
        </p:txBody>
      </p:sp>
      <p:sp>
        <p:nvSpPr>
          <p:cNvPr id="7" name="Tekstvak 6">
            <a:extLst>
              <a:ext uri="{FF2B5EF4-FFF2-40B4-BE49-F238E27FC236}">
                <a16:creationId xmlns:a16="http://schemas.microsoft.com/office/drawing/2014/main" id="{AF350A4F-82B9-4202-80A6-00501A1D978C}"/>
              </a:ext>
            </a:extLst>
          </p:cNvPr>
          <p:cNvSpPr txBox="1"/>
          <p:nvPr/>
        </p:nvSpPr>
        <p:spPr>
          <a:xfrm>
            <a:off x="7826988" y="4656075"/>
            <a:ext cx="936104" cy="307777"/>
          </a:xfrm>
          <a:prstGeom prst="rect">
            <a:avLst/>
          </a:prstGeom>
          <a:noFill/>
        </p:spPr>
        <p:txBody>
          <a:bodyPr wrap="square" rtlCol="0">
            <a:spAutoFit/>
          </a:bodyPr>
          <a:lstStyle/>
          <a:p>
            <a:r>
              <a:rPr lang="nl-BE" sz="1400" b="1" dirty="0"/>
              <a:t>art. 2:18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3" name="Titel 11"/>
          <p:cNvSpPr>
            <a:spLocks noGrp="1"/>
          </p:cNvSpPr>
          <p:nvPr>
            <p:ph type="title"/>
          </p:nvPr>
        </p:nvSpPr>
        <p:spPr/>
        <p:txBody>
          <a:bodyPr/>
          <a:lstStyle/>
          <a:p>
            <a:pPr algn="r"/>
            <a:r>
              <a:rPr lang="nl-BE" altLang="nl-BE" sz="1800" dirty="0"/>
              <a:t>oprichtingsakte - openbaarmaking</a:t>
            </a:r>
          </a:p>
        </p:txBody>
      </p:sp>
      <p:sp>
        <p:nvSpPr>
          <p:cNvPr id="3" name="Tekstvak 2">
            <a:extLst>
              <a:ext uri="{FF2B5EF4-FFF2-40B4-BE49-F238E27FC236}">
                <a16:creationId xmlns:a16="http://schemas.microsoft.com/office/drawing/2014/main" id="{7D0B2BFF-D1AD-4D73-9245-ED4982F351A6}"/>
              </a:ext>
            </a:extLst>
          </p:cNvPr>
          <p:cNvSpPr txBox="1"/>
          <p:nvPr/>
        </p:nvSpPr>
        <p:spPr>
          <a:xfrm>
            <a:off x="2051720" y="2708920"/>
            <a:ext cx="6192688" cy="1600438"/>
          </a:xfrm>
          <a:prstGeom prst="rect">
            <a:avLst/>
          </a:prstGeom>
          <a:noFill/>
        </p:spPr>
        <p:txBody>
          <a:bodyPr wrap="square" rtlCol="0">
            <a:spAutoFit/>
          </a:bodyPr>
          <a:lstStyle/>
          <a:p>
            <a:r>
              <a:rPr lang="nl-BE" sz="1400" b="1" dirty="0"/>
              <a:t>hiervoor moet </a:t>
            </a:r>
            <a:r>
              <a:rPr lang="nl-BE" sz="1400" b="1" dirty="0">
                <a:solidFill>
                  <a:srgbClr val="00B050"/>
                </a:solidFill>
              </a:rPr>
              <a:t>neergelegd</a:t>
            </a:r>
            <a:r>
              <a:rPr lang="nl-BE" sz="1400" b="1" dirty="0"/>
              <a:t> worden in het verenigingsdossier (art. 2:9)</a:t>
            </a:r>
          </a:p>
          <a:p>
            <a:r>
              <a:rPr lang="nl-BE" sz="1400" b="1" dirty="0"/>
              <a:t>	oprichtingsakte</a:t>
            </a:r>
            <a:br>
              <a:rPr lang="nl-BE" sz="1400" b="1" dirty="0"/>
            </a:br>
            <a:r>
              <a:rPr lang="nl-BE" sz="1400" b="1" dirty="0"/>
              <a:t>	de statuten</a:t>
            </a:r>
            <a:br>
              <a:rPr lang="nl-BE" sz="1400" b="1" dirty="0"/>
            </a:br>
            <a:r>
              <a:rPr lang="nl-BE" sz="1400" b="1" dirty="0"/>
              <a:t>	uittreksel van de statuten</a:t>
            </a:r>
            <a:br>
              <a:rPr lang="nl-BE" sz="1400" b="1" dirty="0"/>
            </a:br>
            <a:r>
              <a:rPr lang="nl-BE" sz="1400" b="1" dirty="0"/>
              <a:t>	benoeming bestuurders, dagelijks bestuur …</a:t>
            </a:r>
          </a:p>
          <a:p>
            <a:r>
              <a:rPr lang="nl-BE" sz="1400" b="1" dirty="0"/>
              <a:t>	jaarrekening</a:t>
            </a:r>
          </a:p>
          <a:p>
            <a:endParaRPr lang="nl-BE" sz="1400" b="1" dirty="0"/>
          </a:p>
        </p:txBody>
      </p:sp>
      <p:sp>
        <p:nvSpPr>
          <p:cNvPr id="2" name="Tekstvak 1">
            <a:extLst>
              <a:ext uri="{FF2B5EF4-FFF2-40B4-BE49-F238E27FC236}">
                <a16:creationId xmlns:a16="http://schemas.microsoft.com/office/drawing/2014/main" id="{E8E93F09-99FD-4E5C-A08D-2F067B85BA0E}"/>
              </a:ext>
            </a:extLst>
          </p:cNvPr>
          <p:cNvSpPr txBox="1"/>
          <p:nvPr/>
        </p:nvSpPr>
        <p:spPr>
          <a:xfrm>
            <a:off x="2051720" y="2204864"/>
            <a:ext cx="6768752" cy="307777"/>
          </a:xfrm>
          <a:prstGeom prst="rect">
            <a:avLst/>
          </a:prstGeom>
          <a:noFill/>
        </p:spPr>
        <p:txBody>
          <a:bodyPr wrap="square" rtlCol="0">
            <a:spAutoFit/>
          </a:bodyPr>
          <a:lstStyle/>
          <a:p>
            <a:r>
              <a:rPr lang="nl-BE" sz="1400" b="1" dirty="0"/>
              <a:t>de </a:t>
            </a:r>
            <a:r>
              <a:rPr lang="nl-BE" sz="1400" b="1" dirty="0">
                <a:solidFill>
                  <a:srgbClr val="00B050"/>
                </a:solidFill>
              </a:rPr>
              <a:t>openbaarmaking</a:t>
            </a:r>
            <a:r>
              <a:rPr lang="nl-BE" sz="1400" b="1" dirty="0"/>
              <a:t> gebeurt door inschrijving in het rechtspersonenregister (art. 2:7)</a:t>
            </a:r>
          </a:p>
        </p:txBody>
      </p:sp>
      <p:sp>
        <p:nvSpPr>
          <p:cNvPr id="6" name="Tekstvak 5">
            <a:extLst>
              <a:ext uri="{FF2B5EF4-FFF2-40B4-BE49-F238E27FC236}">
                <a16:creationId xmlns:a16="http://schemas.microsoft.com/office/drawing/2014/main" id="{2651DB99-C7AB-4B3D-9B3F-12F625DC4ED6}"/>
              </a:ext>
            </a:extLst>
          </p:cNvPr>
          <p:cNvSpPr txBox="1"/>
          <p:nvPr/>
        </p:nvSpPr>
        <p:spPr>
          <a:xfrm>
            <a:off x="2123728" y="4178344"/>
            <a:ext cx="5616624" cy="307777"/>
          </a:xfrm>
          <a:prstGeom prst="rect">
            <a:avLst/>
          </a:prstGeom>
          <a:noFill/>
        </p:spPr>
        <p:txBody>
          <a:bodyPr wrap="square" rtlCol="0">
            <a:spAutoFit/>
          </a:bodyPr>
          <a:lstStyle/>
          <a:p>
            <a:r>
              <a:rPr lang="nl-BE" sz="1400" b="1" dirty="0"/>
              <a:t>nadien </a:t>
            </a:r>
            <a:r>
              <a:rPr lang="nl-BE" sz="1400" b="1" dirty="0">
                <a:solidFill>
                  <a:srgbClr val="00B050"/>
                </a:solidFill>
              </a:rPr>
              <a:t>bekendmaking</a:t>
            </a:r>
            <a:r>
              <a:rPr lang="nl-BE" sz="1400" b="1" dirty="0"/>
              <a:t> in Bijlagen BS (art. 2:13)</a:t>
            </a:r>
          </a:p>
        </p:txBody>
      </p:sp>
      <p:sp>
        <p:nvSpPr>
          <p:cNvPr id="4" name="Tekstvak 3">
            <a:extLst>
              <a:ext uri="{FF2B5EF4-FFF2-40B4-BE49-F238E27FC236}">
                <a16:creationId xmlns:a16="http://schemas.microsoft.com/office/drawing/2014/main" id="{895D0C76-0F89-4A82-8CD2-42FB066440F7}"/>
              </a:ext>
            </a:extLst>
          </p:cNvPr>
          <p:cNvSpPr txBox="1"/>
          <p:nvPr/>
        </p:nvSpPr>
        <p:spPr>
          <a:xfrm>
            <a:off x="2117078" y="4777487"/>
            <a:ext cx="5400600" cy="307777"/>
          </a:xfrm>
          <a:prstGeom prst="rect">
            <a:avLst/>
          </a:prstGeom>
          <a:noFill/>
        </p:spPr>
        <p:txBody>
          <a:bodyPr wrap="square" rtlCol="0">
            <a:spAutoFit/>
          </a:bodyPr>
          <a:lstStyle/>
          <a:p>
            <a:r>
              <a:rPr lang="nl-BE" sz="1400" b="1" dirty="0"/>
              <a:t>de </a:t>
            </a:r>
            <a:r>
              <a:rPr lang="nl-BE" sz="1400" b="1" dirty="0" err="1">
                <a:solidFill>
                  <a:srgbClr val="006600"/>
                </a:solidFill>
              </a:rPr>
              <a:t>tegenwerpelijkheid</a:t>
            </a:r>
            <a:r>
              <a:rPr lang="nl-BE" sz="1400" b="1" dirty="0"/>
              <a:t>: neerlegging en bekendmaking (art. 2:18)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3" name="Titel 11"/>
          <p:cNvSpPr>
            <a:spLocks noGrp="1"/>
          </p:cNvSpPr>
          <p:nvPr>
            <p:ph type="title"/>
          </p:nvPr>
        </p:nvSpPr>
        <p:spPr/>
        <p:txBody>
          <a:bodyPr/>
          <a:lstStyle/>
          <a:p>
            <a:pPr algn="r"/>
            <a:r>
              <a:rPr lang="nl-BE" altLang="nl-BE" sz="1800" dirty="0"/>
              <a:t>oprichtingsakte - nietigheid</a:t>
            </a:r>
          </a:p>
        </p:txBody>
      </p:sp>
      <p:sp>
        <p:nvSpPr>
          <p:cNvPr id="4" name="Tekstvak 3">
            <a:extLst>
              <a:ext uri="{FF2B5EF4-FFF2-40B4-BE49-F238E27FC236}">
                <a16:creationId xmlns:a16="http://schemas.microsoft.com/office/drawing/2014/main" id="{1E41065F-3E46-4FA1-8458-750AE961658E}"/>
              </a:ext>
            </a:extLst>
          </p:cNvPr>
          <p:cNvSpPr txBox="1"/>
          <p:nvPr/>
        </p:nvSpPr>
        <p:spPr>
          <a:xfrm>
            <a:off x="2123728" y="2492896"/>
            <a:ext cx="6192688" cy="1169551"/>
          </a:xfrm>
          <a:prstGeom prst="rect">
            <a:avLst/>
          </a:prstGeom>
          <a:noFill/>
        </p:spPr>
        <p:txBody>
          <a:bodyPr wrap="square" rtlCol="0">
            <a:spAutoFit/>
          </a:bodyPr>
          <a:lstStyle/>
          <a:p>
            <a:r>
              <a:rPr lang="nl-BE" sz="1400" b="1" dirty="0"/>
              <a:t>alleen de rechter (art. 2:39)</a:t>
            </a:r>
            <a:br>
              <a:rPr lang="nl-BE" sz="1400" b="1" dirty="0"/>
            </a:br>
            <a:r>
              <a:rPr lang="nl-BE" sz="1400" b="1" dirty="0"/>
              <a:t/>
            </a:r>
            <a:br>
              <a:rPr lang="nl-BE" sz="1400" b="1" dirty="0"/>
            </a:br>
            <a:r>
              <a:rPr lang="nl-BE" sz="1400" b="1" dirty="0"/>
              <a:t>in de gevallen limitatief opgesomd in art. 9:4</a:t>
            </a:r>
          </a:p>
          <a:p>
            <a:r>
              <a:rPr lang="nl-BE" sz="1400" b="1" dirty="0"/>
              <a:t>	- geen akte</a:t>
            </a:r>
            <a:br>
              <a:rPr lang="nl-BE" sz="1400" b="1" dirty="0"/>
            </a:br>
            <a:r>
              <a:rPr lang="nl-BE" sz="1400" b="1" dirty="0"/>
              <a:t>	- …………….</a:t>
            </a:r>
          </a:p>
        </p:txBody>
      </p:sp>
    </p:spTree>
    <p:extLst>
      <p:ext uri="{BB962C8B-B14F-4D97-AF65-F5344CB8AC3E}">
        <p14:creationId xmlns:p14="http://schemas.microsoft.com/office/powerpoint/2010/main" val="4052984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a:ln>
            <a:solidFill>
              <a:schemeClr val="accent2">
                <a:lumMod val="40000"/>
                <a:lumOff val="60000"/>
              </a:schemeClr>
            </a:solidFill>
          </a:ln>
        </p:spPr>
        <p:txBody>
          <a:bodyPr/>
          <a:lstStyle/>
          <a:p>
            <a:r>
              <a:rPr lang="nl-NL" altLang="nl-BE" sz="3600" b="1" dirty="0">
                <a:solidFill>
                  <a:srgbClr val="006600"/>
                </a:solidFill>
                <a:latin typeface="Arial Black" pitchFamily="34" charset="0"/>
              </a:rPr>
              <a:t> </a:t>
            </a:r>
            <a:r>
              <a:rPr lang="nl-NL" altLang="nl-BE" sz="1800" b="1" dirty="0">
                <a:solidFill>
                  <a:srgbClr val="006600"/>
                </a:solidFill>
                <a:latin typeface="Arial Black" pitchFamily="34" charset="0"/>
              </a:rPr>
              <a:t>B – statuten</a:t>
            </a:r>
            <a:endParaRPr lang="nl-BE" altLang="nl-BE" sz="1800" dirty="0"/>
          </a:p>
        </p:txBody>
      </p:sp>
      <p:sp>
        <p:nvSpPr>
          <p:cNvPr id="4" name="Tekstvak 3">
            <a:extLst>
              <a:ext uri="{FF2B5EF4-FFF2-40B4-BE49-F238E27FC236}">
                <a16:creationId xmlns:a16="http://schemas.microsoft.com/office/drawing/2014/main" id="{B576DA9A-A772-4372-BE26-75D4C82A2441}"/>
              </a:ext>
            </a:extLst>
          </p:cNvPr>
          <p:cNvSpPr txBox="1"/>
          <p:nvPr/>
        </p:nvSpPr>
        <p:spPr>
          <a:xfrm>
            <a:off x="2339752" y="2132856"/>
            <a:ext cx="6048672" cy="2462213"/>
          </a:xfrm>
          <a:prstGeom prst="rect">
            <a:avLst/>
          </a:prstGeom>
          <a:noFill/>
        </p:spPr>
        <p:txBody>
          <a:bodyPr wrap="square" rtlCol="0">
            <a:spAutoFit/>
          </a:bodyPr>
          <a:lstStyle/>
          <a:p>
            <a:r>
              <a:rPr lang="nl-BE" sz="1400" b="1" dirty="0"/>
              <a:t>de statuten bevatten minimaal volgende gegevens:</a:t>
            </a:r>
            <a:br>
              <a:rPr lang="nl-BE" sz="1400" b="1" dirty="0"/>
            </a:br>
            <a:r>
              <a:rPr lang="nl-BE" sz="1400" b="1" dirty="0"/>
              <a:t>-     naam, voornaam en adres stichters</a:t>
            </a:r>
          </a:p>
          <a:p>
            <a:pPr marL="285750" indent="-285750">
              <a:buFontTx/>
              <a:buChar char="-"/>
            </a:pPr>
            <a:r>
              <a:rPr lang="nl-BE" sz="1400" b="1" dirty="0"/>
              <a:t>naam vereniging, rechtsvorm en </a:t>
            </a:r>
            <a:r>
              <a:rPr lang="nl-BE" sz="1400" b="1" dirty="0" err="1"/>
              <a:t>ONr</a:t>
            </a:r>
            <a:endParaRPr lang="nl-BE" sz="1400" b="1" dirty="0"/>
          </a:p>
          <a:p>
            <a:pPr marL="285750" indent="-285750">
              <a:buFontTx/>
              <a:buChar char="-"/>
            </a:pPr>
            <a:r>
              <a:rPr lang="nl-BE" sz="1400" b="1" dirty="0"/>
              <a:t>minimum aantal leden (3)</a:t>
            </a:r>
          </a:p>
          <a:p>
            <a:pPr marL="285750" indent="-285750">
              <a:buFontTx/>
              <a:buChar char="-"/>
            </a:pPr>
            <a:r>
              <a:rPr lang="nl-BE" sz="1400" b="1" dirty="0"/>
              <a:t>belangeloos doel en voorwerp</a:t>
            </a:r>
          </a:p>
          <a:p>
            <a:pPr marL="285750" indent="-285750">
              <a:buFontTx/>
              <a:buChar char="-"/>
            </a:pPr>
            <a:r>
              <a:rPr lang="nl-BE" sz="1400" b="1" dirty="0"/>
              <a:t>toetreding en uittreding leden</a:t>
            </a:r>
          </a:p>
          <a:p>
            <a:pPr marL="285750" indent="-285750">
              <a:buFontTx/>
              <a:buChar char="-"/>
            </a:pPr>
            <a:r>
              <a:rPr lang="nl-BE" sz="1400" b="1" dirty="0"/>
              <a:t>AV: bevoegdheden, bijeenroeping en bekendmaking besluiten</a:t>
            </a:r>
          </a:p>
          <a:p>
            <a:r>
              <a:rPr lang="nl-BE" sz="1400" b="1" dirty="0"/>
              <a:t>       bestuurders, duur, college</a:t>
            </a:r>
          </a:p>
          <a:p>
            <a:pPr marL="285750" indent="-285750">
              <a:buFontTx/>
              <a:buChar char="-"/>
            </a:pPr>
            <a:r>
              <a:rPr lang="nl-BE" sz="1400" b="1" dirty="0"/>
              <a:t>bijdrage</a:t>
            </a:r>
          </a:p>
          <a:p>
            <a:pPr marL="285750" indent="-285750">
              <a:buFontTx/>
              <a:buChar char="-"/>
            </a:pPr>
            <a:r>
              <a:rPr lang="nl-BE" sz="1400" b="1" dirty="0"/>
              <a:t>bestemming vermogen na ontbinding</a:t>
            </a:r>
          </a:p>
          <a:p>
            <a:pPr marL="285750" indent="-285750">
              <a:buFontTx/>
              <a:buChar char="-"/>
            </a:pPr>
            <a:r>
              <a:rPr lang="nl-BE" sz="1400" b="1" dirty="0"/>
              <a:t>duur van de vereniging</a:t>
            </a:r>
          </a:p>
        </p:txBody>
      </p:sp>
      <p:sp>
        <p:nvSpPr>
          <p:cNvPr id="2" name="Tekstvak 1">
            <a:extLst>
              <a:ext uri="{FF2B5EF4-FFF2-40B4-BE49-F238E27FC236}">
                <a16:creationId xmlns:a16="http://schemas.microsoft.com/office/drawing/2014/main" id="{BE640D22-E3D8-4B19-AC95-26865B757881}"/>
              </a:ext>
            </a:extLst>
          </p:cNvPr>
          <p:cNvSpPr txBox="1"/>
          <p:nvPr/>
        </p:nvSpPr>
        <p:spPr>
          <a:xfrm rot="5400000">
            <a:off x="7174160" y="3210074"/>
            <a:ext cx="1872208" cy="307777"/>
          </a:xfrm>
          <a:prstGeom prst="rect">
            <a:avLst/>
          </a:prstGeom>
          <a:noFill/>
          <a:ln>
            <a:solidFill>
              <a:schemeClr val="tx1"/>
            </a:solidFill>
          </a:ln>
        </p:spPr>
        <p:txBody>
          <a:bodyPr wrap="square" rtlCol="0">
            <a:spAutoFit/>
          </a:bodyPr>
          <a:lstStyle/>
          <a:p>
            <a:r>
              <a:rPr lang="nl-BE" sz="1400" b="1" dirty="0"/>
              <a:t>art. 9:2 en art. 2:9 § 2</a:t>
            </a:r>
          </a:p>
        </p:txBody>
      </p:sp>
      <p:sp>
        <p:nvSpPr>
          <p:cNvPr id="3" name="Tekstvak 2">
            <a:extLst>
              <a:ext uri="{FF2B5EF4-FFF2-40B4-BE49-F238E27FC236}">
                <a16:creationId xmlns:a16="http://schemas.microsoft.com/office/drawing/2014/main" id="{6015634D-D36A-44E6-B650-96716B634C26}"/>
              </a:ext>
            </a:extLst>
          </p:cNvPr>
          <p:cNvSpPr txBox="1"/>
          <p:nvPr/>
        </p:nvSpPr>
        <p:spPr>
          <a:xfrm>
            <a:off x="3109761" y="5498070"/>
            <a:ext cx="4608512" cy="523220"/>
          </a:xfrm>
          <a:prstGeom prst="rect">
            <a:avLst/>
          </a:prstGeom>
          <a:solidFill>
            <a:schemeClr val="bg1">
              <a:lumMod val="85000"/>
            </a:schemeClr>
          </a:solidFill>
        </p:spPr>
        <p:txBody>
          <a:bodyPr wrap="square" rtlCol="0">
            <a:spAutoFit/>
          </a:bodyPr>
          <a:lstStyle/>
          <a:p>
            <a:r>
              <a:rPr lang="nl-BE" sz="1400" b="1" dirty="0"/>
              <a:t>indien e-mailadres en website opgenomen zijn in de statuten is het een geldig communicatiekanaal</a:t>
            </a:r>
          </a:p>
        </p:txBody>
      </p:sp>
      <p:sp>
        <p:nvSpPr>
          <p:cNvPr id="6" name="Tekstvak 5">
            <a:extLst>
              <a:ext uri="{FF2B5EF4-FFF2-40B4-BE49-F238E27FC236}">
                <a16:creationId xmlns:a16="http://schemas.microsoft.com/office/drawing/2014/main" id="{A3353219-52BA-4004-901E-41DF46D45322}"/>
              </a:ext>
            </a:extLst>
          </p:cNvPr>
          <p:cNvSpPr txBox="1"/>
          <p:nvPr/>
        </p:nvSpPr>
        <p:spPr>
          <a:xfrm>
            <a:off x="2987824" y="4974850"/>
            <a:ext cx="4752528" cy="523220"/>
          </a:xfrm>
          <a:prstGeom prst="rect">
            <a:avLst/>
          </a:prstGeom>
          <a:noFill/>
          <a:ln>
            <a:solidFill>
              <a:schemeClr val="tx1"/>
            </a:solidFill>
          </a:ln>
        </p:spPr>
        <p:txBody>
          <a:bodyPr wrap="square" rtlCol="0">
            <a:spAutoFit/>
          </a:bodyPr>
          <a:lstStyle/>
          <a:p>
            <a:r>
              <a:rPr lang="nl-BE" sz="1400" b="1" dirty="0"/>
              <a:t>opname van e-mailadres en website (art. 2:30)</a:t>
            </a:r>
          </a:p>
          <a:p>
            <a:r>
              <a:rPr lang="nl-BE" sz="1400" b="1" dirty="0"/>
              <a:t>	facultatief voor vzw</a:t>
            </a:r>
          </a:p>
        </p:txBody>
      </p:sp>
    </p:spTree>
    <p:extLst>
      <p:ext uri="{BB962C8B-B14F-4D97-AF65-F5344CB8AC3E}">
        <p14:creationId xmlns:p14="http://schemas.microsoft.com/office/powerpoint/2010/main" val="4007354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1695698" y="404664"/>
            <a:ext cx="7099300" cy="1041400"/>
          </a:xfrm>
          <a:prstGeom prst="rect">
            <a:avLst/>
          </a:prstGeom>
          <a:noFill/>
          <a:ln w="25400">
            <a:gradFill>
              <a:gsLst>
                <a:gs pos="0">
                  <a:srgbClr val="5E9EFF"/>
                </a:gs>
                <a:gs pos="39999">
                  <a:srgbClr val="85C2FF"/>
                </a:gs>
                <a:gs pos="70000">
                  <a:srgbClr val="C4D6EB"/>
                </a:gs>
                <a:gs pos="100000">
                  <a:srgbClr val="FFEBFA"/>
                </a:gs>
              </a:gsLst>
              <a:lin ang="5400000" scaled="0"/>
            </a:gra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lvl1pPr algn="l" rtl="0" eaLnBrk="0" fontAlgn="base" hangingPunct="0">
              <a:spcBef>
                <a:spcPct val="0"/>
              </a:spcBef>
              <a:spcAft>
                <a:spcPct val="0"/>
              </a:spcAft>
              <a:defRPr sz="3500">
                <a:solidFill>
                  <a:schemeClr val="accent2"/>
                </a:solidFill>
                <a:latin typeface="+mj-lt"/>
                <a:ea typeface="+mj-ea"/>
                <a:cs typeface="+mj-cs"/>
              </a:defRPr>
            </a:lvl1pPr>
            <a:lvl2pPr algn="l" rtl="0" eaLnBrk="0" fontAlgn="base" hangingPunct="0">
              <a:spcBef>
                <a:spcPct val="0"/>
              </a:spcBef>
              <a:spcAft>
                <a:spcPct val="0"/>
              </a:spcAft>
              <a:defRPr sz="3500">
                <a:solidFill>
                  <a:schemeClr val="accent2"/>
                </a:solidFill>
                <a:latin typeface="85 Helvetica Heavy" charset="0"/>
              </a:defRPr>
            </a:lvl2pPr>
            <a:lvl3pPr algn="l" rtl="0" eaLnBrk="0" fontAlgn="base" hangingPunct="0">
              <a:spcBef>
                <a:spcPct val="0"/>
              </a:spcBef>
              <a:spcAft>
                <a:spcPct val="0"/>
              </a:spcAft>
              <a:defRPr sz="3500">
                <a:solidFill>
                  <a:schemeClr val="accent2"/>
                </a:solidFill>
                <a:latin typeface="85 Helvetica Heavy" charset="0"/>
              </a:defRPr>
            </a:lvl3pPr>
            <a:lvl4pPr algn="l" rtl="0" eaLnBrk="0" fontAlgn="base" hangingPunct="0">
              <a:spcBef>
                <a:spcPct val="0"/>
              </a:spcBef>
              <a:spcAft>
                <a:spcPct val="0"/>
              </a:spcAft>
              <a:defRPr sz="3500">
                <a:solidFill>
                  <a:schemeClr val="accent2"/>
                </a:solidFill>
                <a:latin typeface="85 Helvetica Heavy" charset="0"/>
              </a:defRPr>
            </a:lvl4pPr>
            <a:lvl5pPr algn="l" rtl="0" eaLnBrk="0" fontAlgn="base" hangingPunct="0">
              <a:spcBef>
                <a:spcPct val="0"/>
              </a:spcBef>
              <a:spcAft>
                <a:spcPct val="0"/>
              </a:spcAft>
              <a:defRPr sz="3500">
                <a:solidFill>
                  <a:schemeClr val="accent2"/>
                </a:solidFill>
                <a:latin typeface="85 Helvetica Heavy" charset="0"/>
              </a:defRPr>
            </a:lvl5pPr>
            <a:lvl6pPr marL="457200" algn="l" rtl="0" eaLnBrk="0" fontAlgn="base" hangingPunct="0">
              <a:spcBef>
                <a:spcPct val="0"/>
              </a:spcBef>
              <a:spcAft>
                <a:spcPct val="0"/>
              </a:spcAft>
              <a:defRPr sz="3500">
                <a:solidFill>
                  <a:schemeClr val="accent2"/>
                </a:solidFill>
                <a:latin typeface="85 Helvetica Heavy" charset="0"/>
              </a:defRPr>
            </a:lvl6pPr>
            <a:lvl7pPr marL="914400" algn="l" rtl="0" eaLnBrk="0" fontAlgn="base" hangingPunct="0">
              <a:spcBef>
                <a:spcPct val="0"/>
              </a:spcBef>
              <a:spcAft>
                <a:spcPct val="0"/>
              </a:spcAft>
              <a:defRPr sz="3500">
                <a:solidFill>
                  <a:schemeClr val="accent2"/>
                </a:solidFill>
                <a:latin typeface="85 Helvetica Heavy" charset="0"/>
              </a:defRPr>
            </a:lvl7pPr>
            <a:lvl8pPr marL="1371600" algn="l" rtl="0" eaLnBrk="0" fontAlgn="base" hangingPunct="0">
              <a:spcBef>
                <a:spcPct val="0"/>
              </a:spcBef>
              <a:spcAft>
                <a:spcPct val="0"/>
              </a:spcAft>
              <a:defRPr sz="3500">
                <a:solidFill>
                  <a:schemeClr val="accent2"/>
                </a:solidFill>
                <a:latin typeface="85 Helvetica Heavy" charset="0"/>
              </a:defRPr>
            </a:lvl8pPr>
            <a:lvl9pPr marL="1828800" algn="l" rtl="0" eaLnBrk="0" fontAlgn="base" hangingPunct="0">
              <a:spcBef>
                <a:spcPct val="0"/>
              </a:spcBef>
              <a:spcAft>
                <a:spcPct val="0"/>
              </a:spcAft>
              <a:defRPr sz="3500">
                <a:solidFill>
                  <a:schemeClr val="accent2"/>
                </a:solidFill>
                <a:latin typeface="85 Helvetica Heavy" charset="0"/>
              </a:defRPr>
            </a:lvl9pPr>
          </a:lstStyle>
          <a:p>
            <a:pPr>
              <a:defRPr/>
            </a:pPr>
            <a:r>
              <a:rPr lang="nl-NL" altLang="nl-BE" sz="1800" b="1" kern="0" dirty="0">
                <a:solidFill>
                  <a:srgbClr val="006600"/>
                </a:solidFill>
                <a:latin typeface="Arial Black" panose="020B0A04020102020204" pitchFamily="34" charset="0"/>
              </a:rPr>
              <a:t> C – leden en organen van de vzw</a:t>
            </a:r>
          </a:p>
        </p:txBody>
      </p:sp>
      <p:sp>
        <p:nvSpPr>
          <p:cNvPr id="4" name="Tekstvak 3">
            <a:extLst>
              <a:ext uri="{FF2B5EF4-FFF2-40B4-BE49-F238E27FC236}">
                <a16:creationId xmlns:a16="http://schemas.microsoft.com/office/drawing/2014/main" id="{16A0274C-B422-4C89-A539-9DF9D149365A}"/>
              </a:ext>
            </a:extLst>
          </p:cNvPr>
          <p:cNvSpPr txBox="1"/>
          <p:nvPr/>
        </p:nvSpPr>
        <p:spPr>
          <a:xfrm>
            <a:off x="2123728" y="2564904"/>
            <a:ext cx="2448272" cy="1600438"/>
          </a:xfrm>
          <a:prstGeom prst="rect">
            <a:avLst/>
          </a:prstGeom>
          <a:noFill/>
        </p:spPr>
        <p:txBody>
          <a:bodyPr wrap="square" rtlCol="0">
            <a:spAutoFit/>
          </a:bodyPr>
          <a:lstStyle/>
          <a:p>
            <a:r>
              <a:rPr lang="nl-BE" sz="1400" b="1" dirty="0"/>
              <a:t>Leden</a:t>
            </a:r>
          </a:p>
          <a:p>
            <a:endParaRPr lang="nl-BE" sz="1400" b="1" dirty="0"/>
          </a:p>
          <a:p>
            <a:r>
              <a:rPr lang="nl-BE" sz="1400" b="1" dirty="0"/>
              <a:t>Bestuursorgaan</a:t>
            </a:r>
            <a:br>
              <a:rPr lang="nl-BE" sz="1400" b="1" dirty="0"/>
            </a:br>
            <a:r>
              <a:rPr lang="nl-BE" sz="1400" b="1" dirty="0"/>
              <a:t>Dagelijks bestuur (9:10)</a:t>
            </a:r>
            <a:br>
              <a:rPr lang="nl-BE" sz="1400" b="1" dirty="0"/>
            </a:br>
            <a:r>
              <a:rPr lang="nl-BE" sz="1400" b="1" dirty="0"/>
              <a:t>Algemene vergadering</a:t>
            </a:r>
            <a:br>
              <a:rPr lang="nl-BE" sz="1400" b="1" dirty="0"/>
            </a:br>
            <a:endParaRPr lang="nl-BE" sz="1400" b="1" dirty="0"/>
          </a:p>
          <a:p>
            <a:r>
              <a:rPr lang="nl-BE" sz="1400" b="1" dirty="0"/>
              <a:t>Intern reglement</a:t>
            </a:r>
          </a:p>
        </p:txBody>
      </p:sp>
      <p:sp>
        <p:nvSpPr>
          <p:cNvPr id="3" name="Rechthoek 2">
            <a:extLst>
              <a:ext uri="{FF2B5EF4-FFF2-40B4-BE49-F238E27FC236}">
                <a16:creationId xmlns:a16="http://schemas.microsoft.com/office/drawing/2014/main" id="{FB4FBE84-183F-41B7-BF92-CF756351E1A8}"/>
              </a:ext>
            </a:extLst>
          </p:cNvPr>
          <p:cNvSpPr/>
          <p:nvPr/>
        </p:nvSpPr>
        <p:spPr bwMode="auto">
          <a:xfrm>
            <a:off x="2051720" y="2996952"/>
            <a:ext cx="2160240" cy="792088"/>
          </a:xfrm>
          <a:prstGeom prst="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Times" pitchFamily="18" charset="0"/>
            </a:endParaRPr>
          </a:p>
        </p:txBody>
      </p:sp>
      <p:cxnSp>
        <p:nvCxnSpPr>
          <p:cNvPr id="6" name="Rechte verbindingslijn met pijl 5">
            <a:extLst>
              <a:ext uri="{FF2B5EF4-FFF2-40B4-BE49-F238E27FC236}">
                <a16:creationId xmlns:a16="http://schemas.microsoft.com/office/drawing/2014/main" id="{C67E17F7-D37D-4486-9EAD-24C52B579DEF}"/>
              </a:ext>
            </a:extLst>
          </p:cNvPr>
          <p:cNvCxnSpPr/>
          <p:nvPr/>
        </p:nvCxnSpPr>
        <p:spPr bwMode="auto">
          <a:xfrm>
            <a:off x="4211960" y="3356992"/>
            <a:ext cx="2016224"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kstvak 7">
            <a:extLst>
              <a:ext uri="{FF2B5EF4-FFF2-40B4-BE49-F238E27FC236}">
                <a16:creationId xmlns:a16="http://schemas.microsoft.com/office/drawing/2014/main" id="{39687039-EA1C-4543-9179-0F357416B05C}"/>
              </a:ext>
            </a:extLst>
          </p:cNvPr>
          <p:cNvSpPr txBox="1"/>
          <p:nvPr/>
        </p:nvSpPr>
        <p:spPr>
          <a:xfrm>
            <a:off x="6372200" y="2996952"/>
            <a:ext cx="2160240" cy="1600438"/>
          </a:xfrm>
          <a:prstGeom prst="rect">
            <a:avLst/>
          </a:prstGeom>
          <a:noFill/>
        </p:spPr>
        <p:txBody>
          <a:bodyPr wrap="square" rtlCol="0">
            <a:spAutoFit/>
          </a:bodyPr>
          <a:lstStyle/>
          <a:p>
            <a:r>
              <a:rPr lang="nl-BE" sz="1400" b="1" dirty="0"/>
              <a:t>- is het bestuur</a:t>
            </a:r>
            <a:br>
              <a:rPr lang="nl-BE" sz="1400" b="1" dirty="0"/>
            </a:br>
            <a:r>
              <a:rPr lang="nl-BE" sz="1400" b="1" dirty="0"/>
              <a:t>- rechtspersoon handelt via organen:</a:t>
            </a:r>
          </a:p>
          <a:p>
            <a:r>
              <a:rPr lang="nl-BE" sz="1400" b="1" dirty="0"/>
              <a:t>rechtspersoon gebonden, zelfs (art. 2:48) voor handelingen buiten het voorwerp (art. 9:11)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1720850" y="404664"/>
            <a:ext cx="7099300" cy="1041400"/>
          </a:xfrm>
          <a:prstGeom prst="rect">
            <a:avLst/>
          </a:prstGeom>
          <a:noFill/>
          <a:ln w="25400">
            <a:solidFill>
              <a:schemeClr val="bg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lvl1pPr algn="l" rtl="0" eaLnBrk="0" fontAlgn="base" hangingPunct="0">
              <a:spcBef>
                <a:spcPct val="0"/>
              </a:spcBef>
              <a:spcAft>
                <a:spcPct val="0"/>
              </a:spcAft>
              <a:defRPr sz="3500">
                <a:solidFill>
                  <a:schemeClr val="accent2"/>
                </a:solidFill>
                <a:latin typeface="+mj-lt"/>
                <a:ea typeface="+mj-ea"/>
                <a:cs typeface="+mj-cs"/>
              </a:defRPr>
            </a:lvl1pPr>
            <a:lvl2pPr algn="l" rtl="0" eaLnBrk="0" fontAlgn="base" hangingPunct="0">
              <a:spcBef>
                <a:spcPct val="0"/>
              </a:spcBef>
              <a:spcAft>
                <a:spcPct val="0"/>
              </a:spcAft>
              <a:defRPr sz="3500">
                <a:solidFill>
                  <a:schemeClr val="accent2"/>
                </a:solidFill>
                <a:latin typeface="85 Helvetica Heavy" charset="0"/>
              </a:defRPr>
            </a:lvl2pPr>
            <a:lvl3pPr algn="l" rtl="0" eaLnBrk="0" fontAlgn="base" hangingPunct="0">
              <a:spcBef>
                <a:spcPct val="0"/>
              </a:spcBef>
              <a:spcAft>
                <a:spcPct val="0"/>
              </a:spcAft>
              <a:defRPr sz="3500">
                <a:solidFill>
                  <a:schemeClr val="accent2"/>
                </a:solidFill>
                <a:latin typeface="85 Helvetica Heavy" charset="0"/>
              </a:defRPr>
            </a:lvl3pPr>
            <a:lvl4pPr algn="l" rtl="0" eaLnBrk="0" fontAlgn="base" hangingPunct="0">
              <a:spcBef>
                <a:spcPct val="0"/>
              </a:spcBef>
              <a:spcAft>
                <a:spcPct val="0"/>
              </a:spcAft>
              <a:defRPr sz="3500">
                <a:solidFill>
                  <a:schemeClr val="accent2"/>
                </a:solidFill>
                <a:latin typeface="85 Helvetica Heavy" charset="0"/>
              </a:defRPr>
            </a:lvl4pPr>
            <a:lvl5pPr algn="l" rtl="0" eaLnBrk="0" fontAlgn="base" hangingPunct="0">
              <a:spcBef>
                <a:spcPct val="0"/>
              </a:spcBef>
              <a:spcAft>
                <a:spcPct val="0"/>
              </a:spcAft>
              <a:defRPr sz="3500">
                <a:solidFill>
                  <a:schemeClr val="accent2"/>
                </a:solidFill>
                <a:latin typeface="85 Helvetica Heavy" charset="0"/>
              </a:defRPr>
            </a:lvl5pPr>
            <a:lvl6pPr marL="457200" algn="l" rtl="0" eaLnBrk="0" fontAlgn="base" hangingPunct="0">
              <a:spcBef>
                <a:spcPct val="0"/>
              </a:spcBef>
              <a:spcAft>
                <a:spcPct val="0"/>
              </a:spcAft>
              <a:defRPr sz="3500">
                <a:solidFill>
                  <a:schemeClr val="accent2"/>
                </a:solidFill>
                <a:latin typeface="85 Helvetica Heavy" charset="0"/>
              </a:defRPr>
            </a:lvl6pPr>
            <a:lvl7pPr marL="914400" algn="l" rtl="0" eaLnBrk="0" fontAlgn="base" hangingPunct="0">
              <a:spcBef>
                <a:spcPct val="0"/>
              </a:spcBef>
              <a:spcAft>
                <a:spcPct val="0"/>
              </a:spcAft>
              <a:defRPr sz="3500">
                <a:solidFill>
                  <a:schemeClr val="accent2"/>
                </a:solidFill>
                <a:latin typeface="85 Helvetica Heavy" charset="0"/>
              </a:defRPr>
            </a:lvl7pPr>
            <a:lvl8pPr marL="1371600" algn="l" rtl="0" eaLnBrk="0" fontAlgn="base" hangingPunct="0">
              <a:spcBef>
                <a:spcPct val="0"/>
              </a:spcBef>
              <a:spcAft>
                <a:spcPct val="0"/>
              </a:spcAft>
              <a:defRPr sz="3500">
                <a:solidFill>
                  <a:schemeClr val="accent2"/>
                </a:solidFill>
                <a:latin typeface="85 Helvetica Heavy" charset="0"/>
              </a:defRPr>
            </a:lvl8pPr>
            <a:lvl9pPr marL="1828800" algn="l" rtl="0" eaLnBrk="0" fontAlgn="base" hangingPunct="0">
              <a:spcBef>
                <a:spcPct val="0"/>
              </a:spcBef>
              <a:spcAft>
                <a:spcPct val="0"/>
              </a:spcAft>
              <a:defRPr sz="3500">
                <a:solidFill>
                  <a:schemeClr val="accent2"/>
                </a:solidFill>
                <a:latin typeface="85 Helvetica Heavy" charset="0"/>
              </a:defRPr>
            </a:lvl9pPr>
          </a:lstStyle>
          <a:p>
            <a:pPr algn="r">
              <a:defRPr/>
            </a:pPr>
            <a:r>
              <a:rPr lang="nl-NL" altLang="nl-BE" sz="1800" b="1" kern="0" dirty="0">
                <a:solidFill>
                  <a:srgbClr val="006600"/>
                </a:solidFill>
                <a:latin typeface="Arial Black" panose="020B0A04020102020204" pitchFamily="34" charset="0"/>
              </a:rPr>
              <a:t> leden</a:t>
            </a:r>
          </a:p>
        </p:txBody>
      </p:sp>
      <p:sp>
        <p:nvSpPr>
          <p:cNvPr id="3" name="Tekstvak 2">
            <a:extLst>
              <a:ext uri="{FF2B5EF4-FFF2-40B4-BE49-F238E27FC236}">
                <a16:creationId xmlns:a16="http://schemas.microsoft.com/office/drawing/2014/main" id="{97711028-8165-43C6-B2FF-8AD8A44BA9F2}"/>
              </a:ext>
            </a:extLst>
          </p:cNvPr>
          <p:cNvSpPr txBox="1"/>
          <p:nvPr/>
        </p:nvSpPr>
        <p:spPr>
          <a:xfrm>
            <a:off x="2051720" y="2564904"/>
            <a:ext cx="6408712" cy="1600438"/>
          </a:xfrm>
          <a:prstGeom prst="rect">
            <a:avLst/>
          </a:prstGeom>
          <a:noFill/>
        </p:spPr>
        <p:txBody>
          <a:bodyPr wrap="square" rtlCol="0">
            <a:spAutoFit/>
          </a:bodyPr>
          <a:lstStyle/>
          <a:p>
            <a:r>
              <a:rPr lang="nl-BE" sz="1400" b="1" dirty="0"/>
              <a:t>er zijn 3 soorten leden</a:t>
            </a:r>
            <a:br>
              <a:rPr lang="nl-BE" sz="1400" b="1" dirty="0"/>
            </a:br>
            <a:r>
              <a:rPr lang="nl-BE" sz="1400" b="1" dirty="0"/>
              <a:t>- de gewone leden</a:t>
            </a:r>
            <a:br>
              <a:rPr lang="nl-BE" sz="1400" b="1" dirty="0"/>
            </a:br>
            <a:r>
              <a:rPr lang="nl-BE" sz="1400" b="1" dirty="0"/>
              <a:t>- de vaste vertegenwoordigers (art. 2:54)</a:t>
            </a:r>
          </a:p>
          <a:p>
            <a:r>
              <a:rPr lang="nl-BE" sz="1400" b="1" dirty="0"/>
              <a:t>- toegetreden leden (art. 9:3 § 2)</a:t>
            </a:r>
          </a:p>
          <a:p>
            <a:pPr marL="285750" indent="-285750">
              <a:buFontTx/>
              <a:buChar char="-"/>
            </a:pPr>
            <a:endParaRPr lang="nl-BE" sz="1400" b="1" dirty="0"/>
          </a:p>
          <a:p>
            <a:r>
              <a:rPr lang="nl-BE" sz="1400" b="1" dirty="0"/>
              <a:t>de leden moeten ingeschreven zijn in het ledenregister (art. 9:3)</a:t>
            </a:r>
          </a:p>
          <a:p>
            <a:endParaRPr lang="nl-BE" sz="1400" b="1" dirty="0"/>
          </a:p>
        </p:txBody>
      </p:sp>
    </p:spTree>
    <p:extLst>
      <p:ext uri="{BB962C8B-B14F-4D97-AF65-F5344CB8AC3E}">
        <p14:creationId xmlns:p14="http://schemas.microsoft.com/office/powerpoint/2010/main" val="3650006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algemene vergadering</a:t>
            </a:r>
            <a:endParaRPr lang="nl-BE" altLang="nl-BE" sz="1800" dirty="0"/>
          </a:p>
        </p:txBody>
      </p:sp>
      <p:sp>
        <p:nvSpPr>
          <p:cNvPr id="3" name="Tekstvak 2">
            <a:extLst>
              <a:ext uri="{FF2B5EF4-FFF2-40B4-BE49-F238E27FC236}">
                <a16:creationId xmlns:a16="http://schemas.microsoft.com/office/drawing/2014/main" id="{FBF4A788-44D3-4334-B9A3-C99659333170}"/>
              </a:ext>
            </a:extLst>
          </p:cNvPr>
          <p:cNvSpPr txBox="1"/>
          <p:nvPr/>
        </p:nvSpPr>
        <p:spPr>
          <a:xfrm>
            <a:off x="1979712" y="2276872"/>
            <a:ext cx="6552728" cy="3970318"/>
          </a:xfrm>
          <a:prstGeom prst="rect">
            <a:avLst/>
          </a:prstGeom>
          <a:noFill/>
        </p:spPr>
        <p:txBody>
          <a:bodyPr wrap="square" rtlCol="0">
            <a:spAutoFit/>
          </a:bodyPr>
          <a:lstStyle/>
          <a:p>
            <a:r>
              <a:rPr lang="nl-BE" sz="1400" b="1" dirty="0"/>
              <a:t>samenstelling	afschaffing regel aantal RvB + 1</a:t>
            </a:r>
            <a:br>
              <a:rPr lang="nl-BE" sz="1400" b="1" dirty="0"/>
            </a:br>
            <a:r>
              <a:rPr lang="nl-BE" sz="1400" b="1" dirty="0"/>
              <a:t>		gewone leden en vaste vertegenwoordigers vormen</a:t>
            </a:r>
          </a:p>
          <a:p>
            <a:r>
              <a:rPr lang="nl-BE" sz="1400" b="1" dirty="0"/>
              <a:t>		de algemene vergadering</a:t>
            </a:r>
          </a:p>
          <a:p>
            <a:r>
              <a:rPr lang="nl-BE" sz="1400" b="1" dirty="0"/>
              <a:t/>
            </a:r>
            <a:br>
              <a:rPr lang="nl-BE" sz="1400" b="1" dirty="0"/>
            </a:br>
            <a:r>
              <a:rPr lang="nl-BE" sz="1400" b="1" dirty="0"/>
              <a:t/>
            </a:r>
            <a:br>
              <a:rPr lang="nl-BE" sz="1400" b="1" dirty="0"/>
            </a:br>
            <a:r>
              <a:rPr lang="nl-BE" sz="1400" b="1" dirty="0"/>
              <a:t>bevoegdheid	statuutswijziging</a:t>
            </a:r>
            <a:br>
              <a:rPr lang="nl-BE" sz="1400" b="1" dirty="0"/>
            </a:br>
            <a:r>
              <a:rPr lang="nl-BE" sz="1400" b="1" dirty="0"/>
              <a:t>		bestuurders: benoeming, afzetting vergoeding, kwijting</a:t>
            </a:r>
          </a:p>
          <a:p>
            <a:r>
              <a:rPr lang="nl-BE" sz="1400" b="1" dirty="0"/>
              <a:t>		jaarrekening</a:t>
            </a:r>
          </a:p>
          <a:p>
            <a:r>
              <a:rPr lang="nl-BE" sz="1400" b="1" dirty="0"/>
              <a:t>		ontbinding</a:t>
            </a:r>
          </a:p>
          <a:p>
            <a:r>
              <a:rPr lang="nl-BE" sz="1400" b="1" dirty="0"/>
              <a:t>		uitsluiting lid</a:t>
            </a:r>
          </a:p>
          <a:p>
            <a:r>
              <a:rPr lang="nl-BE" sz="1400" b="1" dirty="0"/>
              <a:t>		…….</a:t>
            </a:r>
          </a:p>
          <a:p>
            <a:r>
              <a:rPr lang="nl-BE" sz="1400" b="1" dirty="0"/>
              <a:t>		inbreng van algemeenheid</a:t>
            </a:r>
          </a:p>
          <a:p>
            <a:endParaRPr lang="nl-BE" sz="1400" b="1" dirty="0"/>
          </a:p>
          <a:p>
            <a:r>
              <a:rPr lang="nl-BE" sz="1400" b="1" dirty="0"/>
              <a:t>bijeenroeping	15 dagen</a:t>
            </a:r>
          </a:p>
          <a:p>
            <a:endParaRPr lang="nl-BE" sz="1400" b="1" dirty="0"/>
          </a:p>
          <a:p>
            <a:r>
              <a:rPr lang="nl-BE" sz="1400" b="1" dirty="0"/>
              <a:t>vertegenwoordiging	door lid of niet lid</a:t>
            </a:r>
          </a:p>
          <a:p>
            <a:endParaRPr lang="nl-BE" sz="1400" b="1" dirty="0"/>
          </a:p>
          <a:p>
            <a:r>
              <a:rPr lang="nl-BE" sz="1400" b="1" dirty="0"/>
              <a:t>gelijk stemrecht	art. 9:17</a:t>
            </a:r>
          </a:p>
        </p:txBody>
      </p:sp>
      <p:sp>
        <p:nvSpPr>
          <p:cNvPr id="4" name="Tekstvak 3">
            <a:extLst>
              <a:ext uri="{FF2B5EF4-FFF2-40B4-BE49-F238E27FC236}">
                <a16:creationId xmlns:a16="http://schemas.microsoft.com/office/drawing/2014/main" id="{CDCB70B9-7AFE-4D55-836D-49374806E3F0}"/>
              </a:ext>
            </a:extLst>
          </p:cNvPr>
          <p:cNvSpPr txBox="1"/>
          <p:nvPr/>
        </p:nvSpPr>
        <p:spPr>
          <a:xfrm>
            <a:off x="1691680" y="3763580"/>
            <a:ext cx="1296144" cy="523220"/>
          </a:xfrm>
          <a:prstGeom prst="rect">
            <a:avLst/>
          </a:prstGeom>
          <a:noFill/>
          <a:ln>
            <a:solidFill>
              <a:schemeClr val="tx1"/>
            </a:solidFill>
          </a:ln>
        </p:spPr>
        <p:txBody>
          <a:bodyPr wrap="square" rtlCol="0">
            <a:spAutoFit/>
          </a:bodyPr>
          <a:lstStyle/>
          <a:p>
            <a:r>
              <a:rPr lang="nl-BE" sz="1400" b="1" dirty="0"/>
              <a:t>art. 2:49 en art. 9:12</a:t>
            </a:r>
          </a:p>
        </p:txBody>
      </p:sp>
      <p:cxnSp>
        <p:nvCxnSpPr>
          <p:cNvPr id="6" name="Rechte verbindingslijn met pijl 5">
            <a:extLst>
              <a:ext uri="{FF2B5EF4-FFF2-40B4-BE49-F238E27FC236}">
                <a16:creationId xmlns:a16="http://schemas.microsoft.com/office/drawing/2014/main" id="{FFBCFA09-EC4F-4E79-9F26-E0FF398401EA}"/>
              </a:ext>
            </a:extLst>
          </p:cNvPr>
          <p:cNvCxnSpPr/>
          <p:nvPr/>
        </p:nvCxnSpPr>
        <p:spPr bwMode="auto">
          <a:xfrm flipH="1">
            <a:off x="5004048" y="4941168"/>
            <a:ext cx="2592288" cy="1080120"/>
          </a:xfrm>
          <a:prstGeom prst="straightConnector1">
            <a:avLst/>
          </a:prstGeom>
          <a:solidFill>
            <a:schemeClr val="accent1"/>
          </a:solidFill>
          <a:ln w="635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36039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bestuursorgaan</a:t>
            </a:r>
            <a:endParaRPr lang="nl-BE" altLang="nl-BE" sz="1800" dirty="0"/>
          </a:p>
        </p:txBody>
      </p:sp>
      <p:sp>
        <p:nvSpPr>
          <p:cNvPr id="2" name="Tekstvak 1">
            <a:extLst>
              <a:ext uri="{FF2B5EF4-FFF2-40B4-BE49-F238E27FC236}">
                <a16:creationId xmlns:a16="http://schemas.microsoft.com/office/drawing/2014/main" id="{DE1001E3-C006-4B87-956E-3C0746C0C548}"/>
              </a:ext>
            </a:extLst>
          </p:cNvPr>
          <p:cNvSpPr txBox="1"/>
          <p:nvPr/>
        </p:nvSpPr>
        <p:spPr>
          <a:xfrm>
            <a:off x="2195736" y="4653136"/>
            <a:ext cx="5184576" cy="1169551"/>
          </a:xfrm>
          <a:prstGeom prst="rect">
            <a:avLst/>
          </a:prstGeom>
          <a:noFill/>
        </p:spPr>
        <p:txBody>
          <a:bodyPr wrap="square" rtlCol="0">
            <a:spAutoFit/>
          </a:bodyPr>
          <a:lstStyle/>
          <a:p>
            <a:r>
              <a:rPr lang="nl-BE" sz="1400" b="1" dirty="0"/>
              <a:t>afschaffing doorslaggevende stem voorzitter indien het bestuursorgaan vergadert met slechts 2 bestuurders</a:t>
            </a:r>
            <a:br>
              <a:rPr lang="nl-BE" sz="1400" b="1" dirty="0"/>
            </a:br>
            <a:r>
              <a:rPr lang="nl-BE" sz="1400" b="1" dirty="0"/>
              <a:t/>
            </a:r>
            <a:br>
              <a:rPr lang="nl-BE" sz="1400" b="1" dirty="0"/>
            </a:br>
            <a:r>
              <a:rPr lang="nl-BE" sz="1400" b="1" dirty="0"/>
              <a:t/>
            </a:r>
            <a:br>
              <a:rPr lang="nl-BE" sz="1400" b="1" dirty="0"/>
            </a:br>
            <a:r>
              <a:rPr lang="nl-BE" sz="1400" b="1" dirty="0"/>
              <a:t>woonstkeuze van bestuurders op de zetel (art. 2:53)</a:t>
            </a:r>
          </a:p>
        </p:txBody>
      </p:sp>
      <p:sp>
        <p:nvSpPr>
          <p:cNvPr id="3" name="Tekstvak 2">
            <a:extLst>
              <a:ext uri="{FF2B5EF4-FFF2-40B4-BE49-F238E27FC236}">
                <a16:creationId xmlns:a16="http://schemas.microsoft.com/office/drawing/2014/main" id="{66BCEB34-A386-4AEB-B8CB-23741C053C4E}"/>
              </a:ext>
            </a:extLst>
          </p:cNvPr>
          <p:cNvSpPr txBox="1"/>
          <p:nvPr/>
        </p:nvSpPr>
        <p:spPr>
          <a:xfrm>
            <a:off x="2195736" y="2564904"/>
            <a:ext cx="6192688" cy="1600438"/>
          </a:xfrm>
          <a:prstGeom prst="rect">
            <a:avLst/>
          </a:prstGeom>
          <a:noFill/>
        </p:spPr>
        <p:txBody>
          <a:bodyPr wrap="square" rtlCol="0">
            <a:spAutoFit/>
          </a:bodyPr>
          <a:lstStyle/>
          <a:p>
            <a:r>
              <a:rPr lang="nl-BE" sz="1400" b="1" dirty="0"/>
              <a:t>benaming: 		‘bestuursorgaan’ in plaats van raad van bestuur</a:t>
            </a:r>
          </a:p>
          <a:p>
            <a:endParaRPr lang="nl-BE" sz="1400" b="1" dirty="0"/>
          </a:p>
          <a:p>
            <a:r>
              <a:rPr lang="nl-BE" sz="1400" b="1" dirty="0"/>
              <a:t>samenstelling: 	minimum 3 personen</a:t>
            </a:r>
            <a:br>
              <a:rPr lang="nl-BE" sz="1400" b="1" dirty="0"/>
            </a:br>
            <a:r>
              <a:rPr lang="nl-BE" sz="1400" b="1" dirty="0"/>
              <a:t>		is collegiaal</a:t>
            </a:r>
          </a:p>
          <a:p>
            <a:endParaRPr lang="nl-BE" sz="1400" b="1" dirty="0"/>
          </a:p>
          <a:p>
            <a:r>
              <a:rPr lang="nl-BE" sz="1400" b="1" dirty="0"/>
              <a:t>bevoegdheid</a:t>
            </a:r>
          </a:p>
          <a:p>
            <a:endParaRPr lang="nl-BE" sz="1400" b="1" dirty="0"/>
          </a:p>
        </p:txBody>
      </p:sp>
    </p:spTree>
    <p:extLst>
      <p:ext uri="{BB962C8B-B14F-4D97-AF65-F5344CB8AC3E}">
        <p14:creationId xmlns:p14="http://schemas.microsoft.com/office/powerpoint/2010/main" val="4088681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dagelijks bestuur</a:t>
            </a:r>
            <a:endParaRPr lang="nl-BE" altLang="nl-BE" sz="1800" dirty="0"/>
          </a:p>
        </p:txBody>
      </p:sp>
      <p:sp>
        <p:nvSpPr>
          <p:cNvPr id="2" name="Tekstvak 1">
            <a:extLst>
              <a:ext uri="{FF2B5EF4-FFF2-40B4-BE49-F238E27FC236}">
                <a16:creationId xmlns:a16="http://schemas.microsoft.com/office/drawing/2014/main" id="{B8C00D7F-302A-4860-B388-A57F81630BA8}"/>
              </a:ext>
            </a:extLst>
          </p:cNvPr>
          <p:cNvSpPr txBox="1"/>
          <p:nvPr/>
        </p:nvSpPr>
        <p:spPr>
          <a:xfrm>
            <a:off x="7812360" y="4077072"/>
            <a:ext cx="1152128" cy="307777"/>
          </a:xfrm>
          <a:prstGeom prst="rect">
            <a:avLst/>
          </a:prstGeom>
          <a:noFill/>
          <a:ln>
            <a:solidFill>
              <a:schemeClr val="tx1"/>
            </a:solidFill>
          </a:ln>
        </p:spPr>
        <p:txBody>
          <a:bodyPr wrap="square" rtlCol="0">
            <a:spAutoFit/>
          </a:bodyPr>
          <a:lstStyle/>
          <a:p>
            <a:r>
              <a:rPr lang="nl-BE" sz="1400" b="1" dirty="0"/>
              <a:t>art. 9:10</a:t>
            </a:r>
          </a:p>
        </p:txBody>
      </p:sp>
      <p:sp>
        <p:nvSpPr>
          <p:cNvPr id="3" name="Tekstvak 2">
            <a:extLst>
              <a:ext uri="{FF2B5EF4-FFF2-40B4-BE49-F238E27FC236}">
                <a16:creationId xmlns:a16="http://schemas.microsoft.com/office/drawing/2014/main" id="{19A7DC45-88D2-4E14-A965-31A5E3579E36}"/>
              </a:ext>
            </a:extLst>
          </p:cNvPr>
          <p:cNvSpPr txBox="1"/>
          <p:nvPr/>
        </p:nvSpPr>
        <p:spPr>
          <a:xfrm>
            <a:off x="2123728" y="2492896"/>
            <a:ext cx="6048672" cy="2246769"/>
          </a:xfrm>
          <a:prstGeom prst="rect">
            <a:avLst/>
          </a:prstGeom>
          <a:noFill/>
        </p:spPr>
        <p:txBody>
          <a:bodyPr wrap="square" rtlCol="0">
            <a:spAutoFit/>
          </a:bodyPr>
          <a:lstStyle/>
          <a:p>
            <a:r>
              <a:rPr lang="nl-BE" sz="1400" b="1" dirty="0"/>
              <a:t>een dagelijks bestuur kan opgericht worden in de statuten en bekomt dan een eigen (autonome) bevoegdheid, nl.</a:t>
            </a:r>
          </a:p>
          <a:p>
            <a:pPr marL="285750" indent="-285750">
              <a:buFontTx/>
              <a:buChar char="-"/>
            </a:pPr>
            <a:r>
              <a:rPr lang="nl-BE" sz="1400" b="1" dirty="0"/>
              <a:t>aangelegenheden van dagelijks bestuur: behoeften van het dagelijks leven, minder belangrijke zaken en spoedeisende zaken</a:t>
            </a:r>
          </a:p>
          <a:p>
            <a:pPr marL="285750" indent="-285750">
              <a:buFontTx/>
              <a:buChar char="-"/>
            </a:pPr>
            <a:r>
              <a:rPr lang="nl-BE" sz="1400" b="1" dirty="0"/>
              <a:t>vertegenwoordiging</a:t>
            </a:r>
          </a:p>
          <a:p>
            <a:pPr marL="285750" indent="-285750">
              <a:buFontTx/>
              <a:buChar char="-"/>
            </a:pPr>
            <a:endParaRPr lang="nl-BE" sz="1400" b="1" dirty="0"/>
          </a:p>
          <a:p>
            <a:pPr marL="285750" indent="-285750">
              <a:buFontTx/>
              <a:buChar char="-"/>
            </a:pPr>
            <a:endParaRPr lang="nl-BE" sz="1400" b="1" dirty="0"/>
          </a:p>
          <a:p>
            <a:r>
              <a:rPr lang="nl-BE" sz="1400" b="1" dirty="0"/>
              <a:t>het bestuursorgaan heeft toezicht</a:t>
            </a:r>
          </a:p>
          <a:p>
            <a:endParaRPr lang="nl-BE" sz="1400" b="1" dirty="0"/>
          </a:p>
          <a:p>
            <a:r>
              <a:rPr lang="nl-BE" sz="1400" b="1" dirty="0"/>
              <a:t>bevoegdheden zijn </a:t>
            </a:r>
            <a:r>
              <a:rPr lang="nl-BE" sz="1400" b="1" dirty="0" err="1"/>
              <a:t>tegenwerpelijk</a:t>
            </a:r>
            <a:r>
              <a:rPr lang="nl-BE" sz="1400" b="1" dirty="0"/>
              <a:t> bij publicatie (art. 2:18)</a:t>
            </a:r>
          </a:p>
        </p:txBody>
      </p:sp>
      <p:sp>
        <p:nvSpPr>
          <p:cNvPr id="4" name="Tekstvak 3">
            <a:extLst>
              <a:ext uri="{FF2B5EF4-FFF2-40B4-BE49-F238E27FC236}">
                <a16:creationId xmlns:a16="http://schemas.microsoft.com/office/drawing/2014/main" id="{34333901-4669-44C6-8E51-DF9559909910}"/>
              </a:ext>
            </a:extLst>
          </p:cNvPr>
          <p:cNvSpPr txBox="1"/>
          <p:nvPr/>
        </p:nvSpPr>
        <p:spPr>
          <a:xfrm>
            <a:off x="2699792" y="5445224"/>
            <a:ext cx="5400600" cy="307777"/>
          </a:xfrm>
          <a:prstGeom prst="rect">
            <a:avLst/>
          </a:prstGeom>
          <a:noFill/>
          <a:ln>
            <a:solidFill>
              <a:schemeClr val="tx1"/>
            </a:solidFill>
          </a:ln>
        </p:spPr>
        <p:txBody>
          <a:bodyPr wrap="square" rtlCol="0">
            <a:spAutoFit/>
          </a:bodyPr>
          <a:lstStyle/>
          <a:p>
            <a:r>
              <a:rPr lang="nl-BE" sz="1400" b="1" dirty="0"/>
              <a:t>voorkeur om het dagelijks bestuur niet in de statuten op te nemen</a:t>
            </a:r>
          </a:p>
        </p:txBody>
      </p:sp>
    </p:spTree>
    <p:extLst>
      <p:ext uri="{BB962C8B-B14F-4D97-AF65-F5344CB8AC3E}">
        <p14:creationId xmlns:p14="http://schemas.microsoft.com/office/powerpoint/2010/main" val="2356070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bestuurders</a:t>
            </a:r>
            <a:endParaRPr lang="nl-BE" altLang="nl-BE" sz="1800" dirty="0"/>
          </a:p>
        </p:txBody>
      </p:sp>
      <p:sp>
        <p:nvSpPr>
          <p:cNvPr id="3" name="Tekstvak 2">
            <a:extLst>
              <a:ext uri="{FF2B5EF4-FFF2-40B4-BE49-F238E27FC236}">
                <a16:creationId xmlns:a16="http://schemas.microsoft.com/office/drawing/2014/main" id="{19A7DC45-88D2-4E14-A965-31A5E3579E36}"/>
              </a:ext>
            </a:extLst>
          </p:cNvPr>
          <p:cNvSpPr txBox="1"/>
          <p:nvPr/>
        </p:nvSpPr>
        <p:spPr>
          <a:xfrm>
            <a:off x="2123728" y="2492896"/>
            <a:ext cx="6048672" cy="2739211"/>
          </a:xfrm>
          <a:prstGeom prst="rect">
            <a:avLst/>
          </a:prstGeom>
          <a:noFill/>
        </p:spPr>
        <p:txBody>
          <a:bodyPr wrap="square" rtlCol="0">
            <a:spAutoFit/>
          </a:bodyPr>
          <a:lstStyle/>
          <a:p>
            <a:r>
              <a:rPr lang="nl-BE" sz="1400" b="1" dirty="0"/>
              <a:t>		</a:t>
            </a:r>
            <a:r>
              <a:rPr lang="nl-BE" sz="1800" b="1" dirty="0"/>
              <a:t>bestuurders en vergoeding</a:t>
            </a:r>
          </a:p>
          <a:p>
            <a:endParaRPr lang="nl-BE" sz="1400" b="1" dirty="0"/>
          </a:p>
          <a:p>
            <a:r>
              <a:rPr lang="nl-BE" sz="1400" b="1" i="1" dirty="0"/>
              <a:t>          belangrijk onderscheid tussen kostenvergoeding en ‘vergoeding’</a:t>
            </a:r>
            <a:r>
              <a:rPr lang="nl-BE" sz="1400" b="1" dirty="0"/>
              <a:t/>
            </a:r>
            <a:br>
              <a:rPr lang="nl-BE" sz="1400" b="1" dirty="0"/>
            </a:br>
            <a:r>
              <a:rPr lang="nl-BE" sz="1400" b="1" dirty="0"/>
              <a:t/>
            </a:r>
            <a:br>
              <a:rPr lang="nl-BE" sz="1400" b="1" dirty="0"/>
            </a:br>
            <a:r>
              <a:rPr lang="nl-BE" sz="1400" b="1" dirty="0"/>
              <a:t/>
            </a:r>
            <a:br>
              <a:rPr lang="nl-BE" sz="1400" b="1" dirty="0"/>
            </a:br>
            <a:r>
              <a:rPr lang="nl-BE" sz="1400" b="1" dirty="0"/>
              <a:t/>
            </a:r>
            <a:br>
              <a:rPr lang="nl-BE" sz="1400" b="1" dirty="0"/>
            </a:br>
            <a:r>
              <a:rPr lang="nl-BE" sz="1400" b="1" dirty="0"/>
              <a:t>een bestuurder die geen vergoeding ontvangt, is geen ‘vrijwilliger’ en ook geen ondernemer</a:t>
            </a:r>
            <a:br>
              <a:rPr lang="nl-BE" sz="1400" b="1" dirty="0"/>
            </a:br>
            <a:r>
              <a:rPr lang="nl-BE" sz="1400" b="1" dirty="0"/>
              <a:t/>
            </a:r>
            <a:br>
              <a:rPr lang="nl-BE" sz="1400" b="1" dirty="0"/>
            </a:br>
            <a:r>
              <a:rPr lang="nl-BE" sz="1400" b="1" dirty="0"/>
              <a:t>een bestuurder die een vergoeding ontvangt, waarvan kan gezegd worden dat het de uitoefening wordt van een zelfstandige beroepsactiviteit, wordt een onderneming en is derhalve onderworpen aan het Insolventierecht</a:t>
            </a:r>
          </a:p>
        </p:txBody>
      </p:sp>
    </p:spTree>
    <p:extLst>
      <p:ext uri="{BB962C8B-B14F-4D97-AF65-F5344CB8AC3E}">
        <p14:creationId xmlns:p14="http://schemas.microsoft.com/office/powerpoint/2010/main" val="1892167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r-BE" altLang="nl-BE" sz="3200" b="1">
                <a:solidFill>
                  <a:schemeClr val="accent1"/>
                </a:solidFill>
              </a:rPr>
              <a:t>Overzicht</a:t>
            </a:r>
            <a:endParaRPr lang="nl-NL" altLang="nl-BE" sz="3200" b="1">
              <a:solidFill>
                <a:schemeClr val="accent1"/>
              </a:solidFill>
            </a:endParaRPr>
          </a:p>
        </p:txBody>
      </p:sp>
      <p:sp>
        <p:nvSpPr>
          <p:cNvPr id="3075" name="Tekstvak 1"/>
          <p:cNvSpPr txBox="1">
            <a:spLocks noChangeArrowheads="1"/>
          </p:cNvSpPr>
          <p:nvPr/>
        </p:nvSpPr>
        <p:spPr bwMode="auto">
          <a:xfrm>
            <a:off x="2195736" y="2276872"/>
            <a:ext cx="5677941" cy="3816429"/>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40000"/>
              </a:spcBef>
              <a:spcAft>
                <a:spcPct val="20000"/>
              </a:spcAft>
              <a:buClr>
                <a:schemeClr val="accent1"/>
              </a:buClr>
              <a:buSzPct val="100000"/>
              <a:buFont typeface="Zapf Dingbats"/>
              <a:buChar char="n"/>
              <a:defRPr sz="2000">
                <a:solidFill>
                  <a:schemeClr val="tx1"/>
                </a:solidFill>
                <a:latin typeface="75 Helvetica Bold"/>
              </a:defRPr>
            </a:lvl1pPr>
            <a:lvl2pPr marL="742950" indent="-285750" eaLnBrk="0" hangingPunct="0">
              <a:spcAft>
                <a:spcPct val="20000"/>
              </a:spcAft>
              <a:buClr>
                <a:schemeClr val="accent2"/>
              </a:buClr>
              <a:buSzPct val="100000"/>
              <a:buChar char="•"/>
              <a:defRPr sz="1600">
                <a:solidFill>
                  <a:schemeClr val="tx1"/>
                </a:solidFill>
                <a:latin typeface="55 Helvetica Roman"/>
              </a:defRPr>
            </a:lvl2pPr>
            <a:lvl3pPr marL="1143000" indent="-228600" eaLnBrk="0" hangingPunct="0">
              <a:spcAft>
                <a:spcPct val="20000"/>
              </a:spcAft>
              <a:buClr>
                <a:schemeClr val="accent2"/>
              </a:buClr>
              <a:buSzPct val="100000"/>
              <a:buChar char="•"/>
              <a:defRPr>
                <a:solidFill>
                  <a:schemeClr val="tx1"/>
                </a:solidFill>
                <a:latin typeface="Times" pitchFamily="18" charset="0"/>
              </a:defRPr>
            </a:lvl3pPr>
            <a:lvl4pPr marL="1600200" indent="-228600" eaLnBrk="0" hangingPunct="0">
              <a:spcAft>
                <a:spcPct val="20000"/>
              </a:spcAft>
              <a:buClr>
                <a:schemeClr val="accent2"/>
              </a:buClr>
              <a:buSzPct val="100000"/>
              <a:buChar char="–"/>
              <a:defRPr sz="1600">
                <a:solidFill>
                  <a:schemeClr val="tx1"/>
                </a:solidFill>
                <a:latin typeface="Times" pitchFamily="18" charset="0"/>
              </a:defRPr>
            </a:lvl4pPr>
            <a:lvl5pPr marL="2057400" indent="-228600" eaLnBrk="0" hangingPunct="0">
              <a:spcAft>
                <a:spcPct val="20000"/>
              </a:spcAft>
              <a:buClr>
                <a:schemeClr val="accent2"/>
              </a:buClr>
              <a:buSzPct val="100000"/>
              <a:buChar char="–"/>
              <a:defRPr sz="1600">
                <a:solidFill>
                  <a:schemeClr val="tx1"/>
                </a:solidFill>
                <a:latin typeface="Times" pitchFamily="18" charset="0"/>
              </a:defRPr>
            </a:lvl5pPr>
            <a:lvl6pPr marL="25146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6pPr>
            <a:lvl7pPr marL="29718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7pPr>
            <a:lvl8pPr marL="34290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8pPr>
            <a:lvl9pPr marL="3886200" indent="-228600" eaLnBrk="0" fontAlgn="base" hangingPunct="0">
              <a:spcBef>
                <a:spcPct val="0"/>
              </a:spcBef>
              <a:spcAft>
                <a:spcPct val="20000"/>
              </a:spcAft>
              <a:buClr>
                <a:schemeClr val="accent2"/>
              </a:buClr>
              <a:buSzPct val="100000"/>
              <a:buChar char="–"/>
              <a:defRPr sz="1600">
                <a:solidFill>
                  <a:schemeClr val="tx1"/>
                </a:solidFill>
                <a:latin typeface="Times" pitchFamily="18" charset="0"/>
              </a:defRPr>
            </a:lvl9pPr>
          </a:lstStyle>
          <a:p>
            <a:pPr>
              <a:spcBef>
                <a:spcPct val="0"/>
              </a:spcBef>
              <a:spcAft>
                <a:spcPct val="0"/>
              </a:spcAft>
              <a:buClrTx/>
              <a:buSzTx/>
              <a:buFontTx/>
              <a:buNone/>
            </a:pPr>
            <a:r>
              <a:rPr lang="nl-BE" altLang="nl-BE" sz="2200" dirty="0">
                <a:latin typeface="Times" pitchFamily="18" charset="0"/>
              </a:rPr>
              <a:t>I   – 	waarom nieuwe wetgeving</a:t>
            </a:r>
          </a:p>
          <a:p>
            <a:pPr>
              <a:spcBef>
                <a:spcPct val="0"/>
              </a:spcBef>
              <a:spcAft>
                <a:spcPct val="0"/>
              </a:spcAft>
              <a:buClrTx/>
              <a:buSzTx/>
              <a:buFontTx/>
              <a:buNone/>
            </a:pPr>
            <a:r>
              <a:rPr lang="nl-BE" altLang="nl-BE" sz="2200" dirty="0">
                <a:latin typeface="Times" pitchFamily="18" charset="0"/>
              </a:rPr>
              <a:t>II  – 	vzw – onderneming - vennootschap</a:t>
            </a:r>
            <a:endParaRPr lang="nl-BE" altLang="nl-BE" sz="2200" i="1" dirty="0">
              <a:latin typeface="Times" pitchFamily="18" charset="0"/>
            </a:endParaRPr>
          </a:p>
          <a:p>
            <a:pPr>
              <a:spcBef>
                <a:spcPct val="0"/>
              </a:spcBef>
              <a:spcAft>
                <a:spcPct val="0"/>
              </a:spcAft>
              <a:buClrTx/>
              <a:buSzTx/>
              <a:buFontTx/>
              <a:buNone/>
            </a:pPr>
            <a:r>
              <a:rPr lang="nl-BE" altLang="nl-BE" sz="2200" dirty="0">
                <a:latin typeface="Times" pitchFamily="18" charset="0"/>
              </a:rPr>
              <a:t>III - 	oprichting – statuten – leden &amp; organen</a:t>
            </a:r>
          </a:p>
          <a:p>
            <a:pPr>
              <a:spcBef>
                <a:spcPct val="0"/>
              </a:spcBef>
              <a:spcAft>
                <a:spcPct val="0"/>
              </a:spcAft>
              <a:buClrTx/>
              <a:buSzTx/>
              <a:buFontTx/>
              <a:buNone/>
            </a:pPr>
            <a:r>
              <a:rPr lang="nl-BE" altLang="nl-BE" sz="2200" dirty="0">
                <a:latin typeface="Times" pitchFamily="18" charset="0"/>
              </a:rPr>
              <a:t>IV – 	strijdige belangen</a:t>
            </a:r>
          </a:p>
          <a:p>
            <a:pPr>
              <a:spcBef>
                <a:spcPct val="0"/>
              </a:spcBef>
              <a:spcAft>
                <a:spcPct val="0"/>
              </a:spcAft>
              <a:buClrTx/>
              <a:buSzTx/>
              <a:buFontTx/>
              <a:buNone/>
            </a:pPr>
            <a:r>
              <a:rPr lang="nl-BE" altLang="nl-BE" sz="2200" dirty="0">
                <a:latin typeface="Times" pitchFamily="18" charset="0"/>
              </a:rPr>
              <a:t>V -	verplichtingen</a:t>
            </a:r>
          </a:p>
          <a:p>
            <a:pPr>
              <a:spcBef>
                <a:spcPct val="0"/>
              </a:spcBef>
              <a:spcAft>
                <a:spcPct val="0"/>
              </a:spcAft>
              <a:buClrTx/>
              <a:buSzTx/>
              <a:buFontTx/>
              <a:buNone/>
            </a:pPr>
            <a:r>
              <a:rPr lang="nl-BE" altLang="nl-BE" sz="2200" dirty="0">
                <a:latin typeface="Times" pitchFamily="18" charset="0"/>
              </a:rPr>
              <a:t>VI -	aansprakelijkheid bestuurders</a:t>
            </a:r>
          </a:p>
          <a:p>
            <a:pPr>
              <a:spcBef>
                <a:spcPct val="0"/>
              </a:spcBef>
              <a:spcAft>
                <a:spcPct val="0"/>
              </a:spcAft>
              <a:buClrTx/>
              <a:buSzTx/>
              <a:buFontTx/>
              <a:buNone/>
            </a:pPr>
            <a:r>
              <a:rPr lang="nl-BE" altLang="nl-BE" sz="2200" dirty="0">
                <a:latin typeface="Times" pitchFamily="18" charset="0"/>
              </a:rPr>
              <a:t>VII – 	ontbinding en vereffening</a:t>
            </a:r>
          </a:p>
          <a:p>
            <a:pPr>
              <a:spcBef>
                <a:spcPct val="0"/>
              </a:spcBef>
              <a:spcAft>
                <a:spcPct val="0"/>
              </a:spcAft>
              <a:buClrTx/>
              <a:buSzTx/>
              <a:buFontTx/>
              <a:buNone/>
            </a:pPr>
            <a:r>
              <a:rPr lang="nl-BE" altLang="nl-BE" sz="2200" dirty="0">
                <a:latin typeface="Times" pitchFamily="18" charset="0"/>
              </a:rPr>
              <a:t>VIII – 	inbreng van algemeenheid</a:t>
            </a:r>
          </a:p>
          <a:p>
            <a:pPr>
              <a:spcBef>
                <a:spcPct val="0"/>
              </a:spcBef>
              <a:spcAft>
                <a:spcPct val="0"/>
              </a:spcAft>
              <a:buClrTx/>
              <a:buSzTx/>
              <a:buFontTx/>
              <a:buNone/>
            </a:pPr>
            <a:r>
              <a:rPr lang="nl-BE" altLang="nl-BE" sz="2200" dirty="0">
                <a:latin typeface="Times" pitchFamily="18" charset="0"/>
              </a:rPr>
              <a:t>IX - 	inwerkingtreding – overgangsrecht</a:t>
            </a:r>
          </a:p>
          <a:p>
            <a:pPr>
              <a:spcBef>
                <a:spcPct val="0"/>
              </a:spcBef>
              <a:spcAft>
                <a:spcPct val="0"/>
              </a:spcAft>
              <a:buClrTx/>
              <a:buSzTx/>
              <a:buFontTx/>
              <a:buNone/>
            </a:pPr>
            <a:endParaRPr lang="nl-BE" altLang="nl-BE" sz="2200" dirty="0">
              <a:latin typeface="Times" pitchFamily="18" charset="0"/>
            </a:endParaRPr>
          </a:p>
          <a:p>
            <a:pPr>
              <a:spcBef>
                <a:spcPct val="0"/>
              </a:spcBef>
              <a:spcAft>
                <a:spcPct val="0"/>
              </a:spcAft>
              <a:buClrTx/>
              <a:buSzTx/>
              <a:buFontTx/>
              <a:buNone/>
            </a:pPr>
            <a:r>
              <a:rPr lang="nl-BE" altLang="nl-BE" sz="2200" dirty="0">
                <a:latin typeface="Times" pitchFamily="18" charset="0"/>
              </a:rPr>
              <a:t>		conclusie		</a:t>
            </a:r>
            <a:endParaRPr lang="nl-BE" altLang="nl-BE" sz="2200" i="1" dirty="0">
              <a:latin typeface="Times"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 beraadslagen: vergaderen en stemmen</a:t>
            </a:r>
            <a:endParaRPr lang="nl-BE" altLang="nl-BE" sz="1800" dirty="0"/>
          </a:p>
        </p:txBody>
      </p:sp>
      <p:sp>
        <p:nvSpPr>
          <p:cNvPr id="3" name="Tekstvak 2">
            <a:extLst>
              <a:ext uri="{FF2B5EF4-FFF2-40B4-BE49-F238E27FC236}">
                <a16:creationId xmlns:a16="http://schemas.microsoft.com/office/drawing/2014/main" id="{A19F2DF2-4FE9-4E58-AD85-68240AB865C3}"/>
              </a:ext>
            </a:extLst>
          </p:cNvPr>
          <p:cNvSpPr txBox="1"/>
          <p:nvPr/>
        </p:nvSpPr>
        <p:spPr>
          <a:xfrm>
            <a:off x="2040806" y="2780928"/>
            <a:ext cx="6192688" cy="2031325"/>
          </a:xfrm>
          <a:prstGeom prst="rect">
            <a:avLst/>
          </a:prstGeom>
          <a:noFill/>
        </p:spPr>
        <p:txBody>
          <a:bodyPr wrap="square" rtlCol="0">
            <a:spAutoFit/>
          </a:bodyPr>
          <a:lstStyle/>
          <a:p>
            <a:r>
              <a:rPr lang="nl-BE" sz="1400" b="1" dirty="0"/>
              <a:t>A] algemene regel: ‘de gewone regels van de beraadslagende vergaderingen’ (art. 2:40)</a:t>
            </a:r>
          </a:p>
          <a:p>
            <a:endParaRPr lang="nl-BE" sz="1400" b="1" dirty="0"/>
          </a:p>
          <a:p>
            <a:r>
              <a:rPr lang="nl-BE" sz="1400" b="1" dirty="0"/>
              <a:t>B] nietigheid van de besluiten</a:t>
            </a:r>
            <a:br>
              <a:rPr lang="nl-BE" sz="1400" b="1" dirty="0"/>
            </a:br>
            <a:r>
              <a:rPr lang="nl-BE" sz="1400" b="1" dirty="0" err="1"/>
              <a:t>besluiten</a:t>
            </a:r>
            <a:r>
              <a:rPr lang="nl-BE" sz="1400" b="1" dirty="0"/>
              <a:t> kunnen alleen dan nietig verklaard worden indien de nietigheid de uitslag heeft beïnvloed</a:t>
            </a:r>
          </a:p>
          <a:p>
            <a:r>
              <a:rPr lang="nl-BE" sz="1400" b="1" dirty="0"/>
              <a:t>voor de ondernemingsrechtbank tegen de rechtspersoon</a:t>
            </a:r>
            <a:br>
              <a:rPr lang="nl-BE" sz="1400" b="1" dirty="0"/>
            </a:br>
            <a:endParaRPr lang="nl-BE" sz="1400" b="1" dirty="0"/>
          </a:p>
          <a:p>
            <a:r>
              <a:rPr lang="nl-BE" sz="1400" b="1" dirty="0"/>
              <a:t>C] notulen</a:t>
            </a:r>
          </a:p>
        </p:txBody>
      </p:sp>
      <p:sp>
        <p:nvSpPr>
          <p:cNvPr id="7" name="Tekstvak 6">
            <a:extLst>
              <a:ext uri="{FF2B5EF4-FFF2-40B4-BE49-F238E27FC236}">
                <a16:creationId xmlns:a16="http://schemas.microsoft.com/office/drawing/2014/main" id="{D13A56CD-2C97-46ED-A534-6987AD57B40D}"/>
              </a:ext>
            </a:extLst>
          </p:cNvPr>
          <p:cNvSpPr txBox="1"/>
          <p:nvPr/>
        </p:nvSpPr>
        <p:spPr>
          <a:xfrm>
            <a:off x="3851921" y="2132856"/>
            <a:ext cx="2448271" cy="307777"/>
          </a:xfrm>
          <a:prstGeom prst="rect">
            <a:avLst/>
          </a:prstGeom>
          <a:solidFill>
            <a:schemeClr val="bg1">
              <a:lumMod val="85000"/>
            </a:schemeClr>
          </a:solidFill>
        </p:spPr>
        <p:txBody>
          <a:bodyPr wrap="square" rtlCol="0">
            <a:spAutoFit/>
          </a:bodyPr>
          <a:lstStyle/>
          <a:p>
            <a:r>
              <a:rPr lang="nl-BE" sz="1400" b="1" dirty="0"/>
              <a:t>regels van de beraadslaging </a:t>
            </a:r>
          </a:p>
        </p:txBody>
      </p:sp>
    </p:spTree>
    <p:extLst>
      <p:ext uri="{BB962C8B-B14F-4D97-AF65-F5344CB8AC3E}">
        <p14:creationId xmlns:p14="http://schemas.microsoft.com/office/powerpoint/2010/main" val="2215529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 </a:t>
            </a:r>
            <a:r>
              <a:rPr lang="nl-NL" altLang="nl-BE" sz="1400" dirty="0">
                <a:solidFill>
                  <a:srgbClr val="006600"/>
                </a:solidFill>
                <a:latin typeface="Arial Black" panose="020B0A04020102020204" pitchFamily="34" charset="0"/>
              </a:rPr>
              <a:t>beraadslagen: vergaderen en stemmen</a:t>
            </a:r>
            <a:endParaRPr lang="nl-BE" altLang="nl-BE" sz="1400" dirty="0"/>
          </a:p>
        </p:txBody>
      </p:sp>
      <p:sp>
        <p:nvSpPr>
          <p:cNvPr id="7" name="Tekstvak 6">
            <a:extLst>
              <a:ext uri="{FF2B5EF4-FFF2-40B4-BE49-F238E27FC236}">
                <a16:creationId xmlns:a16="http://schemas.microsoft.com/office/drawing/2014/main" id="{D13A56CD-2C97-46ED-A534-6987AD57B40D}"/>
              </a:ext>
            </a:extLst>
          </p:cNvPr>
          <p:cNvSpPr txBox="1"/>
          <p:nvPr/>
        </p:nvSpPr>
        <p:spPr>
          <a:xfrm>
            <a:off x="3851921" y="2132856"/>
            <a:ext cx="2448271" cy="307777"/>
          </a:xfrm>
          <a:prstGeom prst="rect">
            <a:avLst/>
          </a:prstGeom>
          <a:solidFill>
            <a:schemeClr val="bg1">
              <a:lumMod val="85000"/>
            </a:schemeClr>
          </a:solidFill>
        </p:spPr>
        <p:txBody>
          <a:bodyPr wrap="square" rtlCol="0">
            <a:spAutoFit/>
          </a:bodyPr>
          <a:lstStyle/>
          <a:p>
            <a:r>
              <a:rPr lang="nl-BE" sz="1400" b="1" dirty="0"/>
              <a:t>Regels van de beraadslaging </a:t>
            </a:r>
          </a:p>
        </p:txBody>
      </p:sp>
      <p:sp>
        <p:nvSpPr>
          <p:cNvPr id="2" name="Tekstvak 1">
            <a:extLst>
              <a:ext uri="{FF2B5EF4-FFF2-40B4-BE49-F238E27FC236}">
                <a16:creationId xmlns:a16="http://schemas.microsoft.com/office/drawing/2014/main" id="{E95FDB19-4920-4116-BFA7-117DF45A7D0A}"/>
              </a:ext>
            </a:extLst>
          </p:cNvPr>
          <p:cNvSpPr txBox="1"/>
          <p:nvPr/>
        </p:nvSpPr>
        <p:spPr>
          <a:xfrm>
            <a:off x="2051720" y="3140968"/>
            <a:ext cx="6192688" cy="1631216"/>
          </a:xfrm>
          <a:prstGeom prst="rect">
            <a:avLst/>
          </a:prstGeom>
          <a:noFill/>
        </p:spPr>
        <p:txBody>
          <a:bodyPr wrap="square" rtlCol="0">
            <a:spAutoFit/>
          </a:bodyPr>
          <a:lstStyle/>
          <a:p>
            <a:r>
              <a:rPr lang="nl-BE" sz="1400" b="1" dirty="0"/>
              <a:t>                        </a:t>
            </a:r>
            <a:r>
              <a:rPr lang="nl-BE" sz="1400" b="1" i="1" dirty="0"/>
              <a:t>indien de wet of de statuten niets anders bepalen</a:t>
            </a:r>
          </a:p>
          <a:p>
            <a:endParaRPr lang="nl-BE" sz="1400" b="1" i="1" dirty="0"/>
          </a:p>
          <a:p>
            <a:r>
              <a:rPr lang="nl-BE" sz="1800" b="1" dirty="0"/>
              <a:t>1. elk lid heeft een gelijk stemrecht</a:t>
            </a:r>
            <a:br>
              <a:rPr lang="nl-BE" sz="1800" b="1" dirty="0"/>
            </a:br>
            <a:r>
              <a:rPr lang="nl-BE" sz="1800" b="1" dirty="0"/>
              <a:t>2. er is geen aanwezigheidsquorum vereist</a:t>
            </a:r>
            <a:br>
              <a:rPr lang="nl-BE" sz="1800" b="1" dirty="0"/>
            </a:br>
            <a:r>
              <a:rPr lang="nl-BE" sz="1800" b="1" dirty="0"/>
              <a:t>3. een voorstel is aanvaard indien er meer ja-stemmen zijn dan neen-stemmen</a:t>
            </a:r>
          </a:p>
        </p:txBody>
      </p:sp>
    </p:spTree>
    <p:extLst>
      <p:ext uri="{BB962C8B-B14F-4D97-AF65-F5344CB8AC3E}">
        <p14:creationId xmlns:p14="http://schemas.microsoft.com/office/powerpoint/2010/main" val="2604910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algn="r"/>
            <a:r>
              <a:rPr lang="nl-NL" altLang="nl-BE" sz="1800" b="1" dirty="0">
                <a:solidFill>
                  <a:srgbClr val="006600"/>
                </a:solidFill>
                <a:latin typeface="Arial Black" panose="020B0A04020102020204" pitchFamily="34" charset="0"/>
              </a:rPr>
              <a:t>intern reglement</a:t>
            </a:r>
            <a:endParaRPr lang="nl-BE" altLang="nl-BE" sz="1800" dirty="0"/>
          </a:p>
        </p:txBody>
      </p:sp>
      <p:sp>
        <p:nvSpPr>
          <p:cNvPr id="2" name="Tekstvak 1">
            <a:extLst>
              <a:ext uri="{FF2B5EF4-FFF2-40B4-BE49-F238E27FC236}">
                <a16:creationId xmlns:a16="http://schemas.microsoft.com/office/drawing/2014/main" id="{B8C00D7F-302A-4860-B388-A57F81630BA8}"/>
              </a:ext>
            </a:extLst>
          </p:cNvPr>
          <p:cNvSpPr txBox="1"/>
          <p:nvPr/>
        </p:nvSpPr>
        <p:spPr>
          <a:xfrm>
            <a:off x="1979712" y="2564904"/>
            <a:ext cx="1152128" cy="307777"/>
          </a:xfrm>
          <a:prstGeom prst="rect">
            <a:avLst/>
          </a:prstGeom>
          <a:noFill/>
          <a:ln>
            <a:solidFill>
              <a:schemeClr val="tx1"/>
            </a:solidFill>
          </a:ln>
        </p:spPr>
        <p:txBody>
          <a:bodyPr wrap="square" rtlCol="0">
            <a:spAutoFit/>
          </a:bodyPr>
          <a:lstStyle/>
          <a:p>
            <a:r>
              <a:rPr lang="nl-BE" sz="1400" b="1" dirty="0"/>
              <a:t>art. 2:58</a:t>
            </a:r>
          </a:p>
        </p:txBody>
      </p:sp>
      <p:sp>
        <p:nvSpPr>
          <p:cNvPr id="4" name="Tekstvak 3">
            <a:extLst>
              <a:ext uri="{FF2B5EF4-FFF2-40B4-BE49-F238E27FC236}">
                <a16:creationId xmlns:a16="http://schemas.microsoft.com/office/drawing/2014/main" id="{B1E57DDA-D353-409C-A244-EB7DB988AF9F}"/>
              </a:ext>
            </a:extLst>
          </p:cNvPr>
          <p:cNvSpPr txBox="1"/>
          <p:nvPr/>
        </p:nvSpPr>
        <p:spPr>
          <a:xfrm>
            <a:off x="3779912" y="2492896"/>
            <a:ext cx="4536504" cy="307777"/>
          </a:xfrm>
          <a:prstGeom prst="rect">
            <a:avLst/>
          </a:prstGeom>
          <a:noFill/>
        </p:spPr>
        <p:txBody>
          <a:bodyPr wrap="square" rtlCol="0">
            <a:spAutoFit/>
          </a:bodyPr>
          <a:lstStyle/>
          <a:p>
            <a:r>
              <a:rPr lang="nl-BE" sz="1400" b="1" dirty="0"/>
              <a:t>het bestuursorgaan, mits statutaire verankering</a:t>
            </a:r>
          </a:p>
        </p:txBody>
      </p:sp>
      <p:cxnSp>
        <p:nvCxnSpPr>
          <p:cNvPr id="6" name="Rechte verbindingslijn met pijl 5">
            <a:extLst>
              <a:ext uri="{FF2B5EF4-FFF2-40B4-BE49-F238E27FC236}">
                <a16:creationId xmlns:a16="http://schemas.microsoft.com/office/drawing/2014/main" id="{3B5C2A5B-4553-49BA-A93C-9ED6CD2BF90B}"/>
              </a:ext>
            </a:extLst>
          </p:cNvPr>
          <p:cNvCxnSpPr>
            <a:stCxn id="2" idx="3"/>
            <a:endCxn id="4" idx="1"/>
          </p:cNvCxnSpPr>
          <p:nvPr/>
        </p:nvCxnSpPr>
        <p:spPr bwMode="auto">
          <a:xfrm flipV="1">
            <a:off x="3131840" y="2701255"/>
            <a:ext cx="618039" cy="17538"/>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kstvak 6">
            <a:extLst>
              <a:ext uri="{FF2B5EF4-FFF2-40B4-BE49-F238E27FC236}">
                <a16:creationId xmlns:a16="http://schemas.microsoft.com/office/drawing/2014/main" id="{C1143415-0517-4E72-BF1A-0977F979E08D}"/>
              </a:ext>
            </a:extLst>
          </p:cNvPr>
          <p:cNvSpPr txBox="1"/>
          <p:nvPr/>
        </p:nvSpPr>
        <p:spPr>
          <a:xfrm>
            <a:off x="2627784" y="3789040"/>
            <a:ext cx="5256584" cy="954107"/>
          </a:xfrm>
          <a:prstGeom prst="rect">
            <a:avLst/>
          </a:prstGeom>
          <a:solidFill>
            <a:schemeClr val="bg1">
              <a:lumMod val="85000"/>
            </a:schemeClr>
          </a:solidFill>
        </p:spPr>
        <p:txBody>
          <a:bodyPr wrap="square" rtlCol="0">
            <a:spAutoFit/>
          </a:bodyPr>
          <a:lstStyle/>
          <a:p>
            <a:r>
              <a:rPr lang="nl-BE" sz="1400" b="1" i="1" dirty="0"/>
              <a:t>voorheen</a:t>
            </a:r>
          </a:p>
          <a:p>
            <a:endParaRPr lang="nl-BE" sz="1400" b="1" dirty="0"/>
          </a:p>
          <a:p>
            <a:r>
              <a:rPr lang="nl-BE" sz="1400" b="1" dirty="0"/>
              <a:t>elk orgaan heeft de bevoegdheid reglementen te maken hoe het zijn bevoegdheid uitoefent</a:t>
            </a:r>
          </a:p>
        </p:txBody>
      </p:sp>
    </p:spTree>
    <p:extLst>
      <p:ext uri="{BB962C8B-B14F-4D97-AF65-F5344CB8AC3E}">
        <p14:creationId xmlns:p14="http://schemas.microsoft.com/office/powerpoint/2010/main" val="3683584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4E3C69-5453-4AAE-93CC-33AB459C335E}"/>
              </a:ext>
            </a:extLst>
          </p:cNvPr>
          <p:cNvSpPr>
            <a:spLocks noGrp="1" noChangeArrowheads="1"/>
          </p:cNvSpPr>
          <p:nvPr>
            <p:ph type="title"/>
          </p:nvPr>
        </p:nvSpPr>
        <p:spPr>
          <a:xfrm>
            <a:off x="1587500" y="457200"/>
            <a:ext cx="7099300" cy="1041400"/>
          </a:xfrm>
          <a:solidFill>
            <a:schemeClr val="accent1">
              <a:lumMod val="20000"/>
              <a:lumOff val="80000"/>
            </a:schemeClr>
          </a:solidFill>
        </p:spPr>
        <p:txBody>
          <a:bodyPr/>
          <a:lstStyle/>
          <a:p>
            <a:pPr>
              <a:defRPr/>
            </a:pPr>
            <a:r>
              <a:rPr lang="fr-BE" altLang="nl-BE" sz="3200" b="1" dirty="0">
                <a:solidFill>
                  <a:schemeClr val="accent1"/>
                </a:solidFill>
              </a:rPr>
              <a:t>IV. </a:t>
            </a:r>
            <a:r>
              <a:rPr lang="fr-BE" altLang="nl-BE" sz="3200" b="1" dirty="0" err="1">
                <a:solidFill>
                  <a:schemeClr val="accent1"/>
                </a:solidFill>
              </a:rPr>
              <a:t>Strijdig</a:t>
            </a:r>
            <a:r>
              <a:rPr lang="fr-BE" altLang="nl-BE" sz="3200" b="1" dirty="0">
                <a:solidFill>
                  <a:schemeClr val="accent1"/>
                </a:solidFill>
              </a:rPr>
              <a:t> </a:t>
            </a:r>
            <a:r>
              <a:rPr lang="fr-BE" altLang="nl-BE" sz="3200" b="1" dirty="0" err="1">
                <a:solidFill>
                  <a:schemeClr val="accent1"/>
                </a:solidFill>
              </a:rPr>
              <a:t>belang</a:t>
            </a:r>
            <a:endParaRPr lang="nl-NL" altLang="nl-BE" sz="3200" b="1" dirty="0">
              <a:solidFill>
                <a:schemeClr val="accent1"/>
              </a:solidFill>
            </a:endParaRPr>
          </a:p>
        </p:txBody>
      </p:sp>
      <p:sp>
        <p:nvSpPr>
          <p:cNvPr id="4" name="Tekstvak 3">
            <a:extLst>
              <a:ext uri="{FF2B5EF4-FFF2-40B4-BE49-F238E27FC236}">
                <a16:creationId xmlns:a16="http://schemas.microsoft.com/office/drawing/2014/main" id="{AD7A3FE3-F822-4FE0-8C8B-AB1F57F6FE44}"/>
              </a:ext>
            </a:extLst>
          </p:cNvPr>
          <p:cNvSpPr txBox="1"/>
          <p:nvPr/>
        </p:nvSpPr>
        <p:spPr>
          <a:xfrm>
            <a:off x="1979712" y="2564904"/>
            <a:ext cx="5976664" cy="1600438"/>
          </a:xfrm>
          <a:prstGeom prst="rect">
            <a:avLst/>
          </a:prstGeom>
          <a:noFill/>
        </p:spPr>
        <p:txBody>
          <a:bodyPr wrap="square" rtlCol="0">
            <a:spAutoFit/>
          </a:bodyPr>
          <a:lstStyle/>
          <a:p>
            <a:r>
              <a:rPr lang="nl-BE" sz="1400" b="1" dirty="0"/>
              <a:t>voor grote vzw’s is er een ganse procedure uitgewerkt indien één van de leden een strijdig belang (rechtstreeks of onrechtstreeks belang van vermogensrechtelijke aard) heeft bij een agendapunt</a:t>
            </a:r>
          </a:p>
          <a:p>
            <a:endParaRPr lang="nl-BE" sz="1400" b="1" dirty="0"/>
          </a:p>
          <a:p>
            <a:pPr marL="285750" indent="-285750">
              <a:buFontTx/>
              <a:buChar char="-"/>
            </a:pPr>
            <a:r>
              <a:rPr lang="nl-BE" sz="1400" b="1" dirty="0"/>
              <a:t>publicatie</a:t>
            </a:r>
          </a:p>
          <a:p>
            <a:pPr marL="285750" indent="-285750">
              <a:buFontTx/>
              <a:buChar char="-"/>
            </a:pPr>
            <a:r>
              <a:rPr lang="nl-BE" sz="1400" b="1" dirty="0"/>
              <a:t>niet deelnemen aan de stemming</a:t>
            </a:r>
          </a:p>
          <a:p>
            <a:r>
              <a:rPr lang="nl-BE" sz="1400" b="1" dirty="0"/>
              <a:t>				                       art. 9:8 § 1</a:t>
            </a:r>
          </a:p>
        </p:txBody>
      </p:sp>
      <p:cxnSp>
        <p:nvCxnSpPr>
          <p:cNvPr id="6" name="Rechte verbindingslijn met pijl 5">
            <a:extLst>
              <a:ext uri="{FF2B5EF4-FFF2-40B4-BE49-F238E27FC236}">
                <a16:creationId xmlns:a16="http://schemas.microsoft.com/office/drawing/2014/main" id="{D7905683-455C-4F76-9B24-7E330FEE284E}"/>
              </a:ext>
            </a:extLst>
          </p:cNvPr>
          <p:cNvCxnSpPr>
            <a:cxnSpLocks/>
          </p:cNvCxnSpPr>
          <p:nvPr/>
        </p:nvCxnSpPr>
        <p:spPr bwMode="auto">
          <a:xfrm>
            <a:off x="2843808" y="2852936"/>
            <a:ext cx="1512168" cy="1619889"/>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kstvak 6">
            <a:extLst>
              <a:ext uri="{FF2B5EF4-FFF2-40B4-BE49-F238E27FC236}">
                <a16:creationId xmlns:a16="http://schemas.microsoft.com/office/drawing/2014/main" id="{8FB6F7F0-374D-4C7E-A1D3-3F52719FAA0F}"/>
              </a:ext>
            </a:extLst>
          </p:cNvPr>
          <p:cNvSpPr txBox="1"/>
          <p:nvPr/>
        </p:nvSpPr>
        <p:spPr>
          <a:xfrm>
            <a:off x="4427984" y="4365104"/>
            <a:ext cx="2592288" cy="1384995"/>
          </a:xfrm>
          <a:prstGeom prst="rect">
            <a:avLst/>
          </a:prstGeom>
          <a:solidFill>
            <a:schemeClr val="bg1">
              <a:lumMod val="85000"/>
            </a:schemeClr>
          </a:solidFill>
        </p:spPr>
        <p:txBody>
          <a:bodyPr wrap="square" rtlCol="0">
            <a:spAutoFit/>
          </a:bodyPr>
          <a:lstStyle/>
          <a:p>
            <a:r>
              <a:rPr lang="nl-BE" sz="1400" b="1" dirty="0"/>
              <a:t>twee van volgende criteria:</a:t>
            </a:r>
          </a:p>
          <a:p>
            <a:r>
              <a:rPr lang="nl-BE" sz="1400" b="1" dirty="0"/>
              <a:t>- 5 werknemers</a:t>
            </a:r>
          </a:p>
          <a:p>
            <a:r>
              <a:rPr lang="nl-BE" sz="1400" b="1" dirty="0"/>
              <a:t>- 334.500,- € ontvangsten</a:t>
            </a:r>
          </a:p>
          <a:p>
            <a:r>
              <a:rPr lang="nl-BE" sz="1400" b="1" dirty="0"/>
              <a:t>- </a:t>
            </a:r>
            <a:r>
              <a:rPr lang="nl-BE" sz="1400" b="1" dirty="0" err="1"/>
              <a:t>balanstot</a:t>
            </a:r>
            <a:r>
              <a:rPr lang="nl-BE" sz="1400" b="1" dirty="0"/>
              <a:t> 1.337.000,-€</a:t>
            </a:r>
          </a:p>
          <a:p>
            <a:pPr marL="285750" indent="-285750">
              <a:buFontTx/>
              <a:buChar char="-"/>
            </a:pPr>
            <a:endParaRPr lang="nl-BE" sz="1400" b="1" dirty="0"/>
          </a:p>
          <a:p>
            <a:r>
              <a:rPr lang="nl-BE" sz="1400" b="1" dirty="0"/>
              <a:t>art. 3:47 § 3</a:t>
            </a:r>
          </a:p>
        </p:txBody>
      </p:sp>
      <p:sp>
        <p:nvSpPr>
          <p:cNvPr id="5" name="Tekstvak 4">
            <a:extLst>
              <a:ext uri="{FF2B5EF4-FFF2-40B4-BE49-F238E27FC236}">
                <a16:creationId xmlns:a16="http://schemas.microsoft.com/office/drawing/2014/main" id="{565A70B2-C357-41BB-9CE2-65EF5D0BE6BA}"/>
              </a:ext>
            </a:extLst>
          </p:cNvPr>
          <p:cNvSpPr txBox="1"/>
          <p:nvPr/>
        </p:nvSpPr>
        <p:spPr>
          <a:xfrm>
            <a:off x="3203848" y="6093296"/>
            <a:ext cx="4032448" cy="307504"/>
          </a:xfrm>
          <a:prstGeom prst="rect">
            <a:avLst/>
          </a:prstGeom>
          <a:noFill/>
          <a:ln>
            <a:solidFill>
              <a:srgbClr val="CC6600"/>
            </a:solidFill>
          </a:ln>
        </p:spPr>
        <p:txBody>
          <a:bodyPr wrap="square" rtlCol="0">
            <a:spAutoFit/>
          </a:bodyPr>
          <a:lstStyle/>
          <a:p>
            <a:r>
              <a:rPr lang="nl-BE" sz="1400" b="1" dirty="0"/>
              <a:t>een bestuurder heeft een verzekeringsportefeuille?</a:t>
            </a:r>
          </a:p>
        </p:txBody>
      </p:sp>
    </p:spTree>
    <p:extLst>
      <p:ext uri="{BB962C8B-B14F-4D97-AF65-F5344CB8AC3E}">
        <p14:creationId xmlns:p14="http://schemas.microsoft.com/office/powerpoint/2010/main" val="896746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accent1">
              <a:lumMod val="20000"/>
              <a:lumOff val="80000"/>
            </a:schemeClr>
          </a:solidFill>
        </p:spPr>
        <p:txBody>
          <a:bodyPr/>
          <a:lstStyle/>
          <a:p>
            <a:pPr>
              <a:defRPr/>
            </a:pPr>
            <a:r>
              <a:rPr lang="fr-BE" altLang="nl-BE" sz="3200" b="1" dirty="0">
                <a:solidFill>
                  <a:schemeClr val="accent1"/>
                </a:solidFill>
              </a:rPr>
              <a:t>V. </a:t>
            </a:r>
            <a:r>
              <a:rPr lang="fr-BE" altLang="nl-BE" sz="3200" b="1" dirty="0" err="1">
                <a:solidFill>
                  <a:schemeClr val="accent1"/>
                </a:solidFill>
              </a:rPr>
              <a:t>verplichtingen</a:t>
            </a:r>
            <a:endParaRPr lang="nl-NL" altLang="nl-BE" sz="3200" b="1" dirty="0">
              <a:solidFill>
                <a:schemeClr val="accent1"/>
              </a:solidFill>
            </a:endParaRPr>
          </a:p>
        </p:txBody>
      </p:sp>
      <p:sp>
        <p:nvSpPr>
          <p:cNvPr id="3" name="Tekstvak 2">
            <a:extLst>
              <a:ext uri="{FF2B5EF4-FFF2-40B4-BE49-F238E27FC236}">
                <a16:creationId xmlns:a16="http://schemas.microsoft.com/office/drawing/2014/main" id="{3272C80C-2266-46F1-BF0E-659426A5C38F}"/>
              </a:ext>
            </a:extLst>
          </p:cNvPr>
          <p:cNvSpPr txBox="1"/>
          <p:nvPr/>
        </p:nvSpPr>
        <p:spPr>
          <a:xfrm>
            <a:off x="1835696" y="2276872"/>
            <a:ext cx="6624736" cy="3539430"/>
          </a:xfrm>
          <a:prstGeom prst="rect">
            <a:avLst/>
          </a:prstGeom>
          <a:noFill/>
        </p:spPr>
        <p:txBody>
          <a:bodyPr wrap="square" rtlCol="0">
            <a:spAutoFit/>
          </a:bodyPr>
          <a:lstStyle/>
          <a:p>
            <a:r>
              <a:rPr lang="nl-BE" sz="1400" b="1" dirty="0"/>
              <a:t>A] </a:t>
            </a:r>
            <a:r>
              <a:rPr lang="nl-BE" sz="1400" b="1" dirty="0">
                <a:solidFill>
                  <a:srgbClr val="006600"/>
                </a:solidFill>
              </a:rPr>
              <a:t>vermelding op alle stukken </a:t>
            </a:r>
            <a:r>
              <a:rPr lang="nl-BE" sz="1400" b="1" dirty="0"/>
              <a:t>uitgaande van de vzw: naam rechtspersoon, rechtsvorm en zetel, </a:t>
            </a:r>
            <a:r>
              <a:rPr lang="nl-BE" sz="1400" b="1" dirty="0" err="1"/>
              <a:t>ONr</a:t>
            </a:r>
            <a:r>
              <a:rPr lang="nl-BE" sz="1400" b="1" dirty="0"/>
              <a:t>, inschrijving rechtspersonenregister</a:t>
            </a:r>
            <a:br>
              <a:rPr lang="nl-BE" sz="1400" b="1" dirty="0"/>
            </a:br>
            <a:r>
              <a:rPr lang="nl-BE" sz="1400" b="1" dirty="0"/>
              <a:t>eventueel: website en e-mailadres				(art. 2:20)</a:t>
            </a:r>
          </a:p>
          <a:p>
            <a:endParaRPr lang="nl-BE" sz="1400" b="1" dirty="0"/>
          </a:p>
          <a:p>
            <a:endParaRPr lang="nl-BE" sz="1400" b="1" dirty="0"/>
          </a:p>
          <a:p>
            <a:r>
              <a:rPr lang="nl-BE" sz="1400" b="1" dirty="0"/>
              <a:t>B] </a:t>
            </a:r>
            <a:r>
              <a:rPr lang="nl-BE" sz="1400" b="1" dirty="0">
                <a:solidFill>
                  <a:srgbClr val="006600"/>
                </a:solidFill>
              </a:rPr>
              <a:t>na elke handtekening</a:t>
            </a:r>
            <a:r>
              <a:rPr lang="nl-BE" sz="1400" b="1" dirty="0"/>
              <a:t>, de hoedanigheid			(art. 2:52)</a:t>
            </a:r>
          </a:p>
          <a:p>
            <a:endParaRPr lang="nl-BE" sz="1400" b="1" dirty="0"/>
          </a:p>
          <a:p>
            <a:endParaRPr lang="nl-BE" sz="1400" b="1" dirty="0"/>
          </a:p>
          <a:p>
            <a:r>
              <a:rPr lang="nl-BE" sz="1400" b="1" dirty="0"/>
              <a:t>C] </a:t>
            </a:r>
            <a:r>
              <a:rPr lang="nl-BE" sz="1400" b="1" dirty="0">
                <a:solidFill>
                  <a:srgbClr val="006600"/>
                </a:solidFill>
              </a:rPr>
              <a:t>de jaarrekening</a:t>
            </a:r>
          </a:p>
          <a:p>
            <a:r>
              <a:rPr lang="nl-BE" sz="1400" b="1" dirty="0"/>
              <a:t>	binnen 6 maand de na afsluiting jaarrekening</a:t>
            </a:r>
            <a:br>
              <a:rPr lang="nl-BE" sz="1400" b="1" dirty="0"/>
            </a:br>
            <a:r>
              <a:rPr lang="nl-BE" sz="1400" b="1" dirty="0"/>
              <a:t>	vorm (art. 3:145 §3)</a:t>
            </a:r>
          </a:p>
          <a:p>
            <a:r>
              <a:rPr lang="nl-BE" sz="1400" b="1" dirty="0"/>
              <a:t>	controle op de jaarrekening (art. 3:96)</a:t>
            </a:r>
          </a:p>
          <a:p>
            <a:endParaRPr lang="nl-BE" sz="1400" b="1" dirty="0"/>
          </a:p>
          <a:p>
            <a:r>
              <a:rPr lang="nl-BE" sz="1400" b="1" dirty="0"/>
              <a:t>D] </a:t>
            </a:r>
            <a:r>
              <a:rPr lang="nl-BE" sz="1400" b="1" dirty="0">
                <a:solidFill>
                  <a:srgbClr val="006600"/>
                </a:solidFill>
              </a:rPr>
              <a:t>continuïteit</a:t>
            </a:r>
            <a:r>
              <a:rPr lang="nl-BE" sz="1400" b="1" dirty="0"/>
              <a:t> : art. 2:51</a:t>
            </a:r>
          </a:p>
          <a:p>
            <a:endParaRPr lang="nl-BE" sz="1400" b="1" dirty="0"/>
          </a:p>
          <a:p>
            <a:r>
              <a:rPr lang="nl-BE" sz="1400" b="1" dirty="0"/>
              <a:t>E] </a:t>
            </a:r>
            <a:r>
              <a:rPr lang="nl-BE" sz="1400" b="1" dirty="0">
                <a:solidFill>
                  <a:srgbClr val="006600"/>
                </a:solidFill>
              </a:rPr>
              <a:t>verjaring</a:t>
            </a:r>
            <a:r>
              <a:rPr lang="nl-BE" sz="1400" b="1" dirty="0"/>
              <a:t>: art. 2:136 § 2 – vijf jaar</a:t>
            </a:r>
          </a:p>
        </p:txBody>
      </p:sp>
      <p:sp>
        <p:nvSpPr>
          <p:cNvPr id="4" name="Tekstvak 3">
            <a:extLst>
              <a:ext uri="{FF2B5EF4-FFF2-40B4-BE49-F238E27FC236}">
                <a16:creationId xmlns:a16="http://schemas.microsoft.com/office/drawing/2014/main" id="{47EB7A9D-36B4-45CD-90D2-5AA0C8C456F1}"/>
              </a:ext>
            </a:extLst>
          </p:cNvPr>
          <p:cNvSpPr txBox="1"/>
          <p:nvPr/>
        </p:nvSpPr>
        <p:spPr>
          <a:xfrm>
            <a:off x="5436096" y="5157192"/>
            <a:ext cx="2952328" cy="954107"/>
          </a:xfrm>
          <a:prstGeom prst="rect">
            <a:avLst/>
          </a:prstGeom>
          <a:solidFill>
            <a:schemeClr val="bg1">
              <a:lumMod val="85000"/>
            </a:schemeClr>
          </a:solidFill>
        </p:spPr>
        <p:txBody>
          <a:bodyPr wrap="square" rtlCol="0">
            <a:spAutoFit/>
          </a:bodyPr>
          <a:lstStyle/>
          <a:p>
            <a:r>
              <a:rPr lang="nl-BE" sz="1400" b="1" dirty="0"/>
              <a:t>indien de continuïteit in het gedrang komt, de nodige maatregelen nemen voor 12 maand</a:t>
            </a:r>
            <a:br>
              <a:rPr lang="nl-BE" sz="1400" b="1" dirty="0"/>
            </a:br>
            <a:r>
              <a:rPr lang="nl-BE" sz="1400" b="1" i="1" dirty="0"/>
              <a:t>alleen voor vennootschappen</a:t>
            </a:r>
          </a:p>
        </p:txBody>
      </p:sp>
      <p:cxnSp>
        <p:nvCxnSpPr>
          <p:cNvPr id="6" name="Rechte verbindingslijn met pijl 5">
            <a:extLst>
              <a:ext uri="{FF2B5EF4-FFF2-40B4-BE49-F238E27FC236}">
                <a16:creationId xmlns:a16="http://schemas.microsoft.com/office/drawing/2014/main" id="{A35FD1F8-311B-4BD5-8B4E-63D3D61127E5}"/>
              </a:ext>
            </a:extLst>
          </p:cNvPr>
          <p:cNvCxnSpPr/>
          <p:nvPr/>
        </p:nvCxnSpPr>
        <p:spPr bwMode="auto">
          <a:xfrm>
            <a:off x="4067944" y="5229200"/>
            <a:ext cx="1224136" cy="216024"/>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02049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accent1">
              <a:lumMod val="20000"/>
              <a:lumOff val="80000"/>
            </a:schemeClr>
          </a:solidFill>
        </p:spPr>
        <p:txBody>
          <a:bodyPr/>
          <a:lstStyle/>
          <a:p>
            <a:pPr>
              <a:defRPr/>
            </a:pPr>
            <a:r>
              <a:rPr lang="fr-BE" altLang="nl-BE" sz="3200" b="1" dirty="0">
                <a:solidFill>
                  <a:schemeClr val="accent1"/>
                </a:solidFill>
              </a:rPr>
              <a:t>VI. </a:t>
            </a:r>
            <a:r>
              <a:rPr lang="fr-BE" altLang="nl-BE" sz="3200" b="1" dirty="0" err="1">
                <a:solidFill>
                  <a:schemeClr val="accent1"/>
                </a:solidFill>
              </a:rPr>
              <a:t>aansprakelijkheid</a:t>
            </a:r>
            <a:endParaRPr lang="nl-NL" altLang="nl-BE" sz="3200" b="1" dirty="0">
              <a:solidFill>
                <a:schemeClr val="accent1"/>
              </a:solidFill>
            </a:endParaRPr>
          </a:p>
        </p:txBody>
      </p:sp>
      <p:sp>
        <p:nvSpPr>
          <p:cNvPr id="7" name="Tekstvak 6">
            <a:extLst>
              <a:ext uri="{FF2B5EF4-FFF2-40B4-BE49-F238E27FC236}">
                <a16:creationId xmlns:a16="http://schemas.microsoft.com/office/drawing/2014/main" id="{0113DE10-EBF1-418F-9634-B5FEE7546E0C}"/>
              </a:ext>
            </a:extLst>
          </p:cNvPr>
          <p:cNvSpPr txBox="1"/>
          <p:nvPr/>
        </p:nvSpPr>
        <p:spPr>
          <a:xfrm>
            <a:off x="6876256" y="824011"/>
            <a:ext cx="1008112" cy="307777"/>
          </a:xfrm>
          <a:prstGeom prst="rect">
            <a:avLst/>
          </a:prstGeom>
          <a:solidFill>
            <a:srgbClr val="FF0000"/>
          </a:solidFill>
        </p:spPr>
        <p:txBody>
          <a:bodyPr wrap="square" rtlCol="0">
            <a:spAutoFit/>
          </a:bodyPr>
          <a:lstStyle/>
          <a:p>
            <a:r>
              <a:rPr lang="nl-BE" sz="1400" b="1" dirty="0">
                <a:solidFill>
                  <a:schemeClr val="bg1"/>
                </a:solidFill>
              </a:rPr>
              <a:t>art. 2:55</a:t>
            </a:r>
          </a:p>
        </p:txBody>
      </p:sp>
      <p:sp>
        <p:nvSpPr>
          <p:cNvPr id="2" name="Tekstvak 1">
            <a:extLst>
              <a:ext uri="{FF2B5EF4-FFF2-40B4-BE49-F238E27FC236}">
                <a16:creationId xmlns:a16="http://schemas.microsoft.com/office/drawing/2014/main" id="{D78E2F4F-E848-4E8C-91A8-4B116163BA9C}"/>
              </a:ext>
            </a:extLst>
          </p:cNvPr>
          <p:cNvSpPr txBox="1"/>
          <p:nvPr/>
        </p:nvSpPr>
        <p:spPr>
          <a:xfrm>
            <a:off x="1587500" y="3933056"/>
            <a:ext cx="2664296" cy="307777"/>
          </a:xfrm>
          <a:prstGeom prst="rect">
            <a:avLst/>
          </a:prstGeom>
          <a:solidFill>
            <a:schemeClr val="bg1">
              <a:lumMod val="85000"/>
            </a:schemeClr>
          </a:solidFill>
        </p:spPr>
        <p:txBody>
          <a:bodyPr wrap="square" rtlCol="0">
            <a:spAutoFit/>
          </a:bodyPr>
          <a:lstStyle/>
          <a:p>
            <a:r>
              <a:rPr lang="nl-BE" sz="1400" b="1" dirty="0"/>
              <a:t>Regel 2  tegenover de vereniging</a:t>
            </a:r>
          </a:p>
        </p:txBody>
      </p:sp>
      <p:sp>
        <p:nvSpPr>
          <p:cNvPr id="3" name="Tekstvak 2">
            <a:extLst>
              <a:ext uri="{FF2B5EF4-FFF2-40B4-BE49-F238E27FC236}">
                <a16:creationId xmlns:a16="http://schemas.microsoft.com/office/drawing/2014/main" id="{CCF1E4D0-B33A-40BB-96C6-E48D68B8F849}"/>
              </a:ext>
            </a:extLst>
          </p:cNvPr>
          <p:cNvSpPr txBox="1"/>
          <p:nvPr/>
        </p:nvSpPr>
        <p:spPr>
          <a:xfrm>
            <a:off x="1892956" y="2492896"/>
            <a:ext cx="6423460" cy="1169551"/>
          </a:xfrm>
          <a:prstGeom prst="rect">
            <a:avLst/>
          </a:prstGeom>
          <a:noFill/>
        </p:spPr>
        <p:txBody>
          <a:bodyPr wrap="square" rtlCol="0">
            <a:spAutoFit/>
          </a:bodyPr>
          <a:lstStyle/>
          <a:p>
            <a:r>
              <a:rPr lang="nl-BE" sz="1400" b="1" dirty="0"/>
              <a:t>een verbintenis aangegaan door een bestuurder bindt enkel de rechtspersoon (art. 9:1)</a:t>
            </a:r>
            <a:br>
              <a:rPr lang="nl-BE" sz="1400" b="1" dirty="0"/>
            </a:br>
            <a:r>
              <a:rPr lang="nl-BE" sz="1400" b="1" dirty="0"/>
              <a:t/>
            </a:r>
            <a:br>
              <a:rPr lang="nl-BE" sz="1400" b="1" dirty="0"/>
            </a:br>
            <a:r>
              <a:rPr lang="nl-BE" sz="1400" b="1" dirty="0"/>
              <a:t>een bestuurder is tegenover een derde wel aansprakelijk wanneer schade aan de derde is veroorzaakt door een onrechtmatige daad</a:t>
            </a:r>
          </a:p>
        </p:txBody>
      </p:sp>
      <p:sp>
        <p:nvSpPr>
          <p:cNvPr id="6" name="Tekstvak 5">
            <a:extLst>
              <a:ext uri="{FF2B5EF4-FFF2-40B4-BE49-F238E27FC236}">
                <a16:creationId xmlns:a16="http://schemas.microsoft.com/office/drawing/2014/main" id="{F35932F0-A697-45EC-9FC2-35BE6C86947C}"/>
              </a:ext>
            </a:extLst>
          </p:cNvPr>
          <p:cNvSpPr txBox="1"/>
          <p:nvPr/>
        </p:nvSpPr>
        <p:spPr>
          <a:xfrm>
            <a:off x="1475656" y="2060848"/>
            <a:ext cx="2664296" cy="307777"/>
          </a:xfrm>
          <a:prstGeom prst="rect">
            <a:avLst/>
          </a:prstGeom>
          <a:solidFill>
            <a:schemeClr val="bg1">
              <a:lumMod val="85000"/>
            </a:schemeClr>
          </a:solidFill>
        </p:spPr>
        <p:txBody>
          <a:bodyPr wrap="square" rtlCol="0">
            <a:spAutoFit/>
          </a:bodyPr>
          <a:lstStyle/>
          <a:p>
            <a:r>
              <a:rPr lang="nl-BE" sz="1400" b="1" dirty="0"/>
              <a:t>Regel 1  tegenover derden</a:t>
            </a:r>
          </a:p>
        </p:txBody>
      </p:sp>
      <p:sp>
        <p:nvSpPr>
          <p:cNvPr id="4" name="Tekstvak 3">
            <a:extLst>
              <a:ext uri="{FF2B5EF4-FFF2-40B4-BE49-F238E27FC236}">
                <a16:creationId xmlns:a16="http://schemas.microsoft.com/office/drawing/2014/main" id="{FDDC9D30-E403-491C-A8F5-92B743DBC0A6}"/>
              </a:ext>
            </a:extLst>
          </p:cNvPr>
          <p:cNvSpPr txBox="1"/>
          <p:nvPr/>
        </p:nvSpPr>
        <p:spPr>
          <a:xfrm>
            <a:off x="1979712" y="4437112"/>
            <a:ext cx="6840760" cy="1169551"/>
          </a:xfrm>
          <a:prstGeom prst="rect">
            <a:avLst/>
          </a:prstGeom>
          <a:noFill/>
        </p:spPr>
        <p:txBody>
          <a:bodyPr wrap="square" rtlCol="0">
            <a:spAutoFit/>
          </a:bodyPr>
          <a:lstStyle/>
          <a:p>
            <a:r>
              <a:rPr lang="nl-BE" sz="1400" b="1" dirty="0"/>
              <a:t>2.a &lt;behoorlijk vervullen van de taak (art. 2:50)</a:t>
            </a:r>
            <a:br>
              <a:rPr lang="nl-BE" sz="1400" b="1" dirty="0"/>
            </a:br>
            <a:r>
              <a:rPr lang="nl-BE" sz="1400" b="1" dirty="0"/>
              <a:t>      &lt;fouten in de uitvoering buiten de marge van normaal voorzichtige bestuurder</a:t>
            </a:r>
          </a:p>
          <a:p>
            <a:r>
              <a:rPr lang="nl-BE" sz="1400" b="1" dirty="0"/>
              <a:t>      &lt;overtreding van de vzw-wet of de statuten</a:t>
            </a:r>
          </a:p>
          <a:p>
            <a:endParaRPr lang="nl-BE" sz="1400" b="1" dirty="0"/>
          </a:p>
          <a:p>
            <a:r>
              <a:rPr lang="nl-BE" sz="1400" b="1" dirty="0"/>
              <a:t>2.b </a:t>
            </a:r>
            <a:r>
              <a:rPr lang="nl-BE" sz="1400" b="1" dirty="0">
                <a:solidFill>
                  <a:srgbClr val="C00000"/>
                </a:solidFill>
              </a:rPr>
              <a:t>hoofdelijk</a:t>
            </a:r>
            <a:r>
              <a:rPr lang="nl-BE" sz="1400" b="1" dirty="0"/>
              <a:t>, behalve indien fout gemeld werd (art. 2:52 lid 4)</a:t>
            </a:r>
          </a:p>
        </p:txBody>
      </p:sp>
      <p:sp>
        <p:nvSpPr>
          <p:cNvPr id="5" name="Ovaal 4">
            <a:extLst>
              <a:ext uri="{FF2B5EF4-FFF2-40B4-BE49-F238E27FC236}">
                <a16:creationId xmlns:a16="http://schemas.microsoft.com/office/drawing/2014/main" id="{C73D4B5B-FBD1-4AFE-A2BF-71DAA61B9542}"/>
              </a:ext>
            </a:extLst>
          </p:cNvPr>
          <p:cNvSpPr/>
          <p:nvPr/>
        </p:nvSpPr>
        <p:spPr bwMode="auto">
          <a:xfrm>
            <a:off x="4251796" y="3356992"/>
            <a:ext cx="1616348" cy="305455"/>
          </a:xfrm>
          <a:prstGeom prst="ellipse">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Times" pitchFamily="18" charset="0"/>
            </a:endParaRPr>
          </a:p>
        </p:txBody>
      </p:sp>
      <p:cxnSp>
        <p:nvCxnSpPr>
          <p:cNvPr id="9" name="Rechte verbindingslijn met pijl 8">
            <a:extLst>
              <a:ext uri="{FF2B5EF4-FFF2-40B4-BE49-F238E27FC236}">
                <a16:creationId xmlns:a16="http://schemas.microsoft.com/office/drawing/2014/main" id="{1D695F6B-5D17-49F9-A982-E3CBB84C8530}"/>
              </a:ext>
            </a:extLst>
          </p:cNvPr>
          <p:cNvCxnSpPr>
            <a:cxnSpLocks/>
          </p:cNvCxnSpPr>
          <p:nvPr/>
        </p:nvCxnSpPr>
        <p:spPr bwMode="auto">
          <a:xfrm>
            <a:off x="5724128" y="5015498"/>
            <a:ext cx="720080" cy="787444"/>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kstvak 9">
            <a:extLst>
              <a:ext uri="{FF2B5EF4-FFF2-40B4-BE49-F238E27FC236}">
                <a16:creationId xmlns:a16="http://schemas.microsoft.com/office/drawing/2014/main" id="{193D8884-DE9F-48BE-BFC8-58F54BC1805C}"/>
              </a:ext>
            </a:extLst>
          </p:cNvPr>
          <p:cNvSpPr txBox="1"/>
          <p:nvPr/>
        </p:nvSpPr>
        <p:spPr>
          <a:xfrm>
            <a:off x="6372200" y="5802942"/>
            <a:ext cx="2314600" cy="738664"/>
          </a:xfrm>
          <a:prstGeom prst="rect">
            <a:avLst/>
          </a:prstGeom>
          <a:noFill/>
          <a:ln>
            <a:solidFill>
              <a:srgbClr val="CC6600"/>
            </a:solidFill>
          </a:ln>
        </p:spPr>
        <p:txBody>
          <a:bodyPr wrap="square" rtlCol="0">
            <a:spAutoFit/>
          </a:bodyPr>
          <a:lstStyle/>
          <a:p>
            <a:r>
              <a:rPr lang="nl-BE" sz="1400" b="1" dirty="0"/>
              <a:t>geen brandverzekering</a:t>
            </a:r>
          </a:p>
          <a:p>
            <a:r>
              <a:rPr lang="nl-BE" sz="1400" b="1" dirty="0"/>
              <a:t>tewerkstelling zonder arbeidscontract ….</a:t>
            </a:r>
          </a:p>
        </p:txBody>
      </p:sp>
      <p:cxnSp>
        <p:nvCxnSpPr>
          <p:cNvPr id="13" name="Rechte verbindingslijn met pijl 12">
            <a:extLst>
              <a:ext uri="{FF2B5EF4-FFF2-40B4-BE49-F238E27FC236}">
                <a16:creationId xmlns:a16="http://schemas.microsoft.com/office/drawing/2014/main" id="{558679EF-3738-4698-99DE-024FDDFCCD9D}"/>
              </a:ext>
            </a:extLst>
          </p:cNvPr>
          <p:cNvCxnSpPr/>
          <p:nvPr/>
        </p:nvCxnSpPr>
        <p:spPr bwMode="auto">
          <a:xfrm>
            <a:off x="2699792" y="5606663"/>
            <a:ext cx="504056" cy="270609"/>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kstvak 13">
            <a:extLst>
              <a:ext uri="{FF2B5EF4-FFF2-40B4-BE49-F238E27FC236}">
                <a16:creationId xmlns:a16="http://schemas.microsoft.com/office/drawing/2014/main" id="{3A9CA888-0C5D-4010-BD1B-0FF194E89DB0}"/>
              </a:ext>
            </a:extLst>
          </p:cNvPr>
          <p:cNvSpPr txBox="1"/>
          <p:nvPr/>
        </p:nvSpPr>
        <p:spPr>
          <a:xfrm>
            <a:off x="3347864" y="5802942"/>
            <a:ext cx="1584176" cy="523220"/>
          </a:xfrm>
          <a:prstGeom prst="rect">
            <a:avLst/>
          </a:prstGeom>
          <a:noFill/>
          <a:ln>
            <a:solidFill>
              <a:schemeClr val="tx1"/>
            </a:solidFill>
          </a:ln>
        </p:spPr>
        <p:txBody>
          <a:bodyPr wrap="square" rtlCol="0">
            <a:spAutoFit/>
          </a:bodyPr>
          <a:lstStyle/>
          <a:p>
            <a:r>
              <a:rPr lang="nl-BE" sz="1400" b="1" dirty="0"/>
              <a:t>komt uit commercieel leven</a:t>
            </a:r>
          </a:p>
        </p:txBody>
      </p:sp>
    </p:spTree>
    <p:extLst>
      <p:ext uri="{BB962C8B-B14F-4D97-AF65-F5344CB8AC3E}">
        <p14:creationId xmlns:p14="http://schemas.microsoft.com/office/powerpoint/2010/main" val="125802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accent1">
              <a:lumMod val="20000"/>
              <a:lumOff val="80000"/>
            </a:schemeClr>
          </a:solidFill>
        </p:spPr>
        <p:txBody>
          <a:bodyPr/>
          <a:lstStyle/>
          <a:p>
            <a:pPr algn="r">
              <a:defRPr/>
            </a:pPr>
            <a:r>
              <a:rPr lang="fr-BE" altLang="nl-BE" sz="2000" b="1" dirty="0" err="1">
                <a:solidFill>
                  <a:schemeClr val="accent1"/>
                </a:solidFill>
              </a:rPr>
              <a:t>aansprakelijkheid</a:t>
            </a:r>
            <a:endParaRPr lang="nl-NL" altLang="nl-BE" sz="1600" b="1" dirty="0">
              <a:solidFill>
                <a:schemeClr val="accent1"/>
              </a:solidFill>
            </a:endParaRPr>
          </a:p>
        </p:txBody>
      </p:sp>
      <p:sp>
        <p:nvSpPr>
          <p:cNvPr id="3" name="Tekstvak 2">
            <a:extLst>
              <a:ext uri="{FF2B5EF4-FFF2-40B4-BE49-F238E27FC236}">
                <a16:creationId xmlns:a16="http://schemas.microsoft.com/office/drawing/2014/main" id="{18E77FD3-094C-4DB9-AAC4-526A3EBEE3D1}"/>
              </a:ext>
            </a:extLst>
          </p:cNvPr>
          <p:cNvSpPr txBox="1"/>
          <p:nvPr/>
        </p:nvSpPr>
        <p:spPr>
          <a:xfrm>
            <a:off x="1619672" y="5229200"/>
            <a:ext cx="2808312" cy="307777"/>
          </a:xfrm>
          <a:prstGeom prst="rect">
            <a:avLst/>
          </a:prstGeom>
          <a:solidFill>
            <a:schemeClr val="bg1">
              <a:lumMod val="85000"/>
            </a:schemeClr>
          </a:solidFill>
        </p:spPr>
        <p:txBody>
          <a:bodyPr wrap="square" rtlCol="0">
            <a:spAutoFit/>
          </a:bodyPr>
          <a:lstStyle/>
          <a:p>
            <a:r>
              <a:rPr lang="nl-BE" sz="1400" b="1" dirty="0"/>
              <a:t>Regel 4  conventionele beperking</a:t>
            </a:r>
          </a:p>
        </p:txBody>
      </p:sp>
      <p:sp>
        <p:nvSpPr>
          <p:cNvPr id="2" name="Tekstvak 1">
            <a:extLst>
              <a:ext uri="{FF2B5EF4-FFF2-40B4-BE49-F238E27FC236}">
                <a16:creationId xmlns:a16="http://schemas.microsoft.com/office/drawing/2014/main" id="{5A03C636-40A3-46C8-9AF9-7C5DCDD16BB5}"/>
              </a:ext>
            </a:extLst>
          </p:cNvPr>
          <p:cNvSpPr txBox="1"/>
          <p:nvPr/>
        </p:nvSpPr>
        <p:spPr>
          <a:xfrm>
            <a:off x="2123728" y="2492896"/>
            <a:ext cx="5072732" cy="2031325"/>
          </a:xfrm>
          <a:prstGeom prst="rect">
            <a:avLst/>
          </a:prstGeom>
          <a:noFill/>
        </p:spPr>
        <p:txBody>
          <a:bodyPr wrap="square" rtlCol="0">
            <a:spAutoFit/>
          </a:bodyPr>
          <a:lstStyle/>
          <a:p>
            <a:r>
              <a:rPr lang="nl-BE" sz="1400" b="1" dirty="0"/>
              <a:t>Naargelang van het balanstotaal (…) beperkt tot</a:t>
            </a:r>
          </a:p>
          <a:p>
            <a:r>
              <a:rPr lang="nl-BE" sz="1400" b="1" dirty="0"/>
              <a:t>	250.000,- €</a:t>
            </a:r>
            <a:br>
              <a:rPr lang="nl-BE" sz="1400" b="1" dirty="0"/>
            </a:br>
            <a:r>
              <a:rPr lang="nl-BE" sz="1400" b="1" dirty="0"/>
              <a:t>	1 </a:t>
            </a:r>
            <a:r>
              <a:rPr lang="nl-BE" sz="1400" b="1" dirty="0" err="1"/>
              <a:t>mio</a:t>
            </a:r>
            <a:endParaRPr lang="nl-BE" sz="1400" b="1" dirty="0"/>
          </a:p>
          <a:p>
            <a:r>
              <a:rPr lang="nl-BE" sz="1400" b="1" dirty="0"/>
              <a:t>	3 </a:t>
            </a:r>
            <a:r>
              <a:rPr lang="nl-BE" sz="1400" b="1" dirty="0" err="1"/>
              <a:t>mio</a:t>
            </a:r>
            <a:endParaRPr lang="nl-BE" sz="1400" b="1" dirty="0"/>
          </a:p>
          <a:p>
            <a:r>
              <a:rPr lang="nl-BE" sz="1400" b="1" dirty="0"/>
              <a:t>	12 </a:t>
            </a:r>
            <a:r>
              <a:rPr lang="nl-BE" sz="1400" b="1" dirty="0" err="1"/>
              <a:t>mio</a:t>
            </a:r>
            <a:endParaRPr lang="nl-BE" sz="1400" b="1" dirty="0"/>
          </a:p>
          <a:p>
            <a:r>
              <a:rPr lang="nl-BE" sz="1400" b="1" dirty="0"/>
              <a:t>Deze beperking geldt niet:</a:t>
            </a:r>
          </a:p>
          <a:p>
            <a:r>
              <a:rPr lang="nl-BE" sz="1400" b="1" dirty="0"/>
              <a:t>- in geval van bedrieglijk opzet</a:t>
            </a:r>
            <a:br>
              <a:rPr lang="nl-BE" sz="1400" b="1" dirty="0"/>
            </a:br>
            <a:r>
              <a:rPr lang="nl-BE" sz="1400" b="1" dirty="0"/>
              <a:t>- voor art. 442quater WIB</a:t>
            </a:r>
            <a:br>
              <a:rPr lang="nl-BE" sz="1400" b="1" dirty="0"/>
            </a:br>
            <a:r>
              <a:rPr lang="nl-BE" sz="1400" b="1" dirty="0"/>
              <a:t>- voor art. 93 </a:t>
            </a:r>
            <a:r>
              <a:rPr lang="nl-BE" sz="1400" b="1" dirty="0" err="1"/>
              <a:t>undeciesC</a:t>
            </a:r>
            <a:r>
              <a:rPr lang="nl-BE" sz="1400" b="1" dirty="0"/>
              <a:t> BTW</a:t>
            </a:r>
          </a:p>
        </p:txBody>
      </p:sp>
      <p:sp>
        <p:nvSpPr>
          <p:cNvPr id="5" name="Tekstvak 4">
            <a:extLst>
              <a:ext uri="{FF2B5EF4-FFF2-40B4-BE49-F238E27FC236}">
                <a16:creationId xmlns:a16="http://schemas.microsoft.com/office/drawing/2014/main" id="{3657434A-83C7-4476-81D0-02742415570F}"/>
              </a:ext>
            </a:extLst>
          </p:cNvPr>
          <p:cNvSpPr txBox="1"/>
          <p:nvPr/>
        </p:nvSpPr>
        <p:spPr>
          <a:xfrm>
            <a:off x="1609084" y="2031992"/>
            <a:ext cx="2664296" cy="307777"/>
          </a:xfrm>
          <a:prstGeom prst="rect">
            <a:avLst/>
          </a:prstGeom>
          <a:solidFill>
            <a:schemeClr val="bg1">
              <a:lumMod val="85000"/>
            </a:schemeClr>
          </a:solidFill>
        </p:spPr>
        <p:txBody>
          <a:bodyPr wrap="square" rtlCol="0">
            <a:spAutoFit/>
          </a:bodyPr>
          <a:lstStyle/>
          <a:p>
            <a:r>
              <a:rPr lang="nl-BE" sz="1400" b="1" dirty="0"/>
              <a:t>Regel 3  wettelijke beperking</a:t>
            </a:r>
          </a:p>
        </p:txBody>
      </p:sp>
      <p:sp>
        <p:nvSpPr>
          <p:cNvPr id="4" name="Tekstvak 3">
            <a:extLst>
              <a:ext uri="{FF2B5EF4-FFF2-40B4-BE49-F238E27FC236}">
                <a16:creationId xmlns:a16="http://schemas.microsoft.com/office/drawing/2014/main" id="{067D2792-3485-492F-8F05-48D84D4D2F2A}"/>
              </a:ext>
            </a:extLst>
          </p:cNvPr>
          <p:cNvSpPr txBox="1"/>
          <p:nvPr/>
        </p:nvSpPr>
        <p:spPr>
          <a:xfrm>
            <a:off x="4788024" y="5229200"/>
            <a:ext cx="2880320" cy="523220"/>
          </a:xfrm>
          <a:prstGeom prst="rect">
            <a:avLst/>
          </a:prstGeom>
          <a:noFill/>
        </p:spPr>
        <p:txBody>
          <a:bodyPr wrap="square" rtlCol="0">
            <a:spAutoFit/>
          </a:bodyPr>
          <a:lstStyle/>
          <a:p>
            <a:r>
              <a:rPr lang="nl-BE" sz="1400" b="1" dirty="0"/>
              <a:t>geen </a:t>
            </a:r>
            <a:r>
              <a:rPr lang="nl-BE" sz="1400" b="1" dirty="0" err="1"/>
              <a:t>exoneratie</a:t>
            </a:r>
            <a:r>
              <a:rPr lang="nl-BE" sz="1400" b="1" dirty="0"/>
              <a:t> en geen beperking lager dan art. 2:57 § 2</a:t>
            </a:r>
          </a:p>
        </p:txBody>
      </p:sp>
      <p:sp>
        <p:nvSpPr>
          <p:cNvPr id="6" name="Tekstvak 5">
            <a:extLst>
              <a:ext uri="{FF2B5EF4-FFF2-40B4-BE49-F238E27FC236}">
                <a16:creationId xmlns:a16="http://schemas.microsoft.com/office/drawing/2014/main" id="{51D93B84-15FA-4461-8CBF-4101FADC2AFC}"/>
              </a:ext>
            </a:extLst>
          </p:cNvPr>
          <p:cNvSpPr txBox="1"/>
          <p:nvPr/>
        </p:nvSpPr>
        <p:spPr>
          <a:xfrm>
            <a:off x="6372200" y="3284984"/>
            <a:ext cx="936104" cy="307777"/>
          </a:xfrm>
          <a:prstGeom prst="rect">
            <a:avLst/>
          </a:prstGeom>
          <a:solidFill>
            <a:srgbClr val="66FF66"/>
          </a:solidFill>
        </p:spPr>
        <p:txBody>
          <a:bodyPr wrap="square" rtlCol="0">
            <a:spAutoFit/>
          </a:bodyPr>
          <a:lstStyle/>
          <a:p>
            <a:r>
              <a:rPr lang="nl-BE" sz="1400" b="1" dirty="0"/>
              <a:t>art. 2:56</a:t>
            </a:r>
          </a:p>
        </p:txBody>
      </p:sp>
    </p:spTree>
    <p:extLst>
      <p:ext uri="{BB962C8B-B14F-4D97-AF65-F5344CB8AC3E}">
        <p14:creationId xmlns:p14="http://schemas.microsoft.com/office/powerpoint/2010/main" val="2784511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accent1">
              <a:lumMod val="20000"/>
              <a:lumOff val="80000"/>
            </a:schemeClr>
          </a:solidFill>
        </p:spPr>
        <p:txBody>
          <a:bodyPr/>
          <a:lstStyle/>
          <a:p>
            <a:pPr algn="r">
              <a:defRPr/>
            </a:pPr>
            <a:r>
              <a:rPr lang="fr-BE" altLang="nl-BE" sz="2000" b="1" dirty="0" err="1">
                <a:solidFill>
                  <a:schemeClr val="accent1"/>
                </a:solidFill>
              </a:rPr>
              <a:t>aansprakelijkheid</a:t>
            </a:r>
            <a:endParaRPr lang="nl-NL" altLang="nl-BE" sz="1600" b="1" dirty="0">
              <a:solidFill>
                <a:schemeClr val="accent1"/>
              </a:solidFill>
            </a:endParaRPr>
          </a:p>
        </p:txBody>
      </p:sp>
      <p:sp>
        <p:nvSpPr>
          <p:cNvPr id="3" name="Tekstvak 2">
            <a:extLst>
              <a:ext uri="{FF2B5EF4-FFF2-40B4-BE49-F238E27FC236}">
                <a16:creationId xmlns:a16="http://schemas.microsoft.com/office/drawing/2014/main" id="{18E77FD3-094C-4DB9-AAC4-526A3EBEE3D1}"/>
              </a:ext>
            </a:extLst>
          </p:cNvPr>
          <p:cNvSpPr txBox="1"/>
          <p:nvPr/>
        </p:nvSpPr>
        <p:spPr>
          <a:xfrm>
            <a:off x="1609084" y="4364343"/>
            <a:ext cx="2808312" cy="307777"/>
          </a:xfrm>
          <a:prstGeom prst="rect">
            <a:avLst/>
          </a:prstGeom>
          <a:solidFill>
            <a:schemeClr val="bg1">
              <a:lumMod val="85000"/>
            </a:schemeClr>
          </a:solidFill>
        </p:spPr>
        <p:txBody>
          <a:bodyPr wrap="square" rtlCol="0">
            <a:spAutoFit/>
          </a:bodyPr>
          <a:lstStyle/>
          <a:p>
            <a:r>
              <a:rPr lang="nl-BE" sz="1400" b="1" dirty="0"/>
              <a:t>Regel 7 in geval van faillissement</a:t>
            </a:r>
          </a:p>
        </p:txBody>
      </p:sp>
      <p:sp>
        <p:nvSpPr>
          <p:cNvPr id="2" name="Tekstvak 1">
            <a:extLst>
              <a:ext uri="{FF2B5EF4-FFF2-40B4-BE49-F238E27FC236}">
                <a16:creationId xmlns:a16="http://schemas.microsoft.com/office/drawing/2014/main" id="{5A03C636-40A3-46C8-9AF9-7C5DCDD16BB5}"/>
              </a:ext>
            </a:extLst>
          </p:cNvPr>
          <p:cNvSpPr txBox="1"/>
          <p:nvPr/>
        </p:nvSpPr>
        <p:spPr>
          <a:xfrm>
            <a:off x="2123728" y="2492896"/>
            <a:ext cx="5072732" cy="523220"/>
          </a:xfrm>
          <a:prstGeom prst="rect">
            <a:avLst/>
          </a:prstGeom>
          <a:noFill/>
        </p:spPr>
        <p:txBody>
          <a:bodyPr wrap="square" rtlCol="0">
            <a:spAutoFit/>
          </a:bodyPr>
          <a:lstStyle/>
          <a:p>
            <a:r>
              <a:rPr lang="nl-BE" sz="1400" b="1" dirty="0"/>
              <a:t>speelt art. 1992 B.W. kosteloze lasthebber (minder strenge toepassing) hier ook van toepassing?</a:t>
            </a:r>
          </a:p>
        </p:txBody>
      </p:sp>
      <p:sp>
        <p:nvSpPr>
          <p:cNvPr id="5" name="Tekstvak 4">
            <a:extLst>
              <a:ext uri="{FF2B5EF4-FFF2-40B4-BE49-F238E27FC236}">
                <a16:creationId xmlns:a16="http://schemas.microsoft.com/office/drawing/2014/main" id="{3657434A-83C7-4476-81D0-02742415570F}"/>
              </a:ext>
            </a:extLst>
          </p:cNvPr>
          <p:cNvSpPr txBox="1"/>
          <p:nvPr/>
        </p:nvSpPr>
        <p:spPr>
          <a:xfrm>
            <a:off x="1609084" y="2031992"/>
            <a:ext cx="2664296" cy="307777"/>
          </a:xfrm>
          <a:prstGeom prst="rect">
            <a:avLst/>
          </a:prstGeom>
          <a:solidFill>
            <a:schemeClr val="bg1">
              <a:lumMod val="85000"/>
            </a:schemeClr>
          </a:solidFill>
        </p:spPr>
        <p:txBody>
          <a:bodyPr wrap="square" rtlCol="0">
            <a:spAutoFit/>
          </a:bodyPr>
          <a:lstStyle/>
          <a:p>
            <a:r>
              <a:rPr lang="nl-BE" sz="1400" b="1" dirty="0"/>
              <a:t>Regel 5  onbezoldigd karakter</a:t>
            </a:r>
          </a:p>
        </p:txBody>
      </p:sp>
      <p:sp>
        <p:nvSpPr>
          <p:cNvPr id="7" name="Tekstvak 6">
            <a:extLst>
              <a:ext uri="{FF2B5EF4-FFF2-40B4-BE49-F238E27FC236}">
                <a16:creationId xmlns:a16="http://schemas.microsoft.com/office/drawing/2014/main" id="{D4589978-7B90-4AD8-8BE7-02AAFF2CB77B}"/>
              </a:ext>
            </a:extLst>
          </p:cNvPr>
          <p:cNvSpPr txBox="1"/>
          <p:nvPr/>
        </p:nvSpPr>
        <p:spPr>
          <a:xfrm>
            <a:off x="2134833" y="3618025"/>
            <a:ext cx="5544616" cy="523220"/>
          </a:xfrm>
          <a:prstGeom prst="rect">
            <a:avLst/>
          </a:prstGeom>
          <a:noFill/>
        </p:spPr>
        <p:txBody>
          <a:bodyPr wrap="square" rtlCol="0">
            <a:spAutoFit/>
          </a:bodyPr>
          <a:lstStyle/>
          <a:p>
            <a:r>
              <a:rPr lang="nl-BE" sz="1400" b="1" dirty="0"/>
              <a:t>de immuniteit voor de vrijwilliger van de wet 3 juli 2005, geldt hier niet (</a:t>
            </a:r>
            <a:r>
              <a:rPr lang="nl-BE" sz="1400" b="1" dirty="0" err="1"/>
              <a:t>GrondwH</a:t>
            </a:r>
            <a:r>
              <a:rPr lang="nl-BE" sz="1400" b="1" dirty="0"/>
              <a:t> 19 december 2007)</a:t>
            </a:r>
          </a:p>
        </p:txBody>
      </p:sp>
      <p:sp>
        <p:nvSpPr>
          <p:cNvPr id="9" name="Tekstvak 8">
            <a:extLst>
              <a:ext uri="{FF2B5EF4-FFF2-40B4-BE49-F238E27FC236}">
                <a16:creationId xmlns:a16="http://schemas.microsoft.com/office/drawing/2014/main" id="{4D9EC1C3-9173-4AE1-B56A-4F50CF2046A1}"/>
              </a:ext>
            </a:extLst>
          </p:cNvPr>
          <p:cNvSpPr txBox="1"/>
          <p:nvPr/>
        </p:nvSpPr>
        <p:spPr>
          <a:xfrm>
            <a:off x="1643267" y="3138533"/>
            <a:ext cx="2808312" cy="307777"/>
          </a:xfrm>
          <a:prstGeom prst="rect">
            <a:avLst/>
          </a:prstGeom>
          <a:solidFill>
            <a:schemeClr val="bg1">
              <a:lumMod val="85000"/>
            </a:schemeClr>
          </a:solidFill>
        </p:spPr>
        <p:txBody>
          <a:bodyPr wrap="square" rtlCol="0">
            <a:spAutoFit/>
          </a:bodyPr>
          <a:lstStyle/>
          <a:p>
            <a:r>
              <a:rPr lang="nl-BE" sz="1400" b="1" dirty="0"/>
              <a:t>Regel 6  vrijwilliger en bestuur</a:t>
            </a:r>
          </a:p>
        </p:txBody>
      </p:sp>
      <p:sp>
        <p:nvSpPr>
          <p:cNvPr id="8" name="Tekstvak 7">
            <a:extLst>
              <a:ext uri="{FF2B5EF4-FFF2-40B4-BE49-F238E27FC236}">
                <a16:creationId xmlns:a16="http://schemas.microsoft.com/office/drawing/2014/main" id="{AF1BF853-82AB-4C28-B6F5-5E55821CD34A}"/>
              </a:ext>
            </a:extLst>
          </p:cNvPr>
          <p:cNvSpPr txBox="1"/>
          <p:nvPr/>
        </p:nvSpPr>
        <p:spPr>
          <a:xfrm>
            <a:off x="2267744" y="4895218"/>
            <a:ext cx="5544616" cy="954107"/>
          </a:xfrm>
          <a:prstGeom prst="rect">
            <a:avLst/>
          </a:prstGeom>
          <a:noFill/>
        </p:spPr>
        <p:txBody>
          <a:bodyPr wrap="square" rtlCol="0">
            <a:spAutoFit/>
          </a:bodyPr>
          <a:lstStyle/>
          <a:p>
            <a:r>
              <a:rPr lang="nl-BE" sz="1400" b="1" dirty="0"/>
              <a:t>art. XX.225 WER persoonlijke en hoofdelijke aansprakelijkheid in geval van kennelijk grove fout</a:t>
            </a:r>
            <a:br>
              <a:rPr lang="nl-BE" sz="1400" b="1" dirty="0"/>
            </a:br>
            <a:endParaRPr lang="nl-BE" sz="1400" b="1" dirty="0"/>
          </a:p>
          <a:p>
            <a:r>
              <a:rPr lang="nl-BE" sz="1400" b="1" i="1" dirty="0"/>
              <a:t>niet voor ondernemingen met omzet minder dan 620.000,-€</a:t>
            </a:r>
          </a:p>
        </p:txBody>
      </p:sp>
      <p:sp>
        <p:nvSpPr>
          <p:cNvPr id="4" name="Ovaal 3">
            <a:extLst>
              <a:ext uri="{FF2B5EF4-FFF2-40B4-BE49-F238E27FC236}">
                <a16:creationId xmlns:a16="http://schemas.microsoft.com/office/drawing/2014/main" id="{1007711E-E342-4920-98D8-A353DB58B85A}"/>
              </a:ext>
            </a:extLst>
          </p:cNvPr>
          <p:cNvSpPr/>
          <p:nvPr/>
        </p:nvSpPr>
        <p:spPr bwMode="auto">
          <a:xfrm>
            <a:off x="3041542" y="5059278"/>
            <a:ext cx="1674474" cy="404288"/>
          </a:xfrm>
          <a:prstGeom prst="ellipse">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Times" pitchFamily="18" charset="0"/>
            </a:endParaRPr>
          </a:p>
        </p:txBody>
      </p:sp>
      <p:cxnSp>
        <p:nvCxnSpPr>
          <p:cNvPr id="10" name="Rechte verbindingslijn met pijl 9">
            <a:extLst>
              <a:ext uri="{FF2B5EF4-FFF2-40B4-BE49-F238E27FC236}">
                <a16:creationId xmlns:a16="http://schemas.microsoft.com/office/drawing/2014/main" id="{B3F8BCCE-8A02-4F67-B019-787AB63ED9F4}"/>
              </a:ext>
            </a:extLst>
          </p:cNvPr>
          <p:cNvCxnSpPr/>
          <p:nvPr/>
        </p:nvCxnSpPr>
        <p:spPr bwMode="auto">
          <a:xfrm>
            <a:off x="4572000" y="5373216"/>
            <a:ext cx="2016224" cy="864096"/>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kstvak 10">
            <a:extLst>
              <a:ext uri="{FF2B5EF4-FFF2-40B4-BE49-F238E27FC236}">
                <a16:creationId xmlns:a16="http://schemas.microsoft.com/office/drawing/2014/main" id="{14A862EB-EB2D-45BB-9857-AE7700AFD552}"/>
              </a:ext>
            </a:extLst>
          </p:cNvPr>
          <p:cNvSpPr txBox="1"/>
          <p:nvPr/>
        </p:nvSpPr>
        <p:spPr>
          <a:xfrm>
            <a:off x="6588224" y="6093296"/>
            <a:ext cx="1944216" cy="523220"/>
          </a:xfrm>
          <a:prstGeom prst="rect">
            <a:avLst/>
          </a:prstGeom>
          <a:noFill/>
          <a:ln>
            <a:solidFill>
              <a:schemeClr val="tx1"/>
            </a:solidFill>
          </a:ln>
        </p:spPr>
        <p:txBody>
          <a:bodyPr wrap="square" rtlCol="0">
            <a:spAutoFit/>
          </a:bodyPr>
          <a:lstStyle/>
          <a:p>
            <a:r>
              <a:rPr lang="nl-BE" sz="1400" b="1" dirty="0"/>
              <a:t>bijv. zonder enige vorm van boekhouding</a:t>
            </a:r>
          </a:p>
        </p:txBody>
      </p:sp>
    </p:spTree>
    <p:extLst>
      <p:ext uri="{BB962C8B-B14F-4D97-AF65-F5344CB8AC3E}">
        <p14:creationId xmlns:p14="http://schemas.microsoft.com/office/powerpoint/2010/main" val="1886107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accent1">
              <a:lumMod val="20000"/>
              <a:lumOff val="80000"/>
            </a:schemeClr>
          </a:solidFill>
        </p:spPr>
        <p:txBody>
          <a:bodyPr/>
          <a:lstStyle/>
          <a:p>
            <a:pPr algn="r">
              <a:defRPr/>
            </a:pPr>
            <a:r>
              <a:rPr lang="fr-BE" altLang="nl-BE" sz="2000" b="1" dirty="0" err="1">
                <a:solidFill>
                  <a:schemeClr val="accent1"/>
                </a:solidFill>
              </a:rPr>
              <a:t>aansprakelijkheid</a:t>
            </a:r>
            <a:endParaRPr lang="nl-NL" altLang="nl-BE" sz="1600" b="1" dirty="0">
              <a:solidFill>
                <a:schemeClr val="accent1"/>
              </a:solidFill>
            </a:endParaRPr>
          </a:p>
        </p:txBody>
      </p:sp>
      <p:sp>
        <p:nvSpPr>
          <p:cNvPr id="6" name="Tekstvak 5">
            <a:extLst>
              <a:ext uri="{FF2B5EF4-FFF2-40B4-BE49-F238E27FC236}">
                <a16:creationId xmlns:a16="http://schemas.microsoft.com/office/drawing/2014/main" id="{E3146902-D906-4D07-9C4B-B7AAB69AFC1D}"/>
              </a:ext>
            </a:extLst>
          </p:cNvPr>
          <p:cNvSpPr txBox="1"/>
          <p:nvPr/>
        </p:nvSpPr>
        <p:spPr>
          <a:xfrm>
            <a:off x="2411760" y="2852936"/>
            <a:ext cx="5688632" cy="954107"/>
          </a:xfrm>
          <a:prstGeom prst="rect">
            <a:avLst/>
          </a:prstGeom>
          <a:noFill/>
        </p:spPr>
        <p:txBody>
          <a:bodyPr wrap="square" rtlCol="0">
            <a:spAutoFit/>
          </a:bodyPr>
          <a:lstStyle/>
          <a:p>
            <a:r>
              <a:rPr lang="nl-BE" sz="1400" b="1" dirty="0"/>
              <a:t>in de zuiver non-profit sector gaf de aansprakelijkheidsregeling voor bestuurders in het verleden weinig aanleiding tot betwistingen</a:t>
            </a:r>
          </a:p>
          <a:p>
            <a:endParaRPr lang="nl-BE" sz="1400" b="1" dirty="0"/>
          </a:p>
          <a:p>
            <a:r>
              <a:rPr lang="nl-BE" sz="1400" b="1" dirty="0"/>
              <a:t>Deze aansprakelijkheid verzekeren is wel een noodzaak</a:t>
            </a:r>
          </a:p>
        </p:txBody>
      </p:sp>
    </p:spTree>
    <p:extLst>
      <p:ext uri="{BB962C8B-B14F-4D97-AF65-F5344CB8AC3E}">
        <p14:creationId xmlns:p14="http://schemas.microsoft.com/office/powerpoint/2010/main" val="1957686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accent1">
              <a:lumMod val="20000"/>
              <a:lumOff val="80000"/>
            </a:schemeClr>
          </a:solidFill>
        </p:spPr>
        <p:txBody>
          <a:bodyPr/>
          <a:lstStyle/>
          <a:p>
            <a:pPr>
              <a:defRPr/>
            </a:pPr>
            <a:r>
              <a:rPr lang="fr-BE" altLang="nl-BE" sz="3200" b="1" dirty="0">
                <a:solidFill>
                  <a:schemeClr val="accent1"/>
                </a:solidFill>
              </a:rPr>
              <a:t>VII. </a:t>
            </a:r>
            <a:r>
              <a:rPr lang="fr-BE" altLang="nl-BE" sz="3200" b="1" dirty="0" err="1">
                <a:solidFill>
                  <a:schemeClr val="accent1"/>
                </a:solidFill>
              </a:rPr>
              <a:t>ontbinding</a:t>
            </a:r>
            <a:r>
              <a:rPr lang="fr-BE" altLang="nl-BE" sz="3200" b="1" dirty="0">
                <a:solidFill>
                  <a:schemeClr val="accent1"/>
                </a:solidFill>
              </a:rPr>
              <a:t> en </a:t>
            </a:r>
            <a:r>
              <a:rPr lang="fr-BE" altLang="nl-BE" sz="3200" b="1" dirty="0" err="1">
                <a:solidFill>
                  <a:schemeClr val="accent1"/>
                </a:solidFill>
              </a:rPr>
              <a:t>vereffening</a:t>
            </a:r>
            <a:endParaRPr lang="nl-NL" altLang="nl-BE" sz="3200" b="1" dirty="0">
              <a:solidFill>
                <a:schemeClr val="accent1"/>
              </a:solidFill>
            </a:endParaRPr>
          </a:p>
        </p:txBody>
      </p:sp>
      <p:sp>
        <p:nvSpPr>
          <p:cNvPr id="2" name="Tekstvak 1">
            <a:extLst>
              <a:ext uri="{FF2B5EF4-FFF2-40B4-BE49-F238E27FC236}">
                <a16:creationId xmlns:a16="http://schemas.microsoft.com/office/drawing/2014/main" id="{D8FDB5CD-212D-4D67-BFBA-37E4A2F771F7}"/>
              </a:ext>
            </a:extLst>
          </p:cNvPr>
          <p:cNvSpPr txBox="1"/>
          <p:nvPr/>
        </p:nvSpPr>
        <p:spPr>
          <a:xfrm>
            <a:off x="7860470" y="3429000"/>
            <a:ext cx="936104" cy="307777"/>
          </a:xfrm>
          <a:prstGeom prst="rect">
            <a:avLst/>
          </a:prstGeom>
          <a:solidFill>
            <a:schemeClr val="bg1">
              <a:lumMod val="75000"/>
            </a:schemeClr>
          </a:solidFill>
        </p:spPr>
        <p:txBody>
          <a:bodyPr wrap="square" rtlCol="0">
            <a:spAutoFit/>
          </a:bodyPr>
          <a:lstStyle/>
          <a:p>
            <a:r>
              <a:rPr lang="nl-BE" sz="1400" b="1" dirty="0"/>
              <a:t>art. 2:102</a:t>
            </a:r>
          </a:p>
        </p:txBody>
      </p:sp>
      <p:sp>
        <p:nvSpPr>
          <p:cNvPr id="4" name="Tekstvak 3">
            <a:extLst>
              <a:ext uri="{FF2B5EF4-FFF2-40B4-BE49-F238E27FC236}">
                <a16:creationId xmlns:a16="http://schemas.microsoft.com/office/drawing/2014/main" id="{F98BAC4E-D304-4B34-869F-2CA4A789039F}"/>
              </a:ext>
            </a:extLst>
          </p:cNvPr>
          <p:cNvSpPr txBox="1"/>
          <p:nvPr/>
        </p:nvSpPr>
        <p:spPr>
          <a:xfrm>
            <a:off x="1441415" y="2121229"/>
            <a:ext cx="6192688" cy="954107"/>
          </a:xfrm>
          <a:prstGeom prst="rect">
            <a:avLst/>
          </a:prstGeom>
          <a:noFill/>
        </p:spPr>
        <p:txBody>
          <a:bodyPr wrap="square" rtlCol="0">
            <a:spAutoFit/>
          </a:bodyPr>
          <a:lstStyle/>
          <a:p>
            <a:r>
              <a:rPr lang="nl-BE" sz="1400" b="1" dirty="0"/>
              <a:t>3 soorten ontbindingen</a:t>
            </a:r>
            <a:br>
              <a:rPr lang="nl-BE" sz="1400" b="1" dirty="0"/>
            </a:br>
            <a:r>
              <a:rPr lang="nl-BE" sz="1400" b="1" dirty="0"/>
              <a:t>- vrijwillige</a:t>
            </a:r>
            <a:br>
              <a:rPr lang="nl-BE" sz="1400" b="1" dirty="0"/>
            </a:br>
            <a:r>
              <a:rPr lang="nl-BE" sz="1400" b="1" dirty="0"/>
              <a:t>- van rechtswege</a:t>
            </a:r>
            <a:br>
              <a:rPr lang="nl-BE" sz="1400" b="1" dirty="0"/>
            </a:br>
            <a:r>
              <a:rPr lang="nl-BE" sz="1400" b="1" dirty="0"/>
              <a:t>- gerechtelijk</a:t>
            </a:r>
          </a:p>
        </p:txBody>
      </p:sp>
      <p:cxnSp>
        <p:nvCxnSpPr>
          <p:cNvPr id="6" name="Rechte verbindingslijn met pijl 5">
            <a:extLst>
              <a:ext uri="{FF2B5EF4-FFF2-40B4-BE49-F238E27FC236}">
                <a16:creationId xmlns:a16="http://schemas.microsoft.com/office/drawing/2014/main" id="{F9700186-D0A0-4C15-BDBF-AACCA53664AD}"/>
              </a:ext>
            </a:extLst>
          </p:cNvPr>
          <p:cNvCxnSpPr>
            <a:cxnSpLocks/>
          </p:cNvCxnSpPr>
          <p:nvPr/>
        </p:nvCxnSpPr>
        <p:spPr bwMode="auto">
          <a:xfrm>
            <a:off x="2691211" y="2461712"/>
            <a:ext cx="1520749" cy="13657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kstvak 6">
            <a:extLst>
              <a:ext uri="{FF2B5EF4-FFF2-40B4-BE49-F238E27FC236}">
                <a16:creationId xmlns:a16="http://schemas.microsoft.com/office/drawing/2014/main" id="{700E9999-2004-4F14-ABC6-3A46A015CD04}"/>
              </a:ext>
            </a:extLst>
          </p:cNvPr>
          <p:cNvSpPr txBox="1"/>
          <p:nvPr/>
        </p:nvSpPr>
        <p:spPr>
          <a:xfrm>
            <a:off x="4211960" y="2357752"/>
            <a:ext cx="4258816" cy="738664"/>
          </a:xfrm>
          <a:prstGeom prst="rect">
            <a:avLst/>
          </a:prstGeom>
          <a:noFill/>
        </p:spPr>
        <p:txBody>
          <a:bodyPr wrap="square" rtlCol="0">
            <a:spAutoFit/>
          </a:bodyPr>
          <a:lstStyle/>
          <a:p>
            <a:r>
              <a:rPr lang="nl-BE" sz="1400" b="1" dirty="0"/>
              <a:t>door algemene vergadering</a:t>
            </a:r>
            <a:br>
              <a:rPr lang="nl-BE" sz="1400" b="1" dirty="0"/>
            </a:br>
            <a:r>
              <a:rPr lang="nl-BE" sz="1400" b="1" dirty="0"/>
              <a:t>helft aanwezig</a:t>
            </a:r>
            <a:br>
              <a:rPr lang="nl-BE" sz="1400" b="1" dirty="0"/>
            </a:br>
            <a:r>
              <a:rPr lang="nl-BE" sz="1400" b="1" dirty="0"/>
              <a:t>4/5 ja</a:t>
            </a:r>
          </a:p>
        </p:txBody>
      </p:sp>
      <p:sp>
        <p:nvSpPr>
          <p:cNvPr id="9" name="Tekstvak 8">
            <a:extLst>
              <a:ext uri="{FF2B5EF4-FFF2-40B4-BE49-F238E27FC236}">
                <a16:creationId xmlns:a16="http://schemas.microsoft.com/office/drawing/2014/main" id="{A5F2818E-E066-49C7-A4D3-8DBD742B6A20}"/>
              </a:ext>
            </a:extLst>
          </p:cNvPr>
          <p:cNvSpPr txBox="1"/>
          <p:nvPr/>
        </p:nvSpPr>
        <p:spPr>
          <a:xfrm>
            <a:off x="1763688" y="3820517"/>
            <a:ext cx="5976664" cy="1600438"/>
          </a:xfrm>
          <a:prstGeom prst="rect">
            <a:avLst/>
          </a:prstGeom>
          <a:noFill/>
        </p:spPr>
        <p:txBody>
          <a:bodyPr wrap="square" rtlCol="0">
            <a:spAutoFit/>
          </a:bodyPr>
          <a:lstStyle/>
          <a:p>
            <a:r>
              <a:rPr lang="nl-BE" sz="1400" b="1" dirty="0"/>
              <a:t>vereffening</a:t>
            </a:r>
          </a:p>
          <a:p>
            <a:r>
              <a:rPr lang="nl-BE" sz="1400" b="1" dirty="0"/>
              <a:t>	1 of college vereffenaars</a:t>
            </a:r>
            <a:br>
              <a:rPr lang="nl-BE" sz="1400" b="1" dirty="0"/>
            </a:br>
            <a:r>
              <a:rPr lang="nl-BE" sz="1400" b="1" dirty="0"/>
              <a:t>	bevoegdheden</a:t>
            </a:r>
            <a:br>
              <a:rPr lang="nl-BE" sz="1400" b="1" dirty="0"/>
            </a:br>
            <a:r>
              <a:rPr lang="nl-BE" sz="1400" b="1" dirty="0"/>
              <a:t>	jaarverslag</a:t>
            </a:r>
            <a:br>
              <a:rPr lang="nl-BE" sz="1400" b="1" dirty="0"/>
            </a:br>
            <a:r>
              <a:rPr lang="nl-BE" sz="1400" b="1" dirty="0"/>
              <a:t>	bij tekort: de rechter (art. 2:108)</a:t>
            </a:r>
            <a:br>
              <a:rPr lang="nl-BE" sz="1400" b="1" dirty="0"/>
            </a:br>
            <a:r>
              <a:rPr lang="nl-BE" sz="1400" b="1" dirty="0"/>
              <a:t>	sluiting van vereffening, neerlegging verslag</a:t>
            </a:r>
            <a:br>
              <a:rPr lang="nl-BE" sz="1400" b="1" dirty="0"/>
            </a:br>
            <a:r>
              <a:rPr lang="nl-BE" sz="1400" b="1" dirty="0"/>
              <a:t>	verjaring: 5 jaar</a:t>
            </a:r>
          </a:p>
        </p:txBody>
      </p:sp>
      <p:cxnSp>
        <p:nvCxnSpPr>
          <p:cNvPr id="11" name="Rechte verbindingslijn met pijl 10">
            <a:extLst>
              <a:ext uri="{FF2B5EF4-FFF2-40B4-BE49-F238E27FC236}">
                <a16:creationId xmlns:a16="http://schemas.microsoft.com/office/drawing/2014/main" id="{5F86E4D3-A745-4DE7-BB36-C148011850F3}"/>
              </a:ext>
            </a:extLst>
          </p:cNvPr>
          <p:cNvCxnSpPr>
            <a:cxnSpLocks/>
          </p:cNvCxnSpPr>
          <p:nvPr/>
        </p:nvCxnSpPr>
        <p:spPr bwMode="auto">
          <a:xfrm>
            <a:off x="3995936" y="4437112"/>
            <a:ext cx="1944216" cy="180020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kstvak 11">
            <a:extLst>
              <a:ext uri="{FF2B5EF4-FFF2-40B4-BE49-F238E27FC236}">
                <a16:creationId xmlns:a16="http://schemas.microsoft.com/office/drawing/2014/main" id="{AA76F9EF-EAC6-4234-9A72-1D6188DFC09C}"/>
              </a:ext>
            </a:extLst>
          </p:cNvPr>
          <p:cNvSpPr txBox="1"/>
          <p:nvPr/>
        </p:nvSpPr>
        <p:spPr>
          <a:xfrm>
            <a:off x="6012159" y="5949280"/>
            <a:ext cx="2784415" cy="523220"/>
          </a:xfrm>
          <a:prstGeom prst="rect">
            <a:avLst/>
          </a:prstGeom>
          <a:solidFill>
            <a:schemeClr val="bg1">
              <a:lumMod val="75000"/>
            </a:schemeClr>
          </a:solidFill>
        </p:spPr>
        <p:txBody>
          <a:bodyPr wrap="square" rtlCol="0">
            <a:spAutoFit/>
          </a:bodyPr>
          <a:lstStyle/>
          <a:p>
            <a:r>
              <a:rPr lang="nl-BE" sz="1400" b="1" dirty="0"/>
              <a:t>verkoop onroerende goederen: openbaar (art. 2:114 § 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Grp="1" noChangeArrowheads="1"/>
          </p:cNvSpPr>
          <p:nvPr>
            <p:ph type="title"/>
          </p:nvPr>
        </p:nvSpPr>
        <p:spPr>
          <a:solidFill>
            <a:schemeClr val="accent1">
              <a:lumMod val="20000"/>
              <a:lumOff val="80000"/>
            </a:schemeClr>
          </a:solidFill>
        </p:spPr>
        <p:txBody>
          <a:bodyPr/>
          <a:lstStyle/>
          <a:p>
            <a:pPr>
              <a:defRPr/>
            </a:pPr>
            <a:r>
              <a:rPr lang="fr-BE" altLang="nl-BE" sz="3200" b="1" dirty="0">
                <a:solidFill>
                  <a:schemeClr val="accent1"/>
                </a:solidFill>
              </a:rPr>
              <a:t> I. </a:t>
            </a:r>
            <a:r>
              <a:rPr lang="fr-BE" altLang="nl-BE" sz="3200" b="1" dirty="0" err="1">
                <a:solidFill>
                  <a:schemeClr val="accent1"/>
                </a:solidFill>
              </a:rPr>
              <a:t>waarom</a:t>
            </a:r>
            <a:r>
              <a:rPr lang="fr-BE" altLang="nl-BE" sz="3200" b="1" dirty="0">
                <a:solidFill>
                  <a:schemeClr val="accent1"/>
                </a:solidFill>
              </a:rPr>
              <a:t> </a:t>
            </a:r>
            <a:r>
              <a:rPr lang="fr-BE" altLang="nl-BE" sz="3200" b="1" dirty="0" err="1">
                <a:solidFill>
                  <a:schemeClr val="accent1"/>
                </a:solidFill>
              </a:rPr>
              <a:t>nieuwe</a:t>
            </a:r>
            <a:r>
              <a:rPr lang="fr-BE" altLang="nl-BE" sz="3200" b="1" dirty="0">
                <a:solidFill>
                  <a:schemeClr val="accent1"/>
                </a:solidFill>
              </a:rPr>
              <a:t> </a:t>
            </a:r>
            <a:r>
              <a:rPr lang="fr-BE" altLang="nl-BE" sz="3200" b="1" dirty="0" err="1">
                <a:solidFill>
                  <a:schemeClr val="accent1"/>
                </a:solidFill>
              </a:rPr>
              <a:t>wetgeving</a:t>
            </a:r>
            <a:r>
              <a:rPr lang="fr-BE" altLang="nl-BE" sz="3200" b="1" dirty="0">
                <a:solidFill>
                  <a:schemeClr val="accent1"/>
                </a:solidFill>
              </a:rPr>
              <a:t>?</a:t>
            </a:r>
            <a:endParaRPr lang="nl-NL" altLang="nl-BE" sz="2400" b="1" i="1" dirty="0">
              <a:solidFill>
                <a:schemeClr val="accent1"/>
              </a:solidFill>
            </a:endParaRPr>
          </a:p>
        </p:txBody>
      </p:sp>
      <p:sp>
        <p:nvSpPr>
          <p:cNvPr id="7" name="Tekstvak 6">
            <a:extLst>
              <a:ext uri="{FF2B5EF4-FFF2-40B4-BE49-F238E27FC236}">
                <a16:creationId xmlns:a16="http://schemas.microsoft.com/office/drawing/2014/main" id="{2359653D-4AD2-4EE2-844A-E1440A852E85}"/>
              </a:ext>
            </a:extLst>
          </p:cNvPr>
          <p:cNvSpPr txBox="1"/>
          <p:nvPr/>
        </p:nvSpPr>
        <p:spPr>
          <a:xfrm>
            <a:off x="2123728" y="1916832"/>
            <a:ext cx="6840760" cy="4185761"/>
          </a:xfrm>
          <a:prstGeom prst="rect">
            <a:avLst/>
          </a:prstGeom>
          <a:noFill/>
        </p:spPr>
        <p:txBody>
          <a:bodyPr wrap="square" rtlCol="0">
            <a:spAutoFit/>
          </a:bodyPr>
          <a:lstStyle/>
          <a:p>
            <a:r>
              <a:rPr lang="nl-BE" sz="1400" b="1" dirty="0"/>
              <a:t>1.</a:t>
            </a:r>
          </a:p>
          <a:p>
            <a:r>
              <a:rPr lang="nl-BE" sz="1400" b="1" dirty="0">
                <a:solidFill>
                  <a:srgbClr val="006600"/>
                </a:solidFill>
              </a:rPr>
              <a:t>Een nieuw wetboek van vennootschappen</a:t>
            </a:r>
            <a:r>
              <a:rPr lang="nl-BE" sz="1400" b="1" dirty="0"/>
              <a:t/>
            </a:r>
            <a:br>
              <a:rPr lang="nl-BE" sz="1400" b="1" dirty="0"/>
            </a:br>
            <a:r>
              <a:rPr lang="nl-BE" sz="1400" b="1" i="1" dirty="0"/>
              <a:t>Waarom?</a:t>
            </a:r>
            <a:r>
              <a:rPr lang="nl-BE" sz="1400" b="1" dirty="0"/>
              <a:t> Om het Belgisch vennootschapsrecht aantrekkelijker te maken voor buitenlandse ondernemingen - modernisering.</a:t>
            </a:r>
            <a:br>
              <a:rPr lang="nl-BE" sz="1400" b="1" dirty="0"/>
            </a:br>
            <a:r>
              <a:rPr lang="nl-BE" sz="1400" b="1" dirty="0"/>
              <a:t/>
            </a:r>
            <a:br>
              <a:rPr lang="nl-BE" sz="1400" b="1" dirty="0"/>
            </a:br>
            <a:r>
              <a:rPr lang="nl-BE" sz="1400" b="1" dirty="0"/>
              <a:t>2.</a:t>
            </a:r>
            <a:br>
              <a:rPr lang="nl-BE" sz="1400" b="1" dirty="0"/>
            </a:br>
            <a:r>
              <a:rPr lang="nl-BE" sz="1400" b="1" dirty="0">
                <a:solidFill>
                  <a:srgbClr val="006600"/>
                </a:solidFill>
              </a:rPr>
              <a:t>Non-profit sector</a:t>
            </a:r>
          </a:p>
          <a:p>
            <a:r>
              <a:rPr lang="nl-BE" sz="1400" b="1" dirty="0"/>
              <a:t>- maatschappelijk belangrijk in onderwijs, ziekenzorg, welzijn, socio-culturele activiteiten en armenzorg</a:t>
            </a:r>
          </a:p>
          <a:p>
            <a:r>
              <a:rPr lang="nl-BE" sz="1400" b="1" dirty="0"/>
              <a:t>- economisch belangrijk: 12% van betalende tewerkstelling, 10 % van de loonmassa, 460.000 werknemers, meer dan 120,000 vzw’s …</a:t>
            </a:r>
            <a:br>
              <a:rPr lang="nl-BE" sz="1400" b="1" dirty="0"/>
            </a:br>
            <a:r>
              <a:rPr lang="nl-BE" sz="1400" b="1" dirty="0"/>
              <a:t>- met grote inbreng van vrijwilligers</a:t>
            </a:r>
            <a:br>
              <a:rPr lang="nl-BE" sz="1400" b="1" dirty="0"/>
            </a:br>
            <a:endParaRPr lang="nl-BE" sz="1400" b="1" dirty="0"/>
          </a:p>
          <a:p>
            <a:r>
              <a:rPr lang="nl-BE" sz="1400" b="1" dirty="0"/>
              <a:t>de vzw is sinds 1 mei 2018 en onderworpen aan het Insolventierecht (art. WW.1 § 1 WER) en wordt op 1 november een onderneming.</a:t>
            </a:r>
          </a:p>
          <a:p>
            <a:r>
              <a:rPr lang="nl-BE" sz="1400" b="1" dirty="0"/>
              <a:t/>
            </a:r>
            <a:br>
              <a:rPr lang="nl-BE" sz="1400" b="1" dirty="0"/>
            </a:br>
            <a:r>
              <a:rPr lang="nl-BE" sz="1400" b="1" dirty="0"/>
              <a:t>3.</a:t>
            </a:r>
          </a:p>
          <a:p>
            <a:r>
              <a:rPr lang="nl-BE" sz="1400" b="1" dirty="0">
                <a:solidFill>
                  <a:srgbClr val="006600"/>
                </a:solidFill>
              </a:rPr>
              <a:t>Opname van het vzw-recht in het Wetboek vennootschappen </a:t>
            </a:r>
            <a:r>
              <a:rPr lang="nl-BE" sz="1400" b="1" dirty="0"/>
              <a:t>doet ook bij de Raad van State vragen rijzen (</a:t>
            </a:r>
            <a:r>
              <a:rPr lang="nl-BE" sz="1400" b="1" dirty="0" err="1"/>
              <a:t>MvT</a:t>
            </a:r>
            <a:r>
              <a:rPr lang="nl-BE" sz="1400" b="1" dirty="0"/>
              <a:t> p 21)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69A4EDD1-D532-473F-B96F-928D5CA0BFC5}"/>
              </a:ext>
            </a:extLst>
          </p:cNvPr>
          <p:cNvSpPr>
            <a:spLocks noGrp="1" noChangeArrowheads="1"/>
          </p:cNvSpPr>
          <p:nvPr>
            <p:ph type="title"/>
          </p:nvPr>
        </p:nvSpPr>
        <p:spPr>
          <a:xfrm>
            <a:off x="1547664" y="404664"/>
            <a:ext cx="7099300" cy="1041400"/>
          </a:xfrm>
          <a:solidFill>
            <a:schemeClr val="accent1">
              <a:lumMod val="20000"/>
              <a:lumOff val="80000"/>
            </a:schemeClr>
          </a:solidFill>
        </p:spPr>
        <p:txBody>
          <a:bodyPr/>
          <a:lstStyle/>
          <a:p>
            <a:pPr>
              <a:defRPr/>
            </a:pPr>
            <a:r>
              <a:rPr lang="fr-BE" altLang="nl-BE" sz="3200" b="1" dirty="0">
                <a:solidFill>
                  <a:schemeClr val="accent1"/>
                </a:solidFill>
              </a:rPr>
              <a:t>VIII. </a:t>
            </a:r>
            <a:r>
              <a:rPr lang="fr-BE" altLang="nl-BE" sz="3200" b="1" dirty="0" err="1">
                <a:solidFill>
                  <a:schemeClr val="accent1"/>
                </a:solidFill>
              </a:rPr>
              <a:t>Inbreng</a:t>
            </a:r>
            <a:r>
              <a:rPr lang="fr-BE" altLang="nl-BE" sz="3200" b="1" dirty="0">
                <a:solidFill>
                  <a:schemeClr val="accent1"/>
                </a:solidFill>
              </a:rPr>
              <a:t> van </a:t>
            </a:r>
            <a:r>
              <a:rPr lang="fr-BE" altLang="nl-BE" sz="3200" b="1" dirty="0" err="1">
                <a:solidFill>
                  <a:schemeClr val="accent1"/>
                </a:solidFill>
              </a:rPr>
              <a:t>algemeenheid</a:t>
            </a:r>
            <a:endParaRPr lang="nl-NL" altLang="nl-BE" sz="3200" b="1" dirty="0">
              <a:solidFill>
                <a:schemeClr val="accent1"/>
              </a:solidFill>
            </a:endParaRPr>
          </a:p>
        </p:txBody>
      </p:sp>
      <p:sp>
        <p:nvSpPr>
          <p:cNvPr id="2" name="Tekstvak 1">
            <a:extLst>
              <a:ext uri="{FF2B5EF4-FFF2-40B4-BE49-F238E27FC236}">
                <a16:creationId xmlns:a16="http://schemas.microsoft.com/office/drawing/2014/main" id="{452CC5FD-8B24-4E7A-BC57-3B1CF651C4EF}"/>
              </a:ext>
            </a:extLst>
          </p:cNvPr>
          <p:cNvSpPr txBox="1"/>
          <p:nvPr/>
        </p:nvSpPr>
        <p:spPr>
          <a:xfrm>
            <a:off x="2123728" y="3275111"/>
            <a:ext cx="2736304" cy="307777"/>
          </a:xfrm>
          <a:prstGeom prst="rect">
            <a:avLst/>
          </a:prstGeom>
          <a:noFill/>
        </p:spPr>
        <p:txBody>
          <a:bodyPr wrap="square" rtlCol="0">
            <a:spAutoFit/>
          </a:bodyPr>
          <a:lstStyle/>
          <a:p>
            <a:r>
              <a:rPr lang="nl-BE" sz="1400" b="1" dirty="0"/>
              <a:t>Art. 13</a:t>
            </a:r>
          </a:p>
        </p:txBody>
      </p:sp>
      <p:sp>
        <p:nvSpPr>
          <p:cNvPr id="3" name="Tekstvak 2">
            <a:extLst>
              <a:ext uri="{FF2B5EF4-FFF2-40B4-BE49-F238E27FC236}">
                <a16:creationId xmlns:a16="http://schemas.microsoft.com/office/drawing/2014/main" id="{E9F41E84-22CA-4CA2-B08F-99B4E5D2DE17}"/>
              </a:ext>
            </a:extLst>
          </p:cNvPr>
          <p:cNvSpPr txBox="1"/>
          <p:nvPr/>
        </p:nvSpPr>
        <p:spPr>
          <a:xfrm>
            <a:off x="3707904" y="2924944"/>
            <a:ext cx="3816424" cy="523220"/>
          </a:xfrm>
          <a:prstGeom prst="rect">
            <a:avLst/>
          </a:prstGeom>
          <a:noFill/>
        </p:spPr>
        <p:txBody>
          <a:bodyPr wrap="square" rtlCol="0">
            <a:spAutoFit/>
          </a:bodyPr>
          <a:lstStyle/>
          <a:p>
            <a:r>
              <a:rPr lang="nl-BE" sz="1400" b="1" dirty="0"/>
              <a:t>inbreng van het geheel vermogen in een andere vzw met het oog op de verderzetting - art. 13:1</a:t>
            </a:r>
          </a:p>
        </p:txBody>
      </p:sp>
      <p:sp>
        <p:nvSpPr>
          <p:cNvPr id="4" name="Tekstvak 3">
            <a:extLst>
              <a:ext uri="{FF2B5EF4-FFF2-40B4-BE49-F238E27FC236}">
                <a16:creationId xmlns:a16="http://schemas.microsoft.com/office/drawing/2014/main" id="{CFE5F202-E11F-47CC-9042-6883AD470ADE}"/>
              </a:ext>
            </a:extLst>
          </p:cNvPr>
          <p:cNvSpPr txBox="1"/>
          <p:nvPr/>
        </p:nvSpPr>
        <p:spPr>
          <a:xfrm>
            <a:off x="3779912" y="4509120"/>
            <a:ext cx="3816424" cy="523220"/>
          </a:xfrm>
          <a:prstGeom prst="rect">
            <a:avLst/>
          </a:prstGeom>
          <a:noFill/>
        </p:spPr>
        <p:txBody>
          <a:bodyPr wrap="square" rtlCol="0">
            <a:spAutoFit/>
          </a:bodyPr>
          <a:lstStyle/>
          <a:p>
            <a:r>
              <a:rPr lang="nl-BE" sz="1400" b="1" dirty="0"/>
              <a:t>inbreng van een algemeenheid – art. 13:20</a:t>
            </a:r>
          </a:p>
          <a:p>
            <a:r>
              <a:rPr lang="nl-BE" sz="1400" b="1" dirty="0"/>
              <a:t>= art. 58 van de vzw-wet 1921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69A4EDD1-D532-473F-B96F-928D5CA0BFC5}"/>
              </a:ext>
            </a:extLst>
          </p:cNvPr>
          <p:cNvSpPr>
            <a:spLocks noGrp="1" noChangeArrowheads="1"/>
          </p:cNvSpPr>
          <p:nvPr>
            <p:ph type="title"/>
          </p:nvPr>
        </p:nvSpPr>
        <p:spPr>
          <a:xfrm>
            <a:off x="1547664" y="404664"/>
            <a:ext cx="7099300" cy="1041400"/>
          </a:xfrm>
          <a:solidFill>
            <a:schemeClr val="accent1">
              <a:lumMod val="20000"/>
              <a:lumOff val="80000"/>
            </a:schemeClr>
          </a:solidFill>
        </p:spPr>
        <p:txBody>
          <a:bodyPr/>
          <a:lstStyle/>
          <a:p>
            <a:pPr algn="r">
              <a:defRPr/>
            </a:pPr>
            <a:r>
              <a:rPr lang="fr-BE" altLang="nl-BE" sz="2400" b="1" dirty="0" err="1">
                <a:solidFill>
                  <a:schemeClr val="accent1"/>
                </a:solidFill>
              </a:rPr>
              <a:t>inbreng</a:t>
            </a:r>
            <a:r>
              <a:rPr lang="fr-BE" altLang="nl-BE" sz="2400" b="1" dirty="0">
                <a:solidFill>
                  <a:schemeClr val="accent1"/>
                </a:solidFill>
              </a:rPr>
              <a:t> van het </a:t>
            </a:r>
            <a:r>
              <a:rPr lang="fr-BE" altLang="nl-BE" sz="2400" b="1" dirty="0" err="1">
                <a:solidFill>
                  <a:schemeClr val="accent1"/>
                </a:solidFill>
              </a:rPr>
              <a:t>geheel</a:t>
            </a:r>
            <a:r>
              <a:rPr lang="fr-BE" altLang="nl-BE" sz="2400" b="1" dirty="0">
                <a:solidFill>
                  <a:schemeClr val="accent1"/>
                </a:solidFill>
              </a:rPr>
              <a:t/>
            </a:r>
            <a:br>
              <a:rPr lang="fr-BE" altLang="nl-BE" sz="2400" b="1" dirty="0">
                <a:solidFill>
                  <a:schemeClr val="accent1"/>
                </a:solidFill>
              </a:rPr>
            </a:br>
            <a:r>
              <a:rPr lang="fr-BE" altLang="nl-BE" sz="2400" b="1" i="1" dirty="0" err="1">
                <a:solidFill>
                  <a:schemeClr val="tx1"/>
                </a:solidFill>
              </a:rPr>
              <a:t>alternatief</a:t>
            </a:r>
            <a:endParaRPr lang="nl-NL" altLang="nl-BE" sz="2400" b="1" i="1" dirty="0">
              <a:solidFill>
                <a:schemeClr val="tx1"/>
              </a:solidFill>
            </a:endParaRPr>
          </a:p>
        </p:txBody>
      </p:sp>
      <p:sp>
        <p:nvSpPr>
          <p:cNvPr id="6" name="Tekstvak 5">
            <a:extLst>
              <a:ext uri="{FF2B5EF4-FFF2-40B4-BE49-F238E27FC236}">
                <a16:creationId xmlns:a16="http://schemas.microsoft.com/office/drawing/2014/main" id="{8F36C15D-898C-4C40-A9DC-87285620F993}"/>
              </a:ext>
            </a:extLst>
          </p:cNvPr>
          <p:cNvSpPr txBox="1"/>
          <p:nvPr/>
        </p:nvSpPr>
        <p:spPr>
          <a:xfrm>
            <a:off x="2339752" y="2636912"/>
            <a:ext cx="5904656" cy="2677656"/>
          </a:xfrm>
          <a:prstGeom prst="rect">
            <a:avLst/>
          </a:prstGeom>
          <a:noFill/>
        </p:spPr>
        <p:txBody>
          <a:bodyPr wrap="square" rtlCol="0">
            <a:spAutoFit/>
          </a:bodyPr>
          <a:lstStyle/>
          <a:p>
            <a:r>
              <a:rPr lang="nl-BE" sz="1400" b="1" dirty="0"/>
              <a:t>de vzw, die wil opgaan in een andere vzw, draagt haar vermogen en activiteiten over aan de vzw die haar activiteit overneemt ‘om niet’ onder de verplichting de activiteit verder te zetten. De ontvangende vzw aanvaardt deze overdracht</a:t>
            </a:r>
          </a:p>
          <a:p>
            <a:endParaRPr lang="nl-BE" sz="1400" b="1" dirty="0"/>
          </a:p>
          <a:p>
            <a:r>
              <a:rPr lang="nl-BE" sz="1400" b="1" dirty="0"/>
              <a:t>nadien ontbindt de overdragende vzw zich</a:t>
            </a:r>
          </a:p>
          <a:p>
            <a:endParaRPr lang="nl-BE" sz="1400" b="1" dirty="0"/>
          </a:p>
          <a:p>
            <a:r>
              <a:rPr lang="nl-BE" sz="1400" b="1" dirty="0"/>
              <a:t>dit kan enkel:</a:t>
            </a:r>
            <a:br>
              <a:rPr lang="nl-BE" sz="1400" b="1" dirty="0"/>
            </a:br>
            <a:r>
              <a:rPr lang="nl-BE" sz="1400" b="1" dirty="0"/>
              <a:t>- met een meerderheid in de algemene vergadering nodig voor de ontbinding van de vzw</a:t>
            </a:r>
            <a:br>
              <a:rPr lang="nl-BE" sz="1400" b="1" dirty="0"/>
            </a:br>
            <a:r>
              <a:rPr lang="nl-BE" sz="1400" b="1" dirty="0"/>
              <a:t>- indien beide vzw’s financieel gezond zijn</a:t>
            </a:r>
            <a:br>
              <a:rPr lang="nl-BE" sz="1400" b="1" dirty="0"/>
            </a:br>
            <a:r>
              <a:rPr lang="nl-BE" sz="1400" b="1" dirty="0"/>
              <a:t>- indien er aan geen enkele derde schade/nadeel wordt veroorzaakt</a:t>
            </a:r>
          </a:p>
        </p:txBody>
      </p:sp>
    </p:spTree>
    <p:extLst>
      <p:ext uri="{BB962C8B-B14F-4D97-AF65-F5344CB8AC3E}">
        <p14:creationId xmlns:p14="http://schemas.microsoft.com/office/powerpoint/2010/main" val="1801871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47664" y="404664"/>
            <a:ext cx="7099300" cy="1041400"/>
          </a:xfrm>
          <a:solidFill>
            <a:schemeClr val="accent1">
              <a:lumMod val="20000"/>
              <a:lumOff val="80000"/>
            </a:schemeClr>
          </a:solidFill>
        </p:spPr>
        <p:txBody>
          <a:bodyPr/>
          <a:lstStyle/>
          <a:p>
            <a:pPr>
              <a:defRPr/>
            </a:pPr>
            <a:r>
              <a:rPr lang="fr-BE" altLang="nl-BE" sz="3200" b="1" dirty="0">
                <a:solidFill>
                  <a:schemeClr val="accent1"/>
                </a:solidFill>
              </a:rPr>
              <a:t>XI. </a:t>
            </a:r>
            <a:r>
              <a:rPr lang="fr-BE" altLang="nl-BE" sz="3200" b="1" dirty="0" err="1">
                <a:solidFill>
                  <a:schemeClr val="accent1"/>
                </a:solidFill>
              </a:rPr>
              <a:t>Inwerkingtreding</a:t>
            </a:r>
            <a:r>
              <a:rPr lang="fr-BE" altLang="nl-BE" sz="3200" b="1" dirty="0">
                <a:solidFill>
                  <a:schemeClr val="accent1"/>
                </a:solidFill>
              </a:rPr>
              <a:t> &amp; </a:t>
            </a:r>
            <a:r>
              <a:rPr lang="fr-BE" altLang="nl-BE" sz="3200" b="1" dirty="0" err="1">
                <a:solidFill>
                  <a:schemeClr val="accent1"/>
                </a:solidFill>
              </a:rPr>
              <a:t>overgangsrecht</a:t>
            </a:r>
            <a:endParaRPr lang="nl-NL" altLang="nl-BE" sz="3200" b="1" dirty="0">
              <a:solidFill>
                <a:schemeClr val="accent1"/>
              </a:solidFill>
            </a:endParaRPr>
          </a:p>
        </p:txBody>
      </p:sp>
      <p:sp>
        <p:nvSpPr>
          <p:cNvPr id="3" name="Tekstvak 2">
            <a:extLst>
              <a:ext uri="{FF2B5EF4-FFF2-40B4-BE49-F238E27FC236}">
                <a16:creationId xmlns:a16="http://schemas.microsoft.com/office/drawing/2014/main" id="{46AE71F4-20F1-48C3-BB0D-F449A04C1505}"/>
              </a:ext>
            </a:extLst>
          </p:cNvPr>
          <p:cNvSpPr txBox="1"/>
          <p:nvPr/>
        </p:nvSpPr>
        <p:spPr>
          <a:xfrm>
            <a:off x="1907704" y="2780928"/>
            <a:ext cx="6624736" cy="738664"/>
          </a:xfrm>
          <a:prstGeom prst="rect">
            <a:avLst/>
          </a:prstGeom>
          <a:noFill/>
        </p:spPr>
        <p:txBody>
          <a:bodyPr wrap="square" rtlCol="0">
            <a:spAutoFit/>
          </a:bodyPr>
          <a:lstStyle/>
          <a:p>
            <a:r>
              <a:rPr lang="nl-BE" sz="1400" b="1" dirty="0"/>
              <a:t>1 januari 2020</a:t>
            </a:r>
          </a:p>
          <a:p>
            <a:pPr marL="285750" indent="-285750">
              <a:buFontTx/>
              <a:buChar char="-"/>
            </a:pPr>
            <a:endParaRPr lang="nl-BE" sz="1400" b="1" dirty="0"/>
          </a:p>
          <a:p>
            <a:r>
              <a:rPr lang="nl-BE" sz="1400" b="1" dirty="0"/>
              <a:t>Dwingende bepalingen zijn onmiddellijk toepasbaar</a:t>
            </a:r>
          </a:p>
        </p:txBody>
      </p:sp>
    </p:spTree>
    <p:extLst>
      <p:ext uri="{BB962C8B-B14F-4D97-AF65-F5344CB8AC3E}">
        <p14:creationId xmlns:p14="http://schemas.microsoft.com/office/powerpoint/2010/main" val="919083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el 1"/>
          <p:cNvSpPr>
            <a:spLocks noGrp="1"/>
          </p:cNvSpPr>
          <p:nvPr>
            <p:ph type="title"/>
          </p:nvPr>
        </p:nvSpPr>
        <p:spPr/>
        <p:txBody>
          <a:bodyPr/>
          <a:lstStyle/>
          <a:p>
            <a:pPr algn="ctr"/>
            <a:r>
              <a:rPr lang="nl-BE" altLang="nl-BE" sz="4400" b="1">
                <a:solidFill>
                  <a:schemeClr val="accent1"/>
                </a:solidFill>
              </a:rPr>
              <a:t>conclusie</a:t>
            </a:r>
          </a:p>
        </p:txBody>
      </p:sp>
      <p:sp>
        <p:nvSpPr>
          <p:cNvPr id="2" name="Tekstvak 1">
            <a:extLst>
              <a:ext uri="{FF2B5EF4-FFF2-40B4-BE49-F238E27FC236}">
                <a16:creationId xmlns:a16="http://schemas.microsoft.com/office/drawing/2014/main" id="{CD74B3CA-4FD6-4BCD-8784-0179CEF68B4D}"/>
              </a:ext>
            </a:extLst>
          </p:cNvPr>
          <p:cNvSpPr txBox="1"/>
          <p:nvPr/>
        </p:nvSpPr>
        <p:spPr>
          <a:xfrm>
            <a:off x="2483768" y="2924944"/>
            <a:ext cx="5184576" cy="1384995"/>
          </a:xfrm>
          <a:prstGeom prst="rect">
            <a:avLst/>
          </a:prstGeom>
          <a:noFill/>
        </p:spPr>
        <p:txBody>
          <a:bodyPr wrap="square" rtlCol="0">
            <a:spAutoFit/>
          </a:bodyPr>
          <a:lstStyle/>
          <a:p>
            <a:r>
              <a:rPr lang="nl-BE" sz="1400" b="1" dirty="0"/>
              <a:t>Er is niets wezenlijk veranderd, wel een grotere formalisering</a:t>
            </a:r>
          </a:p>
          <a:p>
            <a:endParaRPr lang="nl-BE" sz="1400" b="1" dirty="0"/>
          </a:p>
          <a:p>
            <a:r>
              <a:rPr lang="nl-BE" sz="1400" b="1" dirty="0"/>
              <a:t>Vzw-wet is nu versnipperd</a:t>
            </a:r>
          </a:p>
          <a:p>
            <a:endParaRPr lang="nl-BE" sz="1400" b="1" dirty="0"/>
          </a:p>
          <a:p>
            <a:r>
              <a:rPr lang="nl-BE" sz="1400" b="1" dirty="0"/>
              <a:t>Vzw-wet opgenomen in een wetboek waar het niet thuis hoort, met alle risico’s  gevolgen van dien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Grp="1" noChangeArrowheads="1"/>
          </p:cNvSpPr>
          <p:nvPr>
            <p:ph type="title"/>
          </p:nvPr>
        </p:nvSpPr>
        <p:spPr>
          <a:solidFill>
            <a:schemeClr val="accent1">
              <a:lumMod val="20000"/>
              <a:lumOff val="80000"/>
            </a:schemeClr>
          </a:solidFill>
        </p:spPr>
        <p:txBody>
          <a:bodyPr/>
          <a:lstStyle/>
          <a:p>
            <a:pPr algn="r">
              <a:defRPr/>
            </a:pPr>
            <a:r>
              <a:rPr lang="fr-BE" altLang="nl-BE" sz="3200" b="1" dirty="0">
                <a:solidFill>
                  <a:schemeClr val="accent1"/>
                </a:solidFill>
              </a:rPr>
              <a:t> </a:t>
            </a:r>
            <a:r>
              <a:rPr lang="fr-BE" altLang="nl-BE" sz="2400" b="1" dirty="0" err="1">
                <a:solidFill>
                  <a:schemeClr val="accent1"/>
                </a:solidFill>
              </a:rPr>
              <a:t>gevolgen</a:t>
            </a:r>
            <a:r>
              <a:rPr lang="fr-BE" altLang="nl-BE" sz="2400" b="1" dirty="0">
                <a:solidFill>
                  <a:schemeClr val="accent1"/>
                </a:solidFill>
              </a:rPr>
              <a:t> van de </a:t>
            </a:r>
            <a:r>
              <a:rPr lang="fr-BE" altLang="nl-BE" sz="2400" b="1" dirty="0" err="1">
                <a:solidFill>
                  <a:schemeClr val="accent1"/>
                </a:solidFill>
              </a:rPr>
              <a:t>toekomstige</a:t>
            </a:r>
            <a:r>
              <a:rPr lang="fr-BE" altLang="nl-BE" sz="2400" b="1" dirty="0">
                <a:solidFill>
                  <a:schemeClr val="accent1"/>
                </a:solidFill>
              </a:rPr>
              <a:t> </a:t>
            </a:r>
            <a:r>
              <a:rPr lang="fr-BE" altLang="nl-BE" sz="2400" b="1" dirty="0" err="1">
                <a:solidFill>
                  <a:schemeClr val="accent1"/>
                </a:solidFill>
              </a:rPr>
              <a:t>wetgeving</a:t>
            </a:r>
            <a:endParaRPr lang="nl-NL" altLang="nl-BE" sz="2400" b="1" i="1" dirty="0">
              <a:solidFill>
                <a:schemeClr val="accent1"/>
              </a:solidFill>
            </a:endParaRPr>
          </a:p>
        </p:txBody>
      </p:sp>
      <p:sp>
        <p:nvSpPr>
          <p:cNvPr id="2" name="Tekstvak 1">
            <a:extLst>
              <a:ext uri="{FF2B5EF4-FFF2-40B4-BE49-F238E27FC236}">
                <a16:creationId xmlns:a16="http://schemas.microsoft.com/office/drawing/2014/main" id="{66051C89-298E-4230-8B08-D342893D2EAC}"/>
              </a:ext>
            </a:extLst>
          </p:cNvPr>
          <p:cNvSpPr txBox="1"/>
          <p:nvPr/>
        </p:nvSpPr>
        <p:spPr>
          <a:xfrm>
            <a:off x="2123728" y="2348880"/>
            <a:ext cx="6048672" cy="2400657"/>
          </a:xfrm>
          <a:prstGeom prst="rect">
            <a:avLst/>
          </a:prstGeom>
          <a:noFill/>
        </p:spPr>
        <p:txBody>
          <a:bodyPr wrap="square" rtlCol="0">
            <a:spAutoFit/>
          </a:bodyPr>
          <a:lstStyle/>
          <a:p>
            <a:r>
              <a:rPr lang="nl-BE" sz="1400" b="1" dirty="0"/>
              <a:t>de nieuwe wetgeving van de vzw’s brengen geen revolutie teweeg, wel anders dan in vennootschapsrecht</a:t>
            </a:r>
          </a:p>
          <a:p>
            <a:endParaRPr lang="nl-BE" sz="1400" b="1" dirty="0"/>
          </a:p>
          <a:p>
            <a:r>
              <a:rPr lang="nl-BE" sz="1400" b="1" dirty="0"/>
              <a:t>voornaamste wijzigingen:</a:t>
            </a:r>
            <a:br>
              <a:rPr lang="nl-BE" sz="1400" b="1" dirty="0"/>
            </a:br>
            <a:r>
              <a:rPr lang="nl-BE" sz="1400" b="1" dirty="0"/>
              <a:t>- versnippering van de teksten: verspreid in een zeer ingewikkeld wetboek</a:t>
            </a:r>
          </a:p>
          <a:p>
            <a:r>
              <a:rPr lang="nl-BE" sz="1400" b="1" dirty="0"/>
              <a:t>- alles wordt explicieter geregeld</a:t>
            </a:r>
            <a:br>
              <a:rPr lang="nl-BE" sz="1400" b="1" dirty="0"/>
            </a:br>
            <a:r>
              <a:rPr lang="nl-BE" sz="1400" b="1" dirty="0"/>
              <a:t>- uitdrukkelijke regeling bij strijdige belangen</a:t>
            </a:r>
            <a:br>
              <a:rPr lang="nl-BE" sz="1400" b="1" dirty="0"/>
            </a:br>
            <a:r>
              <a:rPr lang="nl-BE" sz="1400" b="1" dirty="0"/>
              <a:t>- scherpere uitwerking van aansprakelijkheidsregeling</a:t>
            </a:r>
          </a:p>
          <a:p>
            <a:pPr marL="285750" indent="-285750">
              <a:buFontTx/>
              <a:buChar char="-"/>
            </a:pPr>
            <a:endParaRPr lang="nl-BE" sz="1400" b="1" dirty="0"/>
          </a:p>
          <a:p>
            <a:r>
              <a:rPr lang="nl-BE" b="1" i="1" dirty="0"/>
              <a:t>   biedt geen meerwaarde voor het vzw-recht</a:t>
            </a:r>
          </a:p>
        </p:txBody>
      </p:sp>
    </p:spTree>
    <p:extLst>
      <p:ext uri="{BB962C8B-B14F-4D97-AF65-F5344CB8AC3E}">
        <p14:creationId xmlns:p14="http://schemas.microsoft.com/office/powerpoint/2010/main" val="4289639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Grp="1" noChangeArrowheads="1"/>
          </p:cNvSpPr>
          <p:nvPr>
            <p:ph type="title"/>
          </p:nvPr>
        </p:nvSpPr>
        <p:spPr>
          <a:solidFill>
            <a:schemeClr val="accent1">
              <a:lumMod val="20000"/>
              <a:lumOff val="80000"/>
            </a:schemeClr>
          </a:solidFill>
        </p:spPr>
        <p:txBody>
          <a:bodyPr/>
          <a:lstStyle/>
          <a:p>
            <a:pPr algn="r">
              <a:defRPr/>
            </a:pPr>
            <a:r>
              <a:rPr lang="fr-BE" altLang="nl-BE" sz="3200" b="1" dirty="0">
                <a:solidFill>
                  <a:schemeClr val="accent1"/>
                </a:solidFill>
              </a:rPr>
              <a:t> </a:t>
            </a:r>
            <a:r>
              <a:rPr lang="fr-BE" altLang="nl-BE" sz="2400" b="1" dirty="0" err="1">
                <a:solidFill>
                  <a:schemeClr val="accent1"/>
                </a:solidFill>
              </a:rPr>
              <a:t>wat</a:t>
            </a:r>
            <a:endParaRPr lang="nl-NL" altLang="nl-BE" sz="2400" b="1" i="1" dirty="0">
              <a:solidFill>
                <a:schemeClr val="accent1"/>
              </a:solidFill>
            </a:endParaRPr>
          </a:p>
        </p:txBody>
      </p:sp>
      <p:sp>
        <p:nvSpPr>
          <p:cNvPr id="3" name="Tekstvak 2">
            <a:extLst>
              <a:ext uri="{FF2B5EF4-FFF2-40B4-BE49-F238E27FC236}">
                <a16:creationId xmlns:a16="http://schemas.microsoft.com/office/drawing/2014/main" id="{256EC380-5132-48FA-AF72-A5BCEDFDCF2D}"/>
              </a:ext>
            </a:extLst>
          </p:cNvPr>
          <p:cNvSpPr txBox="1"/>
          <p:nvPr/>
        </p:nvSpPr>
        <p:spPr>
          <a:xfrm>
            <a:off x="1763688" y="2276872"/>
            <a:ext cx="6408712" cy="3385542"/>
          </a:xfrm>
          <a:prstGeom prst="rect">
            <a:avLst/>
          </a:prstGeom>
          <a:noFill/>
        </p:spPr>
        <p:txBody>
          <a:bodyPr wrap="square" rtlCol="0">
            <a:spAutoFit/>
          </a:bodyPr>
          <a:lstStyle/>
          <a:p>
            <a:r>
              <a:rPr lang="nl-BE" sz="2000" b="1" dirty="0">
                <a:solidFill>
                  <a:srgbClr val="000099"/>
                </a:solidFill>
              </a:rPr>
              <a:t>[wetsontwerp van]</a:t>
            </a:r>
            <a:br>
              <a:rPr lang="nl-BE" sz="2000" b="1" dirty="0">
                <a:solidFill>
                  <a:srgbClr val="000099"/>
                </a:solidFill>
              </a:rPr>
            </a:br>
            <a:r>
              <a:rPr lang="nl-BE" sz="2000" b="1" dirty="0">
                <a:solidFill>
                  <a:srgbClr val="000099"/>
                </a:solidFill>
              </a:rPr>
              <a:t>wet tot invoering van het wetboek van vennootschappen en verenigingen en houdende diverse bepalingen </a:t>
            </a:r>
            <a:r>
              <a:rPr lang="nl-BE" sz="2000" b="1" dirty="0">
                <a:solidFill>
                  <a:srgbClr val="C00000"/>
                </a:solidFill>
              </a:rPr>
              <a:t>WVV</a:t>
            </a:r>
            <a:r>
              <a:rPr lang="nl-BE" sz="1400" b="1" dirty="0"/>
              <a:t/>
            </a:r>
            <a:br>
              <a:rPr lang="nl-BE" sz="1400" b="1" dirty="0"/>
            </a:br>
            <a:endParaRPr lang="nl-BE" sz="1400" b="1" dirty="0"/>
          </a:p>
          <a:p>
            <a:r>
              <a:rPr lang="nl-BE" sz="1400" b="1" dirty="0"/>
              <a:t>4 juni 2018 					       </a:t>
            </a:r>
            <a:r>
              <a:rPr lang="nl-BE" sz="1400" b="1" dirty="0" err="1"/>
              <a:t>doc</a:t>
            </a:r>
            <a:r>
              <a:rPr lang="nl-BE" sz="1400" b="1" dirty="0"/>
              <a:t> 54  3119/001</a:t>
            </a:r>
          </a:p>
          <a:p>
            <a:endParaRPr lang="nl-BE" sz="1400" b="1" dirty="0"/>
          </a:p>
          <a:p>
            <a:r>
              <a:rPr lang="nl-BE" sz="1400" b="1" dirty="0"/>
              <a:t>memorie van Toelichting</a:t>
            </a:r>
            <a:br>
              <a:rPr lang="nl-BE" sz="1400" b="1" dirty="0"/>
            </a:br>
            <a:r>
              <a:rPr lang="nl-BE" sz="1400" b="1" dirty="0"/>
              <a:t>wetsontwerp met 36 artikelen</a:t>
            </a:r>
          </a:p>
          <a:p>
            <a:endParaRPr lang="nl-BE" sz="1400" b="1" dirty="0"/>
          </a:p>
          <a:p>
            <a:r>
              <a:rPr lang="nl-BE" sz="1400" b="1" dirty="0"/>
              <a:t>	art. 1</a:t>
            </a:r>
            <a:br>
              <a:rPr lang="nl-BE" sz="1400" b="1" dirty="0"/>
            </a:br>
            <a:r>
              <a:rPr lang="nl-BE" sz="1400" b="1" dirty="0"/>
              <a:t>	art. 2 houdt het </a:t>
            </a:r>
            <a:r>
              <a:rPr lang="nl-BE" sz="1400" b="1" dirty="0">
                <a:solidFill>
                  <a:srgbClr val="C00000"/>
                </a:solidFill>
              </a:rPr>
              <a:t>WVV</a:t>
            </a:r>
            <a:r>
              <a:rPr lang="nl-BE" sz="1400" b="1" dirty="0"/>
              <a:t> in van art.1:1 tot 14:8</a:t>
            </a:r>
            <a:br>
              <a:rPr lang="nl-BE" sz="1400" b="1" dirty="0"/>
            </a:br>
            <a:r>
              <a:rPr lang="nl-BE" sz="1400" b="1" dirty="0"/>
              <a:t>	art. 3-36 </a:t>
            </a:r>
            <a:r>
              <a:rPr lang="nl-BE" sz="1400" b="1" dirty="0">
                <a:solidFill>
                  <a:schemeClr val="bg1">
                    <a:lumMod val="75000"/>
                  </a:schemeClr>
                </a:solidFill>
              </a:rPr>
              <a:t>diversie bepalingen</a:t>
            </a:r>
          </a:p>
          <a:p>
            <a:endParaRPr lang="nl-BE" sz="1400" b="1" dirty="0">
              <a:solidFill>
                <a:schemeClr val="bg1">
                  <a:lumMod val="75000"/>
                </a:schemeClr>
              </a:solidFill>
            </a:endParaRPr>
          </a:p>
          <a:p>
            <a:r>
              <a:rPr lang="nl-BE" sz="1400" b="1" dirty="0">
                <a:solidFill>
                  <a:schemeClr val="bg1">
                    <a:lumMod val="75000"/>
                  </a:schemeClr>
                </a:solidFill>
              </a:rPr>
              <a:t>	</a:t>
            </a:r>
            <a:r>
              <a:rPr lang="nl-BE" sz="1400" b="1" dirty="0"/>
              <a:t>wordt dit jaar nog goedgekeurd ?</a:t>
            </a:r>
          </a:p>
        </p:txBody>
      </p:sp>
      <p:sp>
        <p:nvSpPr>
          <p:cNvPr id="2" name="Tekstvak 1">
            <a:extLst>
              <a:ext uri="{FF2B5EF4-FFF2-40B4-BE49-F238E27FC236}">
                <a16:creationId xmlns:a16="http://schemas.microsoft.com/office/drawing/2014/main" id="{22BD7233-44CF-4561-AAC7-E657B1092EED}"/>
              </a:ext>
            </a:extLst>
          </p:cNvPr>
          <p:cNvSpPr txBox="1"/>
          <p:nvPr/>
        </p:nvSpPr>
        <p:spPr>
          <a:xfrm>
            <a:off x="6300192" y="5877580"/>
            <a:ext cx="2304256" cy="523220"/>
          </a:xfrm>
          <a:prstGeom prst="rect">
            <a:avLst/>
          </a:prstGeom>
          <a:solidFill>
            <a:schemeClr val="tx1"/>
          </a:solidFill>
        </p:spPr>
        <p:txBody>
          <a:bodyPr wrap="square" rtlCol="0">
            <a:spAutoFit/>
          </a:bodyPr>
          <a:lstStyle/>
          <a:p>
            <a:r>
              <a:rPr lang="nl-BE" sz="2800" b="1" dirty="0">
                <a:solidFill>
                  <a:schemeClr val="bg1"/>
                </a:solidFill>
              </a:rPr>
              <a:t>780 pagina’s</a:t>
            </a:r>
          </a:p>
        </p:txBody>
      </p:sp>
    </p:spTree>
    <p:extLst>
      <p:ext uri="{BB962C8B-B14F-4D97-AF65-F5344CB8AC3E}">
        <p14:creationId xmlns:p14="http://schemas.microsoft.com/office/powerpoint/2010/main" val="186855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A318A8F0-7F63-43F8-BBEF-8F0CBAB6ADFB}"/>
              </a:ext>
            </a:extLst>
          </p:cNvPr>
          <p:cNvPicPr>
            <a:picLocks noChangeAspect="1"/>
          </p:cNvPicPr>
          <p:nvPr/>
        </p:nvPicPr>
        <p:blipFill rotWithShape="1">
          <a:blip r:embed="rId2">
            <a:extLst>
              <a:ext uri="{28A0092B-C50C-407E-A947-70E740481C1C}">
                <a14:useLocalDpi xmlns:a14="http://schemas.microsoft.com/office/drawing/2010/main" val="0"/>
              </a:ext>
            </a:extLst>
          </a:blip>
          <a:srcRect l="145" t="3849" r="21758" b="1883"/>
          <a:stretch/>
        </p:blipFill>
        <p:spPr>
          <a:xfrm>
            <a:off x="1331640" y="1772816"/>
            <a:ext cx="7812360" cy="3526779"/>
          </a:xfrm>
          <a:prstGeom prst="rect">
            <a:avLst/>
          </a:prstGeom>
        </p:spPr>
      </p:pic>
      <p:sp>
        <p:nvSpPr>
          <p:cNvPr id="4" name="Ovaal 3">
            <a:extLst>
              <a:ext uri="{FF2B5EF4-FFF2-40B4-BE49-F238E27FC236}">
                <a16:creationId xmlns:a16="http://schemas.microsoft.com/office/drawing/2014/main" id="{8DD557C7-9E12-46FC-A13F-ED6FBDC02B15}"/>
              </a:ext>
            </a:extLst>
          </p:cNvPr>
          <p:cNvSpPr/>
          <p:nvPr/>
        </p:nvSpPr>
        <p:spPr bwMode="auto">
          <a:xfrm>
            <a:off x="1331640" y="3068960"/>
            <a:ext cx="4680520" cy="1008112"/>
          </a:xfrm>
          <a:prstGeom prst="ellipse">
            <a:avLst/>
          </a:prstGeom>
          <a:noFill/>
          <a:ln w="635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Times" pitchFamily="18" charset="0"/>
            </a:endParaRPr>
          </a:p>
        </p:txBody>
      </p:sp>
      <p:sp>
        <p:nvSpPr>
          <p:cNvPr id="5" name="Tekstvak 4">
            <a:extLst>
              <a:ext uri="{FF2B5EF4-FFF2-40B4-BE49-F238E27FC236}">
                <a16:creationId xmlns:a16="http://schemas.microsoft.com/office/drawing/2014/main" id="{5FAB2B96-F126-401F-A826-9329709122D6}"/>
              </a:ext>
            </a:extLst>
          </p:cNvPr>
          <p:cNvSpPr txBox="1"/>
          <p:nvPr/>
        </p:nvSpPr>
        <p:spPr>
          <a:xfrm>
            <a:off x="4067944" y="980728"/>
            <a:ext cx="3600400" cy="369332"/>
          </a:xfrm>
          <a:prstGeom prst="rect">
            <a:avLst/>
          </a:prstGeom>
          <a:noFill/>
        </p:spPr>
        <p:txBody>
          <a:bodyPr wrap="square" rtlCol="0">
            <a:spAutoFit/>
          </a:bodyPr>
          <a:lstStyle/>
          <a:p>
            <a:r>
              <a:rPr lang="nl-BE" sz="1800" dirty="0"/>
              <a:t>Opgelet : 3 verschillende versies !!!</a:t>
            </a:r>
          </a:p>
        </p:txBody>
      </p:sp>
    </p:spTree>
    <p:extLst>
      <p:ext uri="{BB962C8B-B14F-4D97-AF65-F5344CB8AC3E}">
        <p14:creationId xmlns:p14="http://schemas.microsoft.com/office/powerpoint/2010/main" val="2501755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chemeClr val="accent1">
              <a:lumMod val="20000"/>
              <a:lumOff val="80000"/>
            </a:schemeClr>
          </a:solidFill>
        </p:spPr>
        <p:txBody>
          <a:bodyPr/>
          <a:lstStyle/>
          <a:p>
            <a:pPr>
              <a:defRPr/>
            </a:pPr>
            <a:r>
              <a:rPr lang="fr-BE" altLang="nl-BE" sz="3200" b="1" dirty="0">
                <a:solidFill>
                  <a:schemeClr val="accent1"/>
                </a:solidFill>
              </a:rPr>
              <a:t>II. </a:t>
            </a:r>
            <a:r>
              <a:rPr lang="fr-BE" altLang="nl-BE" sz="3200" b="1" dirty="0" err="1">
                <a:solidFill>
                  <a:schemeClr val="accent1"/>
                </a:solidFill>
              </a:rPr>
              <a:t>vzw</a:t>
            </a:r>
            <a:r>
              <a:rPr lang="fr-BE" altLang="nl-BE" sz="3200" b="1" dirty="0">
                <a:solidFill>
                  <a:schemeClr val="accent1"/>
                </a:solidFill>
              </a:rPr>
              <a:t> – </a:t>
            </a:r>
            <a:r>
              <a:rPr lang="fr-BE" altLang="nl-BE" sz="3200" b="1" dirty="0" err="1">
                <a:solidFill>
                  <a:schemeClr val="accent1"/>
                </a:solidFill>
              </a:rPr>
              <a:t>onderneming</a:t>
            </a:r>
            <a:r>
              <a:rPr lang="fr-BE" altLang="nl-BE" sz="3200" b="1" dirty="0">
                <a:solidFill>
                  <a:schemeClr val="accent1"/>
                </a:solidFill>
              </a:rPr>
              <a:t> - </a:t>
            </a:r>
            <a:r>
              <a:rPr lang="fr-BE" altLang="nl-BE" sz="3200" b="1" dirty="0" err="1">
                <a:solidFill>
                  <a:schemeClr val="accent1"/>
                </a:solidFill>
              </a:rPr>
              <a:t>vennootschap</a:t>
            </a:r>
            <a:endParaRPr lang="nl-NL" altLang="nl-BE" sz="3200" b="1" dirty="0">
              <a:solidFill>
                <a:srgbClr val="006600"/>
              </a:solidFill>
            </a:endParaRPr>
          </a:p>
        </p:txBody>
      </p:sp>
      <p:sp>
        <p:nvSpPr>
          <p:cNvPr id="8" name="Tekstvak 7">
            <a:extLst>
              <a:ext uri="{FF2B5EF4-FFF2-40B4-BE49-F238E27FC236}">
                <a16:creationId xmlns:a16="http://schemas.microsoft.com/office/drawing/2014/main" id="{5DC9DB3E-E7B8-4BEB-A846-91EEEAC36F20}"/>
              </a:ext>
            </a:extLst>
          </p:cNvPr>
          <p:cNvSpPr txBox="1"/>
          <p:nvPr/>
        </p:nvSpPr>
        <p:spPr>
          <a:xfrm>
            <a:off x="2217440" y="2238012"/>
            <a:ext cx="6552728" cy="1015663"/>
          </a:xfrm>
          <a:prstGeom prst="rect">
            <a:avLst/>
          </a:prstGeom>
          <a:noFill/>
        </p:spPr>
        <p:txBody>
          <a:bodyPr wrap="square" rtlCol="0">
            <a:spAutoFit/>
          </a:bodyPr>
          <a:lstStyle/>
          <a:p>
            <a:r>
              <a:rPr lang="nl-BE" sz="1400" b="1" dirty="0"/>
              <a:t>art. 1:2	bepaalde activiteiten met het oog </a:t>
            </a:r>
            <a:r>
              <a:rPr lang="nl-BE" sz="1800" b="1" dirty="0">
                <a:solidFill>
                  <a:srgbClr val="006600"/>
                </a:solidFill>
              </a:rPr>
              <a:t>belangeloos doel</a:t>
            </a:r>
            <a:r>
              <a:rPr lang="nl-BE" sz="1400" b="1" dirty="0"/>
              <a:t/>
            </a:r>
            <a:br>
              <a:rPr lang="nl-BE" sz="1400" b="1" dirty="0"/>
            </a:br>
            <a:r>
              <a:rPr lang="nl-BE" sz="1400" b="1" dirty="0"/>
              <a:t>	</a:t>
            </a:r>
            <a:r>
              <a:rPr lang="nl-BE" sz="1400" b="1" dirty="0">
                <a:solidFill>
                  <a:srgbClr val="C00000"/>
                </a:solidFill>
              </a:rPr>
              <a:t>geen toekenning van vermogensvoordelen aan de leden</a:t>
            </a:r>
            <a:r>
              <a:rPr lang="nl-BE" sz="1400" b="1" dirty="0"/>
              <a:t/>
            </a:r>
            <a:br>
              <a:rPr lang="nl-BE" sz="1400" b="1" dirty="0"/>
            </a:br>
            <a:r>
              <a:rPr lang="nl-BE" sz="1400" b="1" dirty="0"/>
              <a:t>		geen rechtstreeks voordeel</a:t>
            </a:r>
            <a:br>
              <a:rPr lang="nl-BE" sz="1400" b="1" dirty="0"/>
            </a:br>
            <a:r>
              <a:rPr lang="nl-BE" sz="1400" b="1" dirty="0"/>
              <a:t>		geen onrechtstreeks voordeel</a:t>
            </a:r>
          </a:p>
        </p:txBody>
      </p:sp>
      <p:sp>
        <p:nvSpPr>
          <p:cNvPr id="5" name="Tekstvak 4">
            <a:extLst>
              <a:ext uri="{FF2B5EF4-FFF2-40B4-BE49-F238E27FC236}">
                <a16:creationId xmlns:a16="http://schemas.microsoft.com/office/drawing/2014/main" id="{BB7C574C-B0F1-4C70-BE10-F7CF3AD847A0}"/>
              </a:ext>
            </a:extLst>
          </p:cNvPr>
          <p:cNvSpPr txBox="1"/>
          <p:nvPr/>
        </p:nvSpPr>
        <p:spPr>
          <a:xfrm>
            <a:off x="1732933" y="1876182"/>
            <a:ext cx="2376264" cy="369332"/>
          </a:xfrm>
          <a:prstGeom prst="rect">
            <a:avLst/>
          </a:prstGeom>
          <a:noFill/>
        </p:spPr>
        <p:txBody>
          <a:bodyPr wrap="square" rtlCol="0">
            <a:spAutoFit/>
          </a:bodyPr>
          <a:lstStyle/>
          <a:p>
            <a:r>
              <a:rPr lang="nl-BE" sz="1800" b="1" dirty="0"/>
              <a:t>De vzw</a:t>
            </a:r>
          </a:p>
        </p:txBody>
      </p:sp>
      <p:cxnSp>
        <p:nvCxnSpPr>
          <p:cNvPr id="15" name="Rechte verbindingslijn met pijl 14">
            <a:extLst>
              <a:ext uri="{FF2B5EF4-FFF2-40B4-BE49-F238E27FC236}">
                <a16:creationId xmlns:a16="http://schemas.microsoft.com/office/drawing/2014/main" id="{A2B3FFDC-1660-44AB-A49A-5B91B1EC8CB9}"/>
              </a:ext>
            </a:extLst>
          </p:cNvPr>
          <p:cNvCxnSpPr>
            <a:cxnSpLocks/>
          </p:cNvCxnSpPr>
          <p:nvPr/>
        </p:nvCxnSpPr>
        <p:spPr bwMode="auto">
          <a:xfrm>
            <a:off x="6228184" y="2961287"/>
            <a:ext cx="936104" cy="897196"/>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kstvak 18">
            <a:extLst>
              <a:ext uri="{FF2B5EF4-FFF2-40B4-BE49-F238E27FC236}">
                <a16:creationId xmlns:a16="http://schemas.microsoft.com/office/drawing/2014/main" id="{08A897C5-7201-4A36-9630-FECE8C1E3627}"/>
              </a:ext>
            </a:extLst>
          </p:cNvPr>
          <p:cNvSpPr txBox="1"/>
          <p:nvPr/>
        </p:nvSpPr>
        <p:spPr>
          <a:xfrm>
            <a:off x="7164288" y="3627651"/>
            <a:ext cx="1738536" cy="954107"/>
          </a:xfrm>
          <a:prstGeom prst="rect">
            <a:avLst/>
          </a:prstGeom>
          <a:solidFill>
            <a:schemeClr val="bg1">
              <a:lumMod val="75000"/>
            </a:schemeClr>
          </a:solidFill>
          <a:ln>
            <a:solidFill>
              <a:schemeClr val="accent1"/>
            </a:solidFill>
          </a:ln>
        </p:spPr>
        <p:txBody>
          <a:bodyPr wrap="square" rtlCol="0">
            <a:spAutoFit/>
          </a:bodyPr>
          <a:lstStyle/>
          <a:p>
            <a:r>
              <a:rPr lang="nl-BE" sz="1400" b="1" dirty="0"/>
              <a:t>rechtstreekse uitkering van inkomsten van de vzw</a:t>
            </a:r>
          </a:p>
        </p:txBody>
      </p:sp>
      <p:sp>
        <p:nvSpPr>
          <p:cNvPr id="22" name="Tekstvak 21">
            <a:extLst>
              <a:ext uri="{FF2B5EF4-FFF2-40B4-BE49-F238E27FC236}">
                <a16:creationId xmlns:a16="http://schemas.microsoft.com/office/drawing/2014/main" id="{AE1E764F-C342-4E84-840C-CAEF03C3D9D4}"/>
              </a:ext>
            </a:extLst>
          </p:cNvPr>
          <p:cNvSpPr txBox="1"/>
          <p:nvPr/>
        </p:nvSpPr>
        <p:spPr>
          <a:xfrm>
            <a:off x="1587500" y="3684562"/>
            <a:ext cx="4064620" cy="523220"/>
          </a:xfrm>
          <a:prstGeom prst="rect">
            <a:avLst/>
          </a:prstGeom>
          <a:solidFill>
            <a:schemeClr val="bg1">
              <a:lumMod val="85000"/>
            </a:schemeClr>
          </a:solidFill>
        </p:spPr>
        <p:txBody>
          <a:bodyPr wrap="square" rtlCol="0">
            <a:spAutoFit/>
          </a:bodyPr>
          <a:lstStyle/>
          <a:p>
            <a:r>
              <a:rPr lang="nl-BE" sz="1400" b="1" dirty="0"/>
              <a:t>iets aankopen van een lid boven de marktwaarde</a:t>
            </a:r>
            <a:br>
              <a:rPr lang="nl-BE" sz="1400" b="1" dirty="0"/>
            </a:br>
            <a:r>
              <a:rPr lang="nl-BE" sz="1400" b="1" dirty="0"/>
              <a:t>een vergoeding die niet marktconform is</a:t>
            </a:r>
          </a:p>
        </p:txBody>
      </p:sp>
      <p:cxnSp>
        <p:nvCxnSpPr>
          <p:cNvPr id="24" name="Rechte verbindingslijn met pijl 23">
            <a:extLst>
              <a:ext uri="{FF2B5EF4-FFF2-40B4-BE49-F238E27FC236}">
                <a16:creationId xmlns:a16="http://schemas.microsoft.com/office/drawing/2014/main" id="{01B47AEA-0405-4A84-912C-AD56C072867A}"/>
              </a:ext>
            </a:extLst>
          </p:cNvPr>
          <p:cNvCxnSpPr/>
          <p:nvPr/>
        </p:nvCxnSpPr>
        <p:spPr bwMode="auto">
          <a:xfrm>
            <a:off x="4572000" y="3212976"/>
            <a:ext cx="144016" cy="471586"/>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kstvak 24">
            <a:extLst>
              <a:ext uri="{FF2B5EF4-FFF2-40B4-BE49-F238E27FC236}">
                <a16:creationId xmlns:a16="http://schemas.microsoft.com/office/drawing/2014/main" id="{3D2C5E6D-3E7B-445A-95A1-9E9FD6369AB2}"/>
              </a:ext>
            </a:extLst>
          </p:cNvPr>
          <p:cNvSpPr txBox="1"/>
          <p:nvPr/>
        </p:nvSpPr>
        <p:spPr>
          <a:xfrm>
            <a:off x="2217441" y="5012645"/>
            <a:ext cx="5738936" cy="738664"/>
          </a:xfrm>
          <a:prstGeom prst="rect">
            <a:avLst/>
          </a:prstGeom>
          <a:noFill/>
        </p:spPr>
        <p:txBody>
          <a:bodyPr wrap="square" rtlCol="0">
            <a:spAutoFit/>
          </a:bodyPr>
          <a:lstStyle/>
          <a:p>
            <a:r>
              <a:rPr lang="nl-BE" sz="1400" b="1" dirty="0"/>
              <a:t>art. 9:1	heeft rechtspersoonlijkheid, dus leden zijn niet persoonlijk</a:t>
            </a:r>
          </a:p>
          <a:p>
            <a:r>
              <a:rPr lang="nl-BE" sz="1400" b="1" dirty="0"/>
              <a:t>	aansprakelijk</a:t>
            </a:r>
          </a:p>
          <a:p>
            <a:endParaRPr lang="nl-BE" sz="1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chemeClr val="accent1">
              <a:lumMod val="20000"/>
              <a:lumOff val="80000"/>
            </a:schemeClr>
          </a:solidFill>
        </p:spPr>
        <p:txBody>
          <a:bodyPr/>
          <a:lstStyle/>
          <a:p>
            <a:pPr algn="r">
              <a:defRPr/>
            </a:pPr>
            <a:r>
              <a:rPr lang="fr-BE" altLang="nl-BE" sz="2000" b="1" dirty="0">
                <a:solidFill>
                  <a:schemeClr val="accent1"/>
                </a:solidFill>
              </a:rPr>
              <a:t> </a:t>
            </a:r>
            <a:r>
              <a:rPr lang="fr-BE" altLang="nl-BE" sz="2000" b="1" dirty="0" err="1">
                <a:solidFill>
                  <a:schemeClr val="accent1"/>
                </a:solidFill>
              </a:rPr>
              <a:t>vzw</a:t>
            </a:r>
            <a:r>
              <a:rPr lang="fr-BE" altLang="nl-BE" sz="2000" b="1" dirty="0">
                <a:solidFill>
                  <a:schemeClr val="accent1"/>
                </a:solidFill>
              </a:rPr>
              <a:t> – </a:t>
            </a:r>
            <a:r>
              <a:rPr lang="fr-BE" altLang="nl-BE" sz="2000" b="1" dirty="0" err="1">
                <a:solidFill>
                  <a:schemeClr val="accent1"/>
                </a:solidFill>
              </a:rPr>
              <a:t>onderneming</a:t>
            </a:r>
            <a:r>
              <a:rPr lang="fr-BE" altLang="nl-BE" sz="2000" b="1" dirty="0">
                <a:solidFill>
                  <a:schemeClr val="accent1"/>
                </a:solidFill>
              </a:rPr>
              <a:t> - </a:t>
            </a:r>
            <a:r>
              <a:rPr lang="fr-BE" altLang="nl-BE" sz="2000" b="1" dirty="0" err="1">
                <a:solidFill>
                  <a:schemeClr val="accent1"/>
                </a:solidFill>
              </a:rPr>
              <a:t>vennootschap</a:t>
            </a:r>
            <a:endParaRPr lang="nl-NL" altLang="nl-BE" sz="2000" b="1" dirty="0">
              <a:solidFill>
                <a:srgbClr val="006600"/>
              </a:solidFill>
            </a:endParaRPr>
          </a:p>
        </p:txBody>
      </p:sp>
      <p:sp>
        <p:nvSpPr>
          <p:cNvPr id="2" name="Tekstvak 1">
            <a:extLst>
              <a:ext uri="{FF2B5EF4-FFF2-40B4-BE49-F238E27FC236}">
                <a16:creationId xmlns:a16="http://schemas.microsoft.com/office/drawing/2014/main" id="{A2A08C38-E384-40A8-BFB1-46CF1CD59BB0}"/>
              </a:ext>
            </a:extLst>
          </p:cNvPr>
          <p:cNvSpPr txBox="1"/>
          <p:nvPr/>
        </p:nvSpPr>
        <p:spPr>
          <a:xfrm>
            <a:off x="1691680" y="4941168"/>
            <a:ext cx="2376264" cy="369332"/>
          </a:xfrm>
          <a:prstGeom prst="rect">
            <a:avLst/>
          </a:prstGeom>
          <a:noFill/>
        </p:spPr>
        <p:txBody>
          <a:bodyPr wrap="square" rtlCol="0">
            <a:spAutoFit/>
          </a:bodyPr>
          <a:lstStyle/>
          <a:p>
            <a:r>
              <a:rPr lang="nl-BE" sz="1800" b="1" dirty="0"/>
              <a:t>De vennootschap</a:t>
            </a:r>
          </a:p>
        </p:txBody>
      </p:sp>
      <p:sp>
        <p:nvSpPr>
          <p:cNvPr id="5" name="Tekstvak 4">
            <a:extLst>
              <a:ext uri="{FF2B5EF4-FFF2-40B4-BE49-F238E27FC236}">
                <a16:creationId xmlns:a16="http://schemas.microsoft.com/office/drawing/2014/main" id="{BB7C574C-B0F1-4C70-BE10-F7CF3AD847A0}"/>
              </a:ext>
            </a:extLst>
          </p:cNvPr>
          <p:cNvSpPr txBox="1"/>
          <p:nvPr/>
        </p:nvSpPr>
        <p:spPr>
          <a:xfrm>
            <a:off x="1732933" y="1876182"/>
            <a:ext cx="2376264" cy="369332"/>
          </a:xfrm>
          <a:prstGeom prst="rect">
            <a:avLst/>
          </a:prstGeom>
          <a:noFill/>
        </p:spPr>
        <p:txBody>
          <a:bodyPr wrap="square" rtlCol="0">
            <a:spAutoFit/>
          </a:bodyPr>
          <a:lstStyle/>
          <a:p>
            <a:r>
              <a:rPr lang="nl-BE" sz="1800" b="1" dirty="0"/>
              <a:t>De vzw</a:t>
            </a:r>
          </a:p>
        </p:txBody>
      </p:sp>
      <p:sp>
        <p:nvSpPr>
          <p:cNvPr id="3" name="Tekstvak 2">
            <a:extLst>
              <a:ext uri="{FF2B5EF4-FFF2-40B4-BE49-F238E27FC236}">
                <a16:creationId xmlns:a16="http://schemas.microsoft.com/office/drawing/2014/main" id="{027DD4F7-EB21-49CE-9F56-42CC6E3A477D}"/>
              </a:ext>
            </a:extLst>
          </p:cNvPr>
          <p:cNvSpPr txBox="1"/>
          <p:nvPr/>
        </p:nvSpPr>
        <p:spPr>
          <a:xfrm>
            <a:off x="2195736" y="5445224"/>
            <a:ext cx="6217763" cy="307777"/>
          </a:xfrm>
          <a:prstGeom prst="rect">
            <a:avLst/>
          </a:prstGeom>
          <a:noFill/>
        </p:spPr>
        <p:txBody>
          <a:bodyPr wrap="square" rtlCol="0">
            <a:spAutoFit/>
          </a:bodyPr>
          <a:lstStyle/>
          <a:p>
            <a:r>
              <a:rPr lang="nl-BE" sz="1400" b="1" dirty="0"/>
              <a:t>is gericht op het realiseren van winst en het uitkeren ervan aan de vennoten</a:t>
            </a:r>
          </a:p>
        </p:txBody>
      </p:sp>
      <p:sp>
        <p:nvSpPr>
          <p:cNvPr id="4" name="Ovaal 3">
            <a:extLst>
              <a:ext uri="{FF2B5EF4-FFF2-40B4-BE49-F238E27FC236}">
                <a16:creationId xmlns:a16="http://schemas.microsoft.com/office/drawing/2014/main" id="{C48C46C2-F5B6-4D01-B968-E9CFD3782C7B}"/>
              </a:ext>
            </a:extLst>
          </p:cNvPr>
          <p:cNvSpPr/>
          <p:nvPr/>
        </p:nvSpPr>
        <p:spPr bwMode="auto">
          <a:xfrm>
            <a:off x="5592444" y="3711048"/>
            <a:ext cx="2242592" cy="1294112"/>
          </a:xfrm>
          <a:prstGeom prst="ellipse">
            <a:avLst/>
          </a:prstGeom>
          <a:noFill/>
          <a:ln w="1270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Times" pitchFamily="18" charset="0"/>
            </a:endParaRPr>
          </a:p>
        </p:txBody>
      </p:sp>
      <p:sp>
        <p:nvSpPr>
          <p:cNvPr id="6" name="Tekstvak 5">
            <a:extLst>
              <a:ext uri="{FF2B5EF4-FFF2-40B4-BE49-F238E27FC236}">
                <a16:creationId xmlns:a16="http://schemas.microsoft.com/office/drawing/2014/main" id="{C06FA66F-FDD8-428F-B62C-4953B5542F8D}"/>
              </a:ext>
            </a:extLst>
          </p:cNvPr>
          <p:cNvSpPr txBox="1"/>
          <p:nvPr/>
        </p:nvSpPr>
        <p:spPr>
          <a:xfrm>
            <a:off x="6113984" y="3957693"/>
            <a:ext cx="1584176" cy="738664"/>
          </a:xfrm>
          <a:prstGeom prst="rect">
            <a:avLst/>
          </a:prstGeom>
          <a:noFill/>
        </p:spPr>
        <p:txBody>
          <a:bodyPr wrap="square" rtlCol="0">
            <a:spAutoFit/>
          </a:bodyPr>
          <a:lstStyle/>
          <a:p>
            <a:r>
              <a:rPr lang="nl-BE" sz="1400" b="1" dirty="0"/>
              <a:t>de kern is: alleen voor het belangloos doel</a:t>
            </a:r>
          </a:p>
        </p:txBody>
      </p:sp>
      <p:cxnSp>
        <p:nvCxnSpPr>
          <p:cNvPr id="9" name="Rechte verbindingslijn met pijl 8">
            <a:extLst>
              <a:ext uri="{FF2B5EF4-FFF2-40B4-BE49-F238E27FC236}">
                <a16:creationId xmlns:a16="http://schemas.microsoft.com/office/drawing/2014/main" id="{B828A005-F48A-4CAE-B933-2FFE45799826}"/>
              </a:ext>
            </a:extLst>
          </p:cNvPr>
          <p:cNvCxnSpPr>
            <a:cxnSpLocks/>
          </p:cNvCxnSpPr>
          <p:nvPr/>
        </p:nvCxnSpPr>
        <p:spPr bwMode="auto">
          <a:xfrm flipH="1">
            <a:off x="3059832" y="3711048"/>
            <a:ext cx="482352" cy="408848"/>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kstvak 10">
            <a:extLst>
              <a:ext uri="{FF2B5EF4-FFF2-40B4-BE49-F238E27FC236}">
                <a16:creationId xmlns:a16="http://schemas.microsoft.com/office/drawing/2014/main" id="{56B15351-AADC-4357-8323-1C86E23D9E7E}"/>
              </a:ext>
            </a:extLst>
          </p:cNvPr>
          <p:cNvSpPr txBox="1"/>
          <p:nvPr/>
        </p:nvSpPr>
        <p:spPr>
          <a:xfrm>
            <a:off x="2420888" y="4182916"/>
            <a:ext cx="2242592" cy="276999"/>
          </a:xfrm>
          <a:prstGeom prst="rect">
            <a:avLst/>
          </a:prstGeom>
          <a:noFill/>
          <a:ln>
            <a:solidFill>
              <a:schemeClr val="tx1"/>
            </a:solidFill>
          </a:ln>
        </p:spPr>
        <p:txBody>
          <a:bodyPr wrap="square" rtlCol="0">
            <a:spAutoFit/>
          </a:bodyPr>
          <a:lstStyle/>
          <a:p>
            <a:r>
              <a:rPr lang="nl-BE" sz="1200" b="1" dirty="0"/>
              <a:t>niet om reserves aan de leggen</a:t>
            </a:r>
          </a:p>
        </p:txBody>
      </p:sp>
      <p:cxnSp>
        <p:nvCxnSpPr>
          <p:cNvPr id="13" name="Rechte verbindingslijn met pijl 12">
            <a:extLst>
              <a:ext uri="{FF2B5EF4-FFF2-40B4-BE49-F238E27FC236}">
                <a16:creationId xmlns:a16="http://schemas.microsoft.com/office/drawing/2014/main" id="{43ADDEF2-B575-46E5-891D-6FE2E71C52D4}"/>
              </a:ext>
            </a:extLst>
          </p:cNvPr>
          <p:cNvCxnSpPr>
            <a:stCxn id="11" idx="3"/>
          </p:cNvCxnSpPr>
          <p:nvPr/>
        </p:nvCxnSpPr>
        <p:spPr bwMode="auto">
          <a:xfrm flipV="1">
            <a:off x="4663480" y="4303224"/>
            <a:ext cx="576064" cy="18192"/>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kstvak 11">
            <a:extLst>
              <a:ext uri="{FF2B5EF4-FFF2-40B4-BE49-F238E27FC236}">
                <a16:creationId xmlns:a16="http://schemas.microsoft.com/office/drawing/2014/main" id="{B7A068E4-5002-48FA-B62F-2D0EB0A20D1B}"/>
              </a:ext>
            </a:extLst>
          </p:cNvPr>
          <p:cNvSpPr txBox="1"/>
          <p:nvPr/>
        </p:nvSpPr>
        <p:spPr>
          <a:xfrm>
            <a:off x="2519772" y="2326053"/>
            <a:ext cx="6408712" cy="1384995"/>
          </a:xfrm>
          <a:prstGeom prst="rect">
            <a:avLst/>
          </a:prstGeom>
          <a:noFill/>
        </p:spPr>
        <p:txBody>
          <a:bodyPr wrap="square" rtlCol="0">
            <a:spAutoFit/>
          </a:bodyPr>
          <a:lstStyle/>
          <a:p>
            <a:r>
              <a:rPr lang="nl-BE" sz="1400" b="1" dirty="0"/>
              <a:t>het art. 1 lid 3 van de oude vzw-wet 1921 is afgeschaft:</a:t>
            </a:r>
          </a:p>
          <a:p>
            <a:endParaRPr lang="nl-BE" sz="1400" b="1" dirty="0"/>
          </a:p>
          <a:p>
            <a:r>
              <a:rPr lang="nl-BE" sz="1400" b="1" dirty="0"/>
              <a:t>“De vereniging zonder winstoogmerk is die, welke niet nijverheids- of handelszaken drijft …”</a:t>
            </a:r>
          </a:p>
          <a:p>
            <a:endParaRPr lang="nl-BE" sz="1400" b="1" dirty="0"/>
          </a:p>
          <a:p>
            <a:r>
              <a:rPr lang="nl-BE" sz="1400" b="1" dirty="0"/>
              <a:t>mag winst maken</a:t>
            </a:r>
          </a:p>
        </p:txBody>
      </p:sp>
    </p:spTree>
    <p:extLst>
      <p:ext uri="{BB962C8B-B14F-4D97-AF65-F5344CB8AC3E}">
        <p14:creationId xmlns:p14="http://schemas.microsoft.com/office/powerpoint/2010/main" val="964795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chemeClr val="accent1">
              <a:lumMod val="20000"/>
              <a:lumOff val="80000"/>
            </a:schemeClr>
          </a:solidFill>
        </p:spPr>
        <p:txBody>
          <a:bodyPr/>
          <a:lstStyle/>
          <a:p>
            <a:pPr>
              <a:defRPr/>
            </a:pPr>
            <a:r>
              <a:rPr lang="fr-BE" altLang="nl-BE" sz="3200" b="1" dirty="0">
                <a:solidFill>
                  <a:schemeClr val="accent1"/>
                </a:solidFill>
              </a:rPr>
              <a:t>III. </a:t>
            </a:r>
            <a:r>
              <a:rPr lang="fr-BE" altLang="nl-BE" sz="3200" b="1" dirty="0" err="1">
                <a:solidFill>
                  <a:schemeClr val="accent1"/>
                </a:solidFill>
              </a:rPr>
              <a:t>oprichting</a:t>
            </a:r>
            <a:r>
              <a:rPr lang="fr-BE" altLang="nl-BE" sz="3200" b="1" dirty="0">
                <a:solidFill>
                  <a:schemeClr val="accent1"/>
                </a:solidFill>
              </a:rPr>
              <a:t> – </a:t>
            </a:r>
            <a:r>
              <a:rPr lang="fr-BE" altLang="nl-BE" sz="3200" b="1" dirty="0" err="1">
                <a:solidFill>
                  <a:schemeClr val="accent1"/>
                </a:solidFill>
              </a:rPr>
              <a:t>statuten</a:t>
            </a:r>
            <a:r>
              <a:rPr lang="fr-BE" altLang="nl-BE" sz="3200" b="1" dirty="0">
                <a:solidFill>
                  <a:schemeClr val="accent1"/>
                </a:solidFill>
              </a:rPr>
              <a:t> - </a:t>
            </a:r>
            <a:r>
              <a:rPr lang="fr-BE" altLang="nl-BE" sz="3200" b="1" dirty="0" err="1">
                <a:solidFill>
                  <a:schemeClr val="accent1"/>
                </a:solidFill>
              </a:rPr>
              <a:t>organen</a:t>
            </a:r>
            <a:endParaRPr lang="nl-NL" altLang="nl-BE" sz="3200" b="1" dirty="0">
              <a:solidFill>
                <a:schemeClr val="accent1"/>
              </a:solidFill>
            </a:endParaRPr>
          </a:p>
        </p:txBody>
      </p:sp>
      <p:sp>
        <p:nvSpPr>
          <p:cNvPr id="2" name="Tekstvak 1">
            <a:extLst>
              <a:ext uri="{FF2B5EF4-FFF2-40B4-BE49-F238E27FC236}">
                <a16:creationId xmlns:a16="http://schemas.microsoft.com/office/drawing/2014/main" id="{CFF09996-0DE7-4304-937A-A2BE5BA7F216}"/>
              </a:ext>
            </a:extLst>
          </p:cNvPr>
          <p:cNvSpPr txBox="1"/>
          <p:nvPr/>
        </p:nvSpPr>
        <p:spPr>
          <a:xfrm>
            <a:off x="1907704" y="2204864"/>
            <a:ext cx="6696744" cy="2462213"/>
          </a:xfrm>
          <a:prstGeom prst="rect">
            <a:avLst/>
          </a:prstGeom>
          <a:noFill/>
        </p:spPr>
        <p:txBody>
          <a:bodyPr wrap="square" rtlCol="0">
            <a:spAutoFit/>
          </a:bodyPr>
          <a:lstStyle/>
          <a:p>
            <a:pPr marL="342900" indent="-342900">
              <a:buAutoNum type="alphaUcPeriod"/>
            </a:pPr>
            <a:r>
              <a:rPr lang="nl-BE" sz="1400" b="1" dirty="0"/>
              <a:t>de oprichtingsakte</a:t>
            </a:r>
          </a:p>
          <a:p>
            <a:endParaRPr lang="nl-BE" sz="1400" b="1" dirty="0"/>
          </a:p>
          <a:p>
            <a:r>
              <a:rPr lang="nl-BE" sz="1400" b="1" dirty="0"/>
              <a:t>B.    de statuten</a:t>
            </a:r>
          </a:p>
          <a:p>
            <a:pPr marL="342900" indent="-342900">
              <a:buAutoNum type="alphaUcPeriod"/>
            </a:pPr>
            <a:endParaRPr lang="nl-BE" sz="1400" b="1" dirty="0"/>
          </a:p>
          <a:p>
            <a:r>
              <a:rPr lang="nl-BE" sz="1400" b="1" dirty="0"/>
              <a:t>C.    de leden en de organen</a:t>
            </a:r>
          </a:p>
          <a:p>
            <a:pPr marL="342900" indent="-342900">
              <a:buAutoNum type="alphaUcPeriod"/>
            </a:pPr>
            <a:endParaRPr lang="nl-BE" sz="1400" b="1" dirty="0"/>
          </a:p>
          <a:p>
            <a:r>
              <a:rPr lang="nl-BE" sz="1400" b="1" dirty="0"/>
              <a:t>	1. leden</a:t>
            </a:r>
            <a:br>
              <a:rPr lang="nl-BE" sz="1400" b="1" dirty="0"/>
            </a:br>
            <a:r>
              <a:rPr lang="nl-BE" sz="1400" b="1" dirty="0"/>
              <a:t>	2. algemene vergadering</a:t>
            </a:r>
            <a:br>
              <a:rPr lang="nl-BE" sz="1400" b="1" dirty="0"/>
            </a:br>
            <a:r>
              <a:rPr lang="nl-BE" sz="1400" b="1" dirty="0"/>
              <a:t>	3. bestuursorgaan (voorheen ‘raad van bestuur’)</a:t>
            </a:r>
            <a:br>
              <a:rPr lang="nl-BE" sz="1400" b="1" dirty="0"/>
            </a:br>
            <a:r>
              <a:rPr lang="nl-BE" sz="1400" b="1" dirty="0"/>
              <a:t>	4. dagelijks bestuur</a:t>
            </a:r>
            <a:br>
              <a:rPr lang="nl-BE" sz="1400" b="1" dirty="0"/>
            </a:br>
            <a:r>
              <a:rPr lang="nl-BE" sz="1400" b="1" dirty="0"/>
              <a:t>	5. intern reglement</a:t>
            </a:r>
          </a:p>
        </p:txBody>
      </p:sp>
      <p:sp>
        <p:nvSpPr>
          <p:cNvPr id="4" name="Rechthoek 3">
            <a:extLst>
              <a:ext uri="{FF2B5EF4-FFF2-40B4-BE49-F238E27FC236}">
                <a16:creationId xmlns:a16="http://schemas.microsoft.com/office/drawing/2014/main" id="{4E1FE159-8541-414F-9EBF-953998AEE21B}"/>
              </a:ext>
            </a:extLst>
          </p:cNvPr>
          <p:cNvSpPr/>
          <p:nvPr/>
        </p:nvSpPr>
        <p:spPr bwMode="auto">
          <a:xfrm>
            <a:off x="2771800" y="3789040"/>
            <a:ext cx="3998116" cy="606791"/>
          </a:xfrm>
          <a:prstGeom prst="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a:ln>
                <a:noFill/>
              </a:ln>
              <a:solidFill>
                <a:schemeClr val="tx1"/>
              </a:solidFill>
              <a:effectLst/>
              <a:latin typeface="Times" pitchFamily="18" charset="0"/>
            </a:endParaRPr>
          </a:p>
        </p:txBody>
      </p:sp>
    </p:spTree>
  </p:cSld>
  <p:clrMapOvr>
    <a:masterClrMapping/>
  </p:clrMapOvr>
</p:sld>
</file>

<file path=ppt/theme/theme1.xml><?xml version="1.0" encoding="utf-8"?>
<a:theme xmlns:a="http://schemas.openxmlformats.org/drawingml/2006/main" name="Standaardontwerp">
  <a:themeElements>
    <a:clrScheme name="">
      <a:dk1>
        <a:srgbClr val="000000"/>
      </a:dk1>
      <a:lt1>
        <a:srgbClr val="FFFFFF"/>
      </a:lt1>
      <a:dk2>
        <a:srgbClr val="000000"/>
      </a:dk2>
      <a:lt2>
        <a:srgbClr val="808080"/>
      </a:lt2>
      <a:accent1>
        <a:srgbClr val="BE0E1F"/>
      </a:accent1>
      <a:accent2>
        <a:srgbClr val="30226B"/>
      </a:accent2>
      <a:accent3>
        <a:srgbClr val="FFFFFF"/>
      </a:accent3>
      <a:accent4>
        <a:srgbClr val="000000"/>
      </a:accent4>
      <a:accent5>
        <a:srgbClr val="DBAAAB"/>
      </a:accent5>
      <a:accent6>
        <a:srgbClr val="2A1E60"/>
      </a:accent6>
      <a:hlink>
        <a:srgbClr val="9A93B8"/>
      </a:hlink>
      <a:folHlink>
        <a:srgbClr val="F4CEDC"/>
      </a:folHlink>
    </a:clrScheme>
    <a:fontScheme name="Standaardontwerp">
      <a:majorFont>
        <a:latin typeface="85 Helvetica Heavy"/>
        <a:ea typeface=""/>
        <a:cs typeface=""/>
      </a:majorFont>
      <a:minorFont>
        <a:latin typeface="75 Helvetica Bold"/>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itchFamily="18" charset="0"/>
          </a:defRPr>
        </a:defPPr>
      </a:lstStyle>
    </a:lnDef>
    <a:txDef>
      <a:spPr>
        <a:noFill/>
      </a:spPr>
      <a:bodyPr wrap="square" rtlCol="0">
        <a:spAutoFit/>
      </a:bodyPr>
      <a:lstStyle>
        <a:defPPr>
          <a:defRPr sz="1400" b="1" dirty="0"/>
        </a:defPPr>
      </a:lstStyle>
    </a:txDef>
  </a:objectDefaults>
  <a:extraClrSchemeLst>
    <a:extraClrScheme>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16510</TotalTime>
  <Words>990</Words>
  <Application>Microsoft Office PowerPoint</Application>
  <PresentationFormat>Diavoorstelling (4:3)</PresentationFormat>
  <Paragraphs>269</Paragraphs>
  <Slides>33</Slides>
  <Notes>1</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33</vt:i4>
      </vt:variant>
    </vt:vector>
  </HeadingPairs>
  <TitlesOfParts>
    <vt:vector size="42" baseType="lpstr">
      <vt:lpstr>55 Helvetica Roman</vt:lpstr>
      <vt:lpstr>75 Helvetica Bold</vt:lpstr>
      <vt:lpstr>85 Helvetica Heavy</vt:lpstr>
      <vt:lpstr>Arial</vt:lpstr>
      <vt:lpstr>Arial Black</vt:lpstr>
      <vt:lpstr>Times</vt:lpstr>
      <vt:lpstr>Times New Roman</vt:lpstr>
      <vt:lpstr>Zapf Dingbats</vt:lpstr>
      <vt:lpstr>Standaardontwerp</vt:lpstr>
      <vt:lpstr>PowerPoint-presentatie</vt:lpstr>
      <vt:lpstr>Overzicht</vt:lpstr>
      <vt:lpstr> I. waarom nieuwe wetgeving?</vt:lpstr>
      <vt:lpstr> gevolgen van de toekomstige wetgeving</vt:lpstr>
      <vt:lpstr> wat</vt:lpstr>
      <vt:lpstr>PowerPoint-presentatie</vt:lpstr>
      <vt:lpstr>II. vzw – onderneming - vennootschap</vt:lpstr>
      <vt:lpstr> vzw – onderneming - vennootschap</vt:lpstr>
      <vt:lpstr>III. oprichting – statuten - organen</vt:lpstr>
      <vt:lpstr> A – oprichtingsakte</vt:lpstr>
      <vt:lpstr>oprichtingsakte - openbaarmaking</vt:lpstr>
      <vt:lpstr>oprichtingsakte - nietigheid</vt:lpstr>
      <vt:lpstr> B – statuten</vt:lpstr>
      <vt:lpstr>PowerPoint-presentatie</vt:lpstr>
      <vt:lpstr>PowerPoint-presentatie</vt:lpstr>
      <vt:lpstr>algemene vergadering</vt:lpstr>
      <vt:lpstr>bestuursorgaan</vt:lpstr>
      <vt:lpstr>dagelijks bestuur</vt:lpstr>
      <vt:lpstr>bestuurders</vt:lpstr>
      <vt:lpstr> beraadslagen: vergaderen en stemmen</vt:lpstr>
      <vt:lpstr> beraadslagen: vergaderen en stemmen</vt:lpstr>
      <vt:lpstr>intern reglement</vt:lpstr>
      <vt:lpstr>IV. Strijdig belang</vt:lpstr>
      <vt:lpstr>V. verplichtingen</vt:lpstr>
      <vt:lpstr>VI. aansprakelijkheid</vt:lpstr>
      <vt:lpstr>aansprakelijkheid</vt:lpstr>
      <vt:lpstr>aansprakelijkheid</vt:lpstr>
      <vt:lpstr>aansprakelijkheid</vt:lpstr>
      <vt:lpstr>VII. ontbinding en vereffening</vt:lpstr>
      <vt:lpstr>VIII. Inbreng van algemeenheid</vt:lpstr>
      <vt:lpstr>inbreng van het geheel alternatief</vt:lpstr>
      <vt:lpstr>XI. Inwerkingtreding &amp; overgangsrecht</vt:lpstr>
      <vt:lpstr>conclusie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Title Here</dc:title>
  <dc:creator>Rogier</dc:creator>
  <cp:lastModifiedBy>Lieve Houthuys</cp:lastModifiedBy>
  <cp:revision>1128</cp:revision>
  <cp:lastPrinted>2018-10-10T17:20:32Z</cp:lastPrinted>
  <dcterms:modified xsi:type="dcterms:W3CDTF">2018-10-15T12:11:30Z</dcterms:modified>
</cp:coreProperties>
</file>