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8"/>
  </p:notesMasterIdLst>
  <p:handoutMasterIdLst>
    <p:handoutMasterId r:id="rId29"/>
  </p:handoutMasterIdLst>
  <p:sldIdLst>
    <p:sldId id="276" r:id="rId2"/>
    <p:sldId id="300" r:id="rId3"/>
    <p:sldId id="284" r:id="rId4"/>
    <p:sldId id="283" r:id="rId5"/>
    <p:sldId id="287" r:id="rId6"/>
    <p:sldId id="282" r:id="rId7"/>
    <p:sldId id="258" r:id="rId8"/>
    <p:sldId id="285" r:id="rId9"/>
    <p:sldId id="272" r:id="rId10"/>
    <p:sldId id="318" r:id="rId11"/>
    <p:sldId id="319" r:id="rId12"/>
    <p:sldId id="320" r:id="rId13"/>
    <p:sldId id="322" r:id="rId14"/>
    <p:sldId id="288" r:id="rId15"/>
    <p:sldId id="317" r:id="rId16"/>
    <p:sldId id="301" r:id="rId17"/>
    <p:sldId id="302" r:id="rId18"/>
    <p:sldId id="305" r:id="rId19"/>
    <p:sldId id="312" r:id="rId20"/>
    <p:sldId id="313" r:id="rId21"/>
    <p:sldId id="314" r:id="rId22"/>
    <p:sldId id="307" r:id="rId23"/>
    <p:sldId id="304" r:id="rId24"/>
    <p:sldId id="299" r:id="rId25"/>
    <p:sldId id="310" r:id="rId26"/>
    <p:sldId id="323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26419-A0F8-40C8-BBC0-A0D93913EFE1}" type="datetimeFigureOut">
              <a:rPr lang="nl-BE" smtClean="0"/>
              <a:t>24/10/2018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BBA35-8732-4056-A186-9655B1D6345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0689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1A4D6-4968-4CAF-83A8-69F0EDF683E7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CDA7-B555-442A-B79B-078D1E60D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48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7CDA7-B555-442A-B79B-078D1E60D75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77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8A432C8-69A7-458B-9684-2BFA64B31948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10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7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8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933D019-A32C-4EAD-B8E6-DBDA699692FD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3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2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9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7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5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199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BDC1E59-17DD-41CE-97CA-624A472382D4}" type="datetime2">
              <a:rPr lang="en-US" smtClean="0"/>
              <a:t>Wednesday, October 24,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65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24,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7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811145" cy="1925563"/>
          </a:xfrm>
        </p:spPr>
        <p:txBody>
          <a:bodyPr>
            <a:normAutofit/>
          </a:bodyPr>
          <a:lstStyle/>
          <a:p>
            <a:r>
              <a:rPr lang="nl-BE" altLang="nl-BE" sz="3600" dirty="0" smtClean="0">
                <a:latin typeface="Arial" charset="0"/>
                <a:cs typeface="Arial" charset="0"/>
              </a:rPr>
              <a:t>INLEIDING </a:t>
            </a:r>
            <a:br>
              <a:rPr lang="nl-BE" altLang="nl-BE" sz="3600" dirty="0" smtClean="0">
                <a:latin typeface="Arial" charset="0"/>
                <a:cs typeface="Arial" charset="0"/>
              </a:rPr>
            </a:br>
            <a:r>
              <a:rPr lang="nl-BE" altLang="nl-BE" sz="3600" dirty="0" smtClean="0">
                <a:latin typeface="Arial" charset="0"/>
                <a:cs typeface="Arial" charset="0"/>
              </a:rPr>
              <a:t>De </a:t>
            </a:r>
            <a:r>
              <a:rPr lang="nl-BE" altLang="nl-BE" sz="3600" dirty="0">
                <a:latin typeface="Arial" charset="0"/>
                <a:cs typeface="Arial" charset="0"/>
              </a:rPr>
              <a:t>Hervorming van het </a:t>
            </a:r>
            <a:r>
              <a:rPr lang="nl-BE" altLang="nl-BE" sz="3600" dirty="0" smtClean="0">
                <a:latin typeface="Arial" charset="0"/>
                <a:cs typeface="Arial" charset="0"/>
              </a:rPr>
              <a:t>vennootschaps- en </a:t>
            </a:r>
            <a:r>
              <a:rPr lang="nl-BE" altLang="nl-BE" sz="3600" dirty="0">
                <a:latin typeface="Arial" charset="0"/>
                <a:cs typeface="Arial" charset="0"/>
              </a:rPr>
              <a:t>verenigingsrecht</a:t>
            </a:r>
            <a:endParaRPr lang="nl-BE" sz="360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 smtClean="0"/>
              <a:t>Door Jeroen Léaerts</a:t>
            </a:r>
          </a:p>
          <a:p>
            <a:r>
              <a:rPr lang="nl-BE" dirty="0" smtClean="0"/>
              <a:t>Met dank aan mevrouw Filiz Korkmazer</a:t>
            </a:r>
          </a:p>
          <a:p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474476"/>
            <a:ext cx="1512168" cy="103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l-BE" dirty="0" smtClean="0"/>
              <a:t>Boek XX WER</a:t>
            </a:r>
          </a:p>
          <a:p>
            <a:pPr lvl="1" algn="just">
              <a:buFontTx/>
              <a:buChar char="-"/>
            </a:pPr>
            <a:r>
              <a:rPr lang="nl-BE" dirty="0"/>
              <a:t>w</a:t>
            </a:r>
            <a:r>
              <a:rPr lang="nl-BE" dirty="0" smtClean="0"/>
              <a:t>et van 11 augustus 2017, in werking sinds 1 mei 2018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 smtClean="0"/>
              <a:t>staat los van WVV</a:t>
            </a:r>
          </a:p>
          <a:p>
            <a:pPr lvl="1" algn="just">
              <a:buFontTx/>
              <a:buChar char="-"/>
            </a:pPr>
            <a:r>
              <a:rPr lang="nl-BE" dirty="0" smtClean="0"/>
              <a:t>van toepassing op alle ondernemingen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/>
              <a:t>i</a:t>
            </a:r>
            <a:r>
              <a:rPr lang="nl-BE" dirty="0" smtClean="0"/>
              <a:t>edere natuurlijke persoon die zelfstandig een beroepsactiviteit uitoefent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/>
              <a:t>i</a:t>
            </a:r>
            <a:r>
              <a:rPr lang="nl-BE" dirty="0" smtClean="0"/>
              <a:t>edere rechtspersoon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 smtClean="0"/>
              <a:t>iedere andere organisatie zonder rechtspersoonlijkheid</a:t>
            </a:r>
            <a:endParaRPr lang="nl-BE" dirty="0"/>
          </a:p>
          <a:p>
            <a:pPr lvl="1" algn="just">
              <a:buFontTx/>
              <a:buChar char="-"/>
            </a:pPr>
            <a:r>
              <a:rPr lang="nl-BE" dirty="0"/>
              <a:t>m</a:t>
            </a:r>
            <a:r>
              <a:rPr lang="nl-BE" dirty="0" smtClean="0"/>
              <a:t>et uitzondering van: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/>
              <a:t>i</a:t>
            </a:r>
            <a:r>
              <a:rPr lang="nl-BE" dirty="0" smtClean="0"/>
              <a:t>edere organisatie zonder rechtspersoonlijkheid die geen uitkeringsoogmerk heeft en die in feite ook geen uitkeringen doet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/>
              <a:t>i</a:t>
            </a:r>
            <a:r>
              <a:rPr lang="nl-BE" dirty="0" smtClean="0"/>
              <a:t>edere publiekrechtelijke rechtspersoon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nl-BE" dirty="0" smtClean="0"/>
              <a:t>Federale staat, gemeenschappen, gewesten, provincies,…</a:t>
            </a:r>
          </a:p>
          <a:p>
            <a:pPr lvl="1">
              <a:buFontTx/>
              <a:buChar char="-"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12524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nl-BE" dirty="0" smtClean="0"/>
              <a:t>Ondernemingsrechtbank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/>
              <a:t>r</a:t>
            </a:r>
            <a:r>
              <a:rPr lang="nl-BE" dirty="0" smtClean="0"/>
              <a:t>echtbank van koophandel gelegen in rechtsgebied van ‘COMI’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bij rechtspersoon vermoeden: maatschappelijke zetel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/>
              <a:t>e</a:t>
            </a:r>
            <a:r>
              <a:rPr lang="nl-BE" dirty="0" smtClean="0"/>
              <a:t>lke afdeling is bevoegd</a:t>
            </a:r>
          </a:p>
          <a:p>
            <a:pPr marL="274320" lvl="1" indent="0" algn="just">
              <a:buNone/>
            </a:pPr>
            <a:endParaRPr lang="nl-BE" dirty="0" smtClean="0"/>
          </a:p>
          <a:p>
            <a:pPr algn="just"/>
            <a:r>
              <a:rPr lang="nl-BE" dirty="0" smtClean="0"/>
              <a:t>Insolventiefunctionaris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Curator, gerechtsmandataris, voorlopige bewindvoerder</a:t>
            </a:r>
          </a:p>
          <a:p>
            <a:pPr marL="274320" lvl="1" indent="0" algn="just">
              <a:buNone/>
            </a:pPr>
            <a:endParaRPr lang="nl-BE" dirty="0" smtClean="0"/>
          </a:p>
          <a:p>
            <a:pPr algn="just"/>
            <a:r>
              <a:rPr lang="nl-BE" dirty="0" smtClean="0"/>
              <a:t>Andere actoren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Ondernemingsbemiddelaar, gedelegeerd rechter, rechter- commissaris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8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l-BE" dirty="0" smtClean="0"/>
              <a:t>Boek XX met drie pijlers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Opsporing van ondernemingen in moeilijkheden = preventie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Gerechtelijke reorganisatie= continuïteit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Faillissement= liquidatie</a:t>
            </a:r>
          </a:p>
          <a:p>
            <a:pPr marL="274320" lvl="1" indent="0" algn="just">
              <a:buNone/>
            </a:pPr>
            <a:endParaRPr lang="en-US" dirty="0" smtClean="0"/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nl-BE" dirty="0" smtClean="0">
                <a:sym typeface="Wingdings" panose="05000000000000000000" pitchFamily="2" charset="2"/>
              </a:rPr>
              <a:t>Boek XX laat toe, ook aan verenigingen, om een beroep te doen op reorganisatie- of liquidatieprocedures</a:t>
            </a:r>
          </a:p>
          <a:p>
            <a:pPr marL="274320" lvl="1" indent="0" algn="just">
              <a:buNone/>
            </a:pPr>
            <a:endParaRPr lang="nl-BE" dirty="0" smtClean="0">
              <a:sym typeface="Wingdings" panose="05000000000000000000" pitchFamily="2" charset="2"/>
            </a:endParaRP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nl-BE" dirty="0" smtClean="0">
                <a:sym typeface="Wingdings" panose="05000000000000000000" pitchFamily="2" charset="2"/>
              </a:rPr>
              <a:t>Hoofdelijke aansprakelijkheid maar aansprakelijkheid voor kennelijk grove fout en </a:t>
            </a:r>
            <a:r>
              <a:rPr lang="nl-BE" dirty="0" err="1" smtClean="0">
                <a:sym typeface="Wingdings" panose="05000000000000000000" pitchFamily="2" charset="2"/>
              </a:rPr>
              <a:t>wrongful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trading</a:t>
            </a:r>
            <a:r>
              <a:rPr lang="nl-BE" dirty="0" smtClean="0">
                <a:sym typeface="Wingdings" panose="05000000000000000000" pitchFamily="2" charset="2"/>
              </a:rPr>
              <a:t> geldt niet voor de kleine verenigingen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63354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nl-BE" dirty="0" smtClean="0"/>
              <a:t>Wet Ondernemingsrecht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Wet van 15 april 2018, inwerkingtreding 1 november 2018</a:t>
            </a:r>
          </a:p>
          <a:p>
            <a:pPr marL="274320" lvl="1" indent="0" algn="just">
              <a:buNone/>
            </a:pPr>
            <a:endParaRPr lang="nl-BE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Inschrijving </a:t>
            </a:r>
            <a:r>
              <a:rPr lang="nl-BE" dirty="0"/>
              <a:t>in de Kruispuntbank voor Ondernemingen (art. III.16 en III.49 WER</a:t>
            </a:r>
            <a:r>
              <a:rPr lang="nl-BE" dirty="0" smtClean="0"/>
              <a:t>)</a:t>
            </a:r>
            <a:endParaRPr lang="nl-BE" dirty="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Inwerkingtreding uitgesteld tot KBO+ (eenmaal KBO+ er is, 6 maanden om zich in te schrijven)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Gratis </a:t>
            </a:r>
            <a:endParaRPr lang="nl-BE" dirty="0" smtClean="0"/>
          </a:p>
          <a:p>
            <a:pPr marL="548640" lvl="2" indent="0" algn="just">
              <a:buNone/>
            </a:pPr>
            <a:endParaRPr lang="nl-BE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Boekhoudverplichting</a:t>
            </a:r>
            <a:endParaRPr lang="nl-BE" dirty="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Van de wet van 1921 naar het WER, maar blijft in principe onveranderd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err="1"/>
              <a:t>KB’s</a:t>
            </a:r>
            <a:r>
              <a:rPr lang="nl-BE" dirty="0"/>
              <a:t> ter uitvoering van het WVV </a:t>
            </a:r>
            <a:endParaRPr lang="nl-BE" dirty="0" smtClean="0"/>
          </a:p>
          <a:p>
            <a:pPr marL="548640" lvl="2" indent="0" algn="just">
              <a:buNone/>
            </a:pPr>
            <a:endParaRPr lang="nl-BE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Bevoegde rechtbank</a:t>
            </a:r>
            <a:endParaRPr lang="nl-BE" dirty="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Ondernemingsrechtbank (art. 574 </a:t>
            </a:r>
            <a:r>
              <a:rPr lang="nl-BE" dirty="0" err="1"/>
              <a:t>Ger.W</a:t>
            </a:r>
            <a:r>
              <a:rPr lang="nl-BE" dirty="0"/>
              <a:t>.)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Rechters in ondernemingszaken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8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424936" cy="1167408"/>
          </a:xfrm>
        </p:spPr>
        <p:txBody>
          <a:bodyPr>
            <a:normAutofit/>
          </a:bodyPr>
          <a:lstStyle/>
          <a:p>
            <a:r>
              <a:rPr lang="nl-BE" sz="3200" dirty="0" smtClean="0"/>
              <a:t>§3. </a:t>
            </a:r>
            <a:r>
              <a:rPr lang="nl-BE" sz="3200" dirty="0"/>
              <a:t>Beperking aantal vennootschapsvormen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r>
              <a:rPr lang="nl-BE" dirty="0" smtClean="0"/>
              <a:t>Beperking </a:t>
            </a:r>
            <a:r>
              <a:rPr lang="nl-BE" dirty="0"/>
              <a:t>aantal vennootschapsvormen tot 4 </a:t>
            </a:r>
            <a:r>
              <a:rPr lang="nl-BE" dirty="0" smtClean="0"/>
              <a:t>basisvormen</a:t>
            </a:r>
            <a:r>
              <a:rPr lang="nl-BE" dirty="0"/>
              <a:t>:</a:t>
            </a:r>
          </a:p>
          <a:p>
            <a:pPr lvl="1"/>
            <a:r>
              <a:rPr lang="nl-BE" dirty="0"/>
              <a:t>De personenvennootschap (maatschap, VOF, </a:t>
            </a:r>
            <a:r>
              <a:rPr lang="nl-BE" dirty="0" err="1"/>
              <a:t>CommV</a:t>
            </a:r>
            <a:r>
              <a:rPr lang="nl-BE" dirty="0"/>
              <a:t>)</a:t>
            </a:r>
          </a:p>
          <a:p>
            <a:pPr lvl="1"/>
            <a:r>
              <a:rPr lang="nl-BE" dirty="0"/>
              <a:t>BV/SRL (huidige BVBA)</a:t>
            </a:r>
          </a:p>
          <a:p>
            <a:pPr lvl="1"/>
            <a:r>
              <a:rPr lang="nl-BE" dirty="0"/>
              <a:t>CV</a:t>
            </a:r>
          </a:p>
          <a:p>
            <a:pPr lvl="1"/>
            <a:r>
              <a:rPr lang="nl-BE" dirty="0" smtClean="0"/>
              <a:t>NV</a:t>
            </a:r>
          </a:p>
          <a:p>
            <a:pPr lvl="1"/>
            <a:endParaRPr lang="nl-BE" dirty="0"/>
          </a:p>
          <a:p>
            <a:r>
              <a:rPr lang="nl-BE" dirty="0"/>
              <a:t>Afschaffing CVOA, Comm.VA, ESV, LV </a:t>
            </a:r>
          </a:p>
          <a:p>
            <a:r>
              <a:rPr lang="nl-BE" dirty="0"/>
              <a:t>Behoud Europese vormen: EESV, SE en SCE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744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§4. Overzicht WVV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73" y="1599753"/>
            <a:ext cx="8856984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l-BE" dirty="0" smtClean="0"/>
              <a:t>Relevante boeken in WVV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l-BE" dirty="0" smtClean="0"/>
              <a:t>- Deel 1: </a:t>
            </a:r>
            <a:r>
              <a:rPr lang="nl-BE" dirty="0"/>
              <a:t>A</a:t>
            </a:r>
            <a:r>
              <a:rPr lang="nl-BE" dirty="0" smtClean="0"/>
              <a:t>lgemene bepalingen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Boek 1: Inleidende bepalingen</a:t>
            </a:r>
          </a:p>
          <a:p>
            <a:pPr lvl="1">
              <a:spcAft>
                <a:spcPts val="600"/>
              </a:spcAft>
            </a:pPr>
            <a:r>
              <a:rPr lang="nl-BE" dirty="0"/>
              <a:t>Boek </a:t>
            </a:r>
            <a:r>
              <a:rPr lang="nl-BE" dirty="0" smtClean="0"/>
              <a:t>2: Bepalingen gemeenschappelijk aan de rechtspersonen geregeld in dit boek </a:t>
            </a:r>
          </a:p>
          <a:p>
            <a:pPr lvl="1">
              <a:spcAft>
                <a:spcPts val="600"/>
              </a:spcAft>
            </a:pPr>
            <a:r>
              <a:rPr lang="nl-BE" dirty="0"/>
              <a:t>Boek </a:t>
            </a:r>
            <a:r>
              <a:rPr lang="nl-BE" dirty="0" smtClean="0"/>
              <a:t>3: De jaarrekening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nl-BE" dirty="0" smtClean="0"/>
              <a:t>Deel 2: De vennootschappen 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Boek 6: De cv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Boek 8: De erkenning van vennootschappen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nl-BE" dirty="0" smtClean="0"/>
              <a:t>Deel 3: De verenigingen en stichtingen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Boek 9: De vzw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Boek 10: De </a:t>
            </a:r>
            <a:r>
              <a:rPr lang="nl-BE" dirty="0" err="1" smtClean="0"/>
              <a:t>ivzw</a:t>
            </a:r>
            <a:endParaRPr lang="nl-BE" dirty="0" smtClean="0"/>
          </a:p>
          <a:p>
            <a:pPr lvl="1">
              <a:spcAft>
                <a:spcPts val="600"/>
              </a:spcAft>
            </a:pPr>
            <a:r>
              <a:rPr lang="nl-BE" dirty="0" smtClean="0"/>
              <a:t>Boek 11: Stichtingen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nl-BE" dirty="0" smtClean="0"/>
              <a:t>Deel 4: Herstructurering en omzetting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Boek 13: </a:t>
            </a:r>
            <a:r>
              <a:rPr lang="nl-NL" dirty="0"/>
              <a:t>Herstructurering van verenigingen en </a:t>
            </a:r>
            <a:r>
              <a:rPr lang="nl-NL" dirty="0" smtClean="0"/>
              <a:t>stichtingen</a:t>
            </a:r>
          </a:p>
          <a:p>
            <a:pPr lvl="1">
              <a:spcAft>
                <a:spcPts val="600"/>
              </a:spcAft>
            </a:pPr>
            <a:r>
              <a:rPr lang="nl-NL" dirty="0" smtClean="0"/>
              <a:t>Boek 14: </a:t>
            </a:r>
            <a:r>
              <a:rPr lang="nl-NL" dirty="0"/>
              <a:t>Omzetting </a:t>
            </a:r>
            <a:r>
              <a:rPr lang="fr-BE" dirty="0"/>
              <a:t>van </a:t>
            </a:r>
            <a:r>
              <a:rPr lang="fr-BE" dirty="0" err="1"/>
              <a:t>vennootschappen</a:t>
            </a:r>
            <a:r>
              <a:rPr lang="fr-BE" dirty="0"/>
              <a:t>, </a:t>
            </a:r>
            <a:r>
              <a:rPr lang="fr-BE" dirty="0" err="1"/>
              <a:t>verenigingen</a:t>
            </a:r>
            <a:r>
              <a:rPr lang="fr-BE" dirty="0"/>
              <a:t> en </a:t>
            </a:r>
            <a:r>
              <a:rPr lang="fr-BE" dirty="0" err="1"/>
              <a:t>stichtingen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91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IV. Wat er verandert voor de vzw </a:t>
            </a:r>
            <a:br>
              <a:rPr lang="nl-BE" dirty="0" smtClean="0"/>
            </a:br>
            <a:r>
              <a:rPr lang="nl-BE" dirty="0" smtClean="0"/>
              <a:t>§1. Definitie 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l-BE" dirty="0"/>
              <a:t>Art. 1:2</a:t>
            </a:r>
            <a:r>
              <a:rPr lang="nl-BE" dirty="0" smtClean="0"/>
              <a:t>.: “</a:t>
            </a:r>
            <a:r>
              <a:rPr lang="nl-BE" i="1" dirty="0" smtClean="0"/>
              <a:t>Een </a:t>
            </a:r>
            <a:r>
              <a:rPr lang="nl-BE" i="1" dirty="0"/>
              <a:t>vereniging wordt opgericht bij een </a:t>
            </a:r>
            <a:r>
              <a:rPr lang="nl-BE" i="1" u="sng" dirty="0"/>
              <a:t>overeenkomst</a:t>
            </a:r>
            <a:r>
              <a:rPr lang="nl-BE" i="1" dirty="0"/>
              <a:t> tussen </a:t>
            </a:r>
            <a:r>
              <a:rPr lang="nl-BE" i="1" u="sng" dirty="0"/>
              <a:t>twee of meer personen</a:t>
            </a:r>
            <a:r>
              <a:rPr lang="nl-BE" i="1" dirty="0"/>
              <a:t>, leden genaamd. Zij streeft een </a:t>
            </a:r>
            <a:r>
              <a:rPr lang="nl-BE" i="1" u="sng" dirty="0"/>
              <a:t>belangeloos doel </a:t>
            </a:r>
            <a:r>
              <a:rPr lang="nl-BE" i="1" dirty="0"/>
              <a:t>na in het kader van één of meer welbepaalde activiteiten die zij tot </a:t>
            </a:r>
            <a:r>
              <a:rPr lang="nl-BE" i="1" u="sng" dirty="0"/>
              <a:t>voorwerp</a:t>
            </a:r>
            <a:r>
              <a:rPr lang="nl-BE" i="1" dirty="0"/>
              <a:t> heeft. Zij mag </a:t>
            </a:r>
            <a:r>
              <a:rPr lang="nl-BE" i="1" u="sng" dirty="0"/>
              <a:t>rechtstreeks noch onrechtstreeks enig vermogensvoordeel uitkeren of bezorgen </a:t>
            </a:r>
            <a:r>
              <a:rPr lang="nl-BE" i="1" dirty="0"/>
              <a:t>aan de oprichters, de leden, de bestuurders of enig andere persoon behalve voor het in de statuten bepaald belangeloos doel. Elke verrichting in strijd met dit verbod is </a:t>
            </a:r>
            <a:r>
              <a:rPr lang="nl-BE" i="1" dirty="0" smtClean="0"/>
              <a:t>nietig</a:t>
            </a:r>
            <a:r>
              <a:rPr lang="nl-BE" dirty="0" smtClean="0"/>
              <a:t>”.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9247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§2. Nieuw onderscheid tussen vennootschappen en verenigingen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Vennootschappen, verenigingen en stichtingen (rechtspersonen) zijn ondernemingen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 smtClean="0"/>
              <a:t> Doel: coherentie, transparantie en rechtszekerheid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 smtClean="0"/>
              <a:t> Elke activiteit is onbeperkt toegelaten, ook de economische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 smtClean="0"/>
              <a:t> Verenigingen </a:t>
            </a:r>
            <a:r>
              <a:rPr lang="nl-BE" dirty="0"/>
              <a:t>en stichtingen ≠ </a:t>
            </a:r>
            <a:r>
              <a:rPr lang="nl-BE" dirty="0" smtClean="0"/>
              <a:t>vennootschappen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 smtClean="0"/>
              <a:t> </a:t>
            </a:r>
            <a:r>
              <a:rPr lang="nl-BE" dirty="0"/>
              <a:t>W</a:t>
            </a:r>
            <a:r>
              <a:rPr lang="nl-BE" dirty="0" smtClean="0"/>
              <a:t>inst genereren is toegelaten, maar verbod winstuitkering blijft</a:t>
            </a:r>
            <a:endParaRPr lang="nl-BE" dirty="0"/>
          </a:p>
          <a:p>
            <a:r>
              <a:rPr lang="nl-BE" dirty="0" smtClean="0"/>
              <a:t>Nieuw en enige onderscheidende criterium: winstuitkering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smtClean="0"/>
              <a:t>Totaal uitkeringsverbod aan oprichters/leden/stichters/bestuurders/derden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smtClean="0"/>
              <a:t>Zowel rechtstreeks als onrechtstreeks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 smtClean="0"/>
              <a:t> Mag wel: winstuitkering binnen in statuten bepaald belangeloos doel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smtClean="0"/>
              <a:t>Mag wel</a:t>
            </a:r>
            <a:r>
              <a:rPr lang="nl-BE" dirty="0"/>
              <a:t>: </a:t>
            </a:r>
            <a:r>
              <a:rPr lang="nl-BE" dirty="0" smtClean="0"/>
              <a:t>onrechtstreekse voordelen (bv. leden gebruiken lokaal van hun toneelclub)</a:t>
            </a:r>
          </a:p>
          <a:p>
            <a:pPr marL="548640" lvl="2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6862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§3. Concrete wijzigingen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b="1" dirty="0" smtClean="0"/>
              <a:t>Oprichting</a:t>
            </a:r>
          </a:p>
          <a:p>
            <a:pPr algn="just"/>
            <a:r>
              <a:rPr lang="nl-BE" dirty="0" smtClean="0"/>
              <a:t>Twee oprichters voldoende </a:t>
            </a:r>
            <a:r>
              <a:rPr lang="nl-BE" dirty="0" err="1" smtClean="0"/>
              <a:t>ipv</a:t>
            </a:r>
            <a:r>
              <a:rPr lang="nl-BE" dirty="0" smtClean="0"/>
              <a:t> drie </a:t>
            </a:r>
          </a:p>
          <a:p>
            <a:pPr algn="just"/>
            <a:r>
              <a:rPr lang="nl-BE" dirty="0" smtClean="0"/>
              <a:t>Rechtspersoon in oprichting: drie maanden om verbintenissen over te nemen </a:t>
            </a:r>
          </a:p>
          <a:p>
            <a:pPr algn="just"/>
            <a:r>
              <a:rPr lang="nl-BE" dirty="0" smtClean="0"/>
              <a:t>Neerleggingstermijn van 30 dagen voor oprichtingsakte</a:t>
            </a:r>
          </a:p>
          <a:p>
            <a:pPr algn="just"/>
            <a:r>
              <a:rPr lang="nl-BE" dirty="0" smtClean="0"/>
              <a:t>Gerechtelijk arrondissement moeten de verenigingen enkel nog in de statuten vermelden</a:t>
            </a:r>
          </a:p>
        </p:txBody>
      </p:sp>
    </p:spTree>
    <p:extLst>
      <p:ext uri="{BB962C8B-B14F-4D97-AF65-F5344CB8AC3E}">
        <p14:creationId xmlns:p14="http://schemas.microsoft.com/office/powerpoint/2010/main" val="6331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nl-BE" b="1" dirty="0" smtClean="0"/>
              <a:t>Leden</a:t>
            </a:r>
          </a:p>
          <a:p>
            <a:pPr algn="just"/>
            <a:r>
              <a:rPr lang="nl-BE" dirty="0"/>
              <a:t>Het ledenregister kan in elektronische vorm </a:t>
            </a:r>
            <a:endParaRPr lang="nl-BE" dirty="0" smtClean="0"/>
          </a:p>
          <a:p>
            <a:pPr algn="just"/>
            <a:r>
              <a:rPr lang="nl-BE" dirty="0" smtClean="0"/>
              <a:t>De </a:t>
            </a:r>
            <a:r>
              <a:rPr lang="nl-BE" dirty="0"/>
              <a:t>rechten en plichten van leden: uitsluitend in de statuten, niet langer in huishoudelijk reglement </a:t>
            </a:r>
            <a:endParaRPr lang="nl-BE" dirty="0" smtClean="0"/>
          </a:p>
          <a:p>
            <a:pPr algn="just"/>
            <a:r>
              <a:rPr lang="nl-BE" dirty="0" smtClean="0"/>
              <a:t>Uittreding </a:t>
            </a:r>
            <a:r>
              <a:rPr lang="nl-BE" dirty="0"/>
              <a:t>en uitsluiting van leden: het verdedigingsrecht duidelijker </a:t>
            </a:r>
            <a:r>
              <a:rPr lang="nl-BE" dirty="0" smtClean="0"/>
              <a:t>verwoord. Verplichting om lid te horen uitdrukkelijk vastgelegd</a:t>
            </a:r>
          </a:p>
          <a:p>
            <a:pPr algn="just"/>
            <a:r>
              <a:rPr lang="nl-BE" dirty="0" smtClean="0"/>
              <a:t>Beperkte aansprakelijkheid leden blijft onveranderd</a:t>
            </a:r>
            <a:endParaRPr lang="nl-BE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5538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INHOUDSTAFEL 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sz="2800" dirty="0" smtClean="0"/>
              <a:t>I. Nood aan een grondige hervorming</a:t>
            </a:r>
          </a:p>
          <a:p>
            <a:pPr marL="0" indent="0">
              <a:buNone/>
            </a:pPr>
            <a:endParaRPr lang="nl-BE" sz="2800" dirty="0" smtClean="0"/>
          </a:p>
          <a:p>
            <a:r>
              <a:rPr lang="nl-NL" sz="2800" dirty="0" smtClean="0"/>
              <a:t>II. De </a:t>
            </a:r>
            <a:r>
              <a:rPr lang="nl-NL" sz="2800" dirty="0"/>
              <a:t>wordingsgeschiedenis van de </a:t>
            </a:r>
            <a:r>
              <a:rPr lang="nl-NL" sz="2800" dirty="0" smtClean="0"/>
              <a:t>hervorming</a:t>
            </a:r>
          </a:p>
          <a:p>
            <a:pPr marL="0" indent="0">
              <a:buNone/>
            </a:pPr>
            <a:endParaRPr lang="nl-BE" sz="2800" dirty="0" smtClean="0"/>
          </a:p>
          <a:p>
            <a:r>
              <a:rPr lang="nl-BE" sz="2800" dirty="0" smtClean="0"/>
              <a:t>III. Krachtlijnen </a:t>
            </a:r>
            <a:r>
              <a:rPr lang="nl-BE" sz="2800" dirty="0"/>
              <a:t>van de </a:t>
            </a:r>
            <a:r>
              <a:rPr lang="nl-BE" sz="2800" dirty="0" smtClean="0"/>
              <a:t>hervorming</a:t>
            </a:r>
          </a:p>
          <a:p>
            <a:pPr marL="0" indent="0">
              <a:buNone/>
            </a:pPr>
            <a:endParaRPr lang="nl-BE" sz="2800" dirty="0" smtClean="0"/>
          </a:p>
          <a:p>
            <a:r>
              <a:rPr lang="nl-BE" sz="2800" dirty="0" smtClean="0"/>
              <a:t>IV. Wat er verandert voor de vzw </a:t>
            </a:r>
          </a:p>
          <a:p>
            <a:pPr marL="0" indent="0">
              <a:buNone/>
            </a:pPr>
            <a:endParaRPr lang="nl-BE" sz="2800" dirty="0" smtClean="0"/>
          </a:p>
          <a:p>
            <a:r>
              <a:rPr lang="nl-BE" sz="2800" dirty="0" smtClean="0"/>
              <a:t>V. Inwerkingtreding en overgang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174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b="1" dirty="0" smtClean="0"/>
              <a:t>Bestuur</a:t>
            </a:r>
          </a:p>
          <a:p>
            <a:pPr algn="just"/>
            <a:r>
              <a:rPr lang="nl-BE" dirty="0" smtClean="0"/>
              <a:t>Orgaantheorie blijft onverkort van toepassing</a:t>
            </a:r>
          </a:p>
          <a:p>
            <a:pPr algn="just"/>
            <a:r>
              <a:rPr lang="nl-BE" dirty="0" smtClean="0"/>
              <a:t>Verduidelijking: AV stelt financiële en andere voorwaarden van bestuursmandaat vast </a:t>
            </a:r>
          </a:p>
          <a:p>
            <a:pPr algn="just"/>
            <a:r>
              <a:rPr lang="nl-BE" dirty="0" smtClean="0"/>
              <a:t>Bestuurders mogen woonplaats (</a:t>
            </a:r>
            <a:r>
              <a:rPr lang="nl-BE" dirty="0" err="1" smtClean="0"/>
              <a:t>tegenwerpelijk</a:t>
            </a:r>
            <a:r>
              <a:rPr lang="nl-BE" dirty="0" smtClean="0"/>
              <a:t>) ook op de zetel van de vzw kiezen </a:t>
            </a:r>
          </a:p>
          <a:p>
            <a:pPr algn="just"/>
            <a:r>
              <a:rPr lang="nl-BE" dirty="0" smtClean="0"/>
              <a:t>Mogelijkheid om vaste vertegenwoordiger aan te duiden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490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nl-BE" dirty="0"/>
              <a:t>De aansprakelijkheid van bestuurder van de vzw is beperkt </a:t>
            </a:r>
            <a:endParaRPr lang="nl-BE" dirty="0" smtClean="0"/>
          </a:p>
          <a:p>
            <a:pPr lvl="1" algn="just"/>
            <a:r>
              <a:rPr lang="nl-BE" dirty="0" smtClean="0"/>
              <a:t>Contractueel ten aanzien van rechtspersoon voor bestuurdersfouten </a:t>
            </a:r>
          </a:p>
          <a:p>
            <a:pPr lvl="1" algn="just"/>
            <a:r>
              <a:rPr lang="nl-BE" dirty="0" smtClean="0"/>
              <a:t>Hoofdelijk aansprakelijk voor schade ten gevolge van overtreden wet of statuten </a:t>
            </a:r>
          </a:p>
          <a:p>
            <a:pPr lvl="1" algn="just"/>
            <a:r>
              <a:rPr lang="nl-BE" dirty="0" smtClean="0"/>
              <a:t>Aansprakelijkheid bestuurders beperkt tot een bepaald bedrag MAAR</a:t>
            </a:r>
            <a:r>
              <a:rPr lang="nl-BE" dirty="0"/>
              <a:t> </a:t>
            </a:r>
            <a:r>
              <a:rPr lang="nl-NL" dirty="0"/>
              <a:t>a</a:t>
            </a:r>
            <a:r>
              <a:rPr lang="nl-NL" dirty="0" smtClean="0"/>
              <a:t>ansprakelijkheidsbeperkingen </a:t>
            </a:r>
            <a:r>
              <a:rPr lang="nl-NL" dirty="0"/>
              <a:t>die verder gaan dan wettelijke regeling verboden, evenals </a:t>
            </a:r>
            <a:r>
              <a:rPr lang="nl-NL" dirty="0" err="1"/>
              <a:t>exoneratie</a:t>
            </a:r>
            <a:r>
              <a:rPr lang="nl-NL" dirty="0"/>
              <a:t> en vrijwaringsbedingen toegestaan aan bestuurders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0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Oprichters </a:t>
            </a:r>
            <a:r>
              <a:rPr lang="nl-BE" dirty="0" smtClean="0"/>
              <a:t>zijn niet onderworpen aan oprichtersaansprakelijkheid </a:t>
            </a:r>
            <a:r>
              <a:rPr lang="nl-BE" dirty="0" err="1" smtClean="0"/>
              <a:t>itt</a:t>
            </a:r>
            <a:r>
              <a:rPr lang="nl-BE" dirty="0" smtClean="0"/>
              <a:t> oprichters van vennootschappen </a:t>
            </a:r>
          </a:p>
          <a:p>
            <a:r>
              <a:rPr lang="nl-BE" dirty="0" smtClean="0"/>
              <a:t>Vzw’s voortaan </a:t>
            </a:r>
            <a:r>
              <a:rPr lang="nl-BE" dirty="0"/>
              <a:t>ook gebruik maken van een </a:t>
            </a:r>
            <a:r>
              <a:rPr lang="nl-BE" dirty="0" smtClean="0"/>
              <a:t>regeling inzake </a:t>
            </a:r>
            <a:r>
              <a:rPr lang="nl-BE" dirty="0"/>
              <a:t>fusies en </a:t>
            </a:r>
            <a:r>
              <a:rPr lang="nl-BE" dirty="0" smtClean="0"/>
              <a:t>splitsingen </a:t>
            </a:r>
          </a:p>
          <a:p>
            <a:r>
              <a:rPr lang="nl-BE" dirty="0" smtClean="0"/>
              <a:t>Omzetting in een </a:t>
            </a:r>
            <a:r>
              <a:rPr lang="nl-BE" dirty="0" err="1" smtClean="0"/>
              <a:t>ivzw</a:t>
            </a:r>
            <a:r>
              <a:rPr lang="nl-BE" dirty="0" smtClean="0"/>
              <a:t> </a:t>
            </a:r>
          </a:p>
          <a:p>
            <a:r>
              <a:rPr lang="nl-BE" dirty="0" smtClean="0"/>
              <a:t>Omzetting in een erkende </a:t>
            </a:r>
            <a:r>
              <a:rPr lang="nl-BE" dirty="0"/>
              <a:t>coöperatieve </a:t>
            </a:r>
            <a:r>
              <a:rPr lang="nl-BE" dirty="0" smtClean="0"/>
              <a:t>vennootschap erkend </a:t>
            </a:r>
            <a:r>
              <a:rPr lang="nl-BE" dirty="0"/>
              <a:t>als sociale onderneming (</a:t>
            </a:r>
            <a:r>
              <a:rPr lang="nl-BE" dirty="0" smtClean="0"/>
              <a:t>erkende </a:t>
            </a:r>
            <a:r>
              <a:rPr lang="nl-BE" dirty="0" err="1" smtClean="0"/>
              <a:t>cvso</a:t>
            </a:r>
            <a:r>
              <a:rPr lang="nl-BE" dirty="0"/>
              <a:t>) of een coöperatieve </a:t>
            </a:r>
            <a:r>
              <a:rPr lang="nl-BE" dirty="0" smtClean="0"/>
              <a:t>vennootschap erkend </a:t>
            </a:r>
            <a:r>
              <a:rPr lang="nl-BE" dirty="0"/>
              <a:t>als sociale onderneming (cv </a:t>
            </a:r>
            <a:r>
              <a:rPr lang="nl-BE" dirty="0" smtClean="0"/>
              <a:t>erkend als </a:t>
            </a:r>
            <a:r>
              <a:rPr lang="nl-BE" dirty="0" err="1"/>
              <a:t>so</a:t>
            </a:r>
            <a:r>
              <a:rPr lang="nl-B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26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§4. Belendende percelen 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nl-BE" dirty="0" smtClean="0"/>
              <a:t>Fiscaliteit blijft onverander</a:t>
            </a:r>
            <a:r>
              <a:rPr lang="nl-BE" dirty="0"/>
              <a:t>d</a:t>
            </a:r>
            <a:endParaRPr lang="nl-BE" dirty="0" smtClean="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smtClean="0"/>
              <a:t>Rechtspersonen belasting zolang als economische activiteiten bijkomstig zijn (art</a:t>
            </a:r>
            <a:r>
              <a:rPr lang="nl-BE" dirty="0"/>
              <a:t>. 181 en 182 W.I.B. ’92</a:t>
            </a:r>
            <a:r>
              <a:rPr lang="nl-BE" dirty="0" smtClean="0"/>
              <a:t>)</a:t>
            </a:r>
            <a:endParaRPr lang="nl-BE" dirty="0"/>
          </a:p>
          <a:p>
            <a:pPr algn="just"/>
            <a:r>
              <a:rPr lang="nl-BE" dirty="0" smtClean="0"/>
              <a:t>Subsidies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/>
              <a:t> Het al dan niet verkrijgen van subsidies hangt af van de </a:t>
            </a:r>
            <a:r>
              <a:rPr lang="nl-BE" dirty="0" smtClean="0"/>
              <a:t>subsidievoorwaarden</a:t>
            </a:r>
          </a:p>
          <a:p>
            <a:pPr algn="just"/>
            <a:r>
              <a:rPr lang="nl-BE" dirty="0" smtClean="0"/>
              <a:t>Staatssteun (art. 107 VWEU)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nl-BE" dirty="0" smtClean="0"/>
              <a:t>  Verbod geldt voor ondernemingen</a:t>
            </a:r>
            <a:r>
              <a:rPr lang="nl-BE" dirty="0"/>
              <a:t>: </a:t>
            </a:r>
            <a:r>
              <a:rPr lang="nl-BE" dirty="0" smtClean="0"/>
              <a:t>“</a:t>
            </a:r>
            <a:r>
              <a:rPr lang="nl-BE" i="1" dirty="0" smtClean="0"/>
              <a:t>elke </a:t>
            </a:r>
            <a:r>
              <a:rPr lang="nl-BE" i="1" dirty="0"/>
              <a:t>eenheid die een economische activiteit uitoefent, ongeacht haar rechtsvorm en de wijze waarop zij wordt </a:t>
            </a:r>
            <a:r>
              <a:rPr lang="nl-BE" i="1" dirty="0" smtClean="0"/>
              <a:t>gefinancierd</a:t>
            </a:r>
            <a:r>
              <a:rPr lang="nl-BE" dirty="0" smtClean="0"/>
              <a:t>”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fr-FR" i="1" dirty="0" smtClean="0"/>
              <a:t> De </a:t>
            </a:r>
            <a:r>
              <a:rPr lang="fr-FR" i="1" dirty="0" err="1"/>
              <a:t>minimis</a:t>
            </a:r>
            <a:r>
              <a:rPr lang="fr-FR" dirty="0"/>
              <a:t> regel: </a:t>
            </a:r>
            <a:r>
              <a:rPr lang="fr-FR" dirty="0" smtClean="0"/>
              <a:t>&gt; dan </a:t>
            </a:r>
            <a:r>
              <a:rPr lang="fr-FR" dirty="0"/>
              <a:t>200 000 euro </a:t>
            </a:r>
            <a:r>
              <a:rPr lang="fr-FR" dirty="0" err="1"/>
              <a:t>voordelen</a:t>
            </a:r>
            <a:r>
              <a:rPr lang="fr-FR" dirty="0"/>
              <a:t> </a:t>
            </a:r>
            <a:r>
              <a:rPr lang="fr-FR" dirty="0" smtClean="0"/>
              <a:t>over </a:t>
            </a:r>
            <a:r>
              <a:rPr lang="fr-FR" dirty="0" err="1"/>
              <a:t>een</a:t>
            </a:r>
            <a:r>
              <a:rPr lang="fr-FR" dirty="0"/>
              <a:t> </a:t>
            </a:r>
            <a:r>
              <a:rPr lang="fr-FR" dirty="0" err="1"/>
              <a:t>periode</a:t>
            </a:r>
            <a:r>
              <a:rPr lang="fr-FR" dirty="0"/>
              <a:t> van </a:t>
            </a:r>
            <a:r>
              <a:rPr lang="fr-FR" dirty="0" err="1"/>
              <a:t>drie</a:t>
            </a:r>
            <a:r>
              <a:rPr lang="fr-FR" dirty="0"/>
              <a:t> </a:t>
            </a:r>
            <a:r>
              <a:rPr lang="fr-FR" dirty="0" err="1" smtClean="0"/>
              <a:t>jaar</a:t>
            </a:r>
            <a:endParaRPr lang="fr-FR" dirty="0" smtClean="0"/>
          </a:p>
          <a:p>
            <a:pPr algn="just"/>
            <a:r>
              <a:rPr lang="fr-FR" dirty="0" err="1" smtClean="0"/>
              <a:t>Vrijwilligers</a:t>
            </a:r>
            <a:r>
              <a:rPr lang="fr-FR" dirty="0"/>
              <a:t> </a:t>
            </a:r>
            <a:endParaRPr lang="fr-FR" dirty="0" smtClean="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fr-FR" dirty="0" smtClean="0"/>
              <a:t> E</a:t>
            </a:r>
            <a:r>
              <a:rPr lang="nl-BE" dirty="0" err="1" smtClean="0"/>
              <a:t>lke</a:t>
            </a:r>
            <a:r>
              <a:rPr lang="nl-BE" dirty="0" smtClean="0"/>
              <a:t> </a:t>
            </a:r>
            <a:r>
              <a:rPr lang="nl-BE" dirty="0"/>
              <a:t>feitelijke vereniging of private of publieke rechtspersoon zonder </a:t>
            </a:r>
            <a:r>
              <a:rPr lang="nl-BE" dirty="0" smtClean="0"/>
              <a:t>winstoogmerk </a:t>
            </a:r>
            <a:r>
              <a:rPr lang="nl-BE" dirty="0"/>
              <a:t>kan gebruikmaken van vrijwilligers (Wet van 3 juli 2005 betreffende de rechten van </a:t>
            </a:r>
            <a:r>
              <a:rPr lang="nl-BE" dirty="0" smtClean="0"/>
              <a:t>vrijwilligers)</a:t>
            </a:r>
            <a:r>
              <a:rPr lang="fr-FR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531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424936" cy="1167408"/>
          </a:xfrm>
        </p:spPr>
        <p:txBody>
          <a:bodyPr>
            <a:normAutofit/>
          </a:bodyPr>
          <a:lstStyle/>
          <a:p>
            <a:r>
              <a:rPr lang="nl-BE" sz="3200" dirty="0" smtClean="0"/>
              <a:t>VI. Inwerkingtreding en overgang </a:t>
            </a:r>
            <a:br>
              <a:rPr lang="nl-BE" sz="3200" dirty="0" smtClean="0"/>
            </a:br>
            <a:r>
              <a:rPr lang="nl-BE" sz="3200" dirty="0" smtClean="0"/>
              <a:t>§1. Inwerkingtreding 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pPr algn="just"/>
            <a:r>
              <a:rPr lang="nl-BE" dirty="0" smtClean="0"/>
              <a:t>De wet treedt in werking op 1 januari 2019.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smtClean="0"/>
              <a:t>Statuten van nieuw opgerichte vennootschappen en verenigingen en stichtingen in overeenstemming met wetboek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nl-BE" dirty="0" smtClean="0"/>
              <a:t> Geen oprichting van nieuwe rechtspersonen met rechtsvorm die het wetboek opheft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nl-BE" dirty="0" smtClean="0"/>
              <a:t> Geen oprichting nieuwe </a:t>
            </a:r>
            <a:r>
              <a:rPr lang="nl-BE" dirty="0" err="1" smtClean="0"/>
              <a:t>VSO’s</a:t>
            </a:r>
            <a:r>
              <a:rPr lang="nl-BE" dirty="0" smtClean="0"/>
              <a:t>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nl-BE" dirty="0"/>
              <a:t> </a:t>
            </a:r>
            <a:r>
              <a:rPr lang="nl-BE" dirty="0" smtClean="0"/>
              <a:t>Inwerkingtreding andere bepalingen, bijvoorbeeld statutaire zetelleer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482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§2. Regeling voor bestaande rechtspersonen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nl-BE" dirty="0" smtClean="0"/>
              <a:t>WVV van toepassing op 1 januari 2020</a:t>
            </a:r>
          </a:p>
          <a:p>
            <a:pPr algn="just"/>
            <a:r>
              <a:rPr lang="nl-BE" dirty="0" err="1" smtClean="0"/>
              <a:t>Opt</a:t>
            </a:r>
            <a:r>
              <a:rPr lang="nl-BE" dirty="0" smtClean="0"/>
              <a:t>-in vóór 1 januari 2020 via statutenwijziging </a:t>
            </a:r>
          </a:p>
          <a:p>
            <a:pPr algn="just"/>
            <a:r>
              <a:rPr lang="nl-BE" dirty="0" smtClean="0"/>
              <a:t>Bestaande rechtspersonen moeten bij de eerstvolgende statutenwijziging hun statuten aanpassen uiterlijk op 1 januari 2024. Sanctie: aansprakelijkheid bestuurders </a:t>
            </a:r>
            <a:endParaRPr lang="nl-BE" dirty="0"/>
          </a:p>
          <a:p>
            <a:pPr algn="just"/>
            <a:r>
              <a:rPr lang="nl-BE" dirty="0" smtClean="0"/>
              <a:t>Uitzondering voor de vzw</a:t>
            </a:r>
            <a:r>
              <a:rPr lang="nl-BE" dirty="0"/>
              <a:t>: z</a:t>
            </a:r>
            <a:r>
              <a:rPr lang="nl-BE" dirty="0" smtClean="0"/>
              <a:t>olang haar </a:t>
            </a:r>
            <a:r>
              <a:rPr lang="nl-BE" dirty="0"/>
              <a:t>voorwerp </a:t>
            </a:r>
            <a:r>
              <a:rPr lang="nl-BE" dirty="0" smtClean="0"/>
              <a:t>niet is gewijzigd</a:t>
            </a:r>
            <a:r>
              <a:rPr lang="nl-BE" dirty="0"/>
              <a:t>, </a:t>
            </a:r>
            <a:r>
              <a:rPr lang="nl-BE" dirty="0" smtClean="0"/>
              <a:t>mag de vzw slechts </a:t>
            </a:r>
            <a:r>
              <a:rPr lang="nl-BE" dirty="0"/>
              <a:t>activiteiten uitoefenen binnen de perken van artikel 1, respectievelijk 46 van de wet van 27 juni </a:t>
            </a:r>
            <a:r>
              <a:rPr lang="nl-BE" dirty="0" smtClean="0"/>
              <a:t>1921. Het </a:t>
            </a:r>
            <a:r>
              <a:rPr lang="nl-BE" dirty="0"/>
              <a:t>verbod om andere activiteiten uit te oefenen vervalt op 1 januari </a:t>
            </a:r>
            <a:r>
              <a:rPr lang="nl-BE" dirty="0" smtClean="0"/>
              <a:t>2029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549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§3 Regeling voor rechtsvormen die verdwijnen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nl-BE" dirty="0" smtClean="0"/>
              <a:t>Com.VA, VSO, LV, ESV, CVOA, CVBA, en beroepsverenigingen </a:t>
            </a:r>
          </a:p>
          <a:p>
            <a:pPr marL="0" indent="0" algn="just">
              <a:buNone/>
            </a:pPr>
            <a:endParaRPr lang="nl-BE" dirty="0" smtClean="0"/>
          </a:p>
          <a:p>
            <a:pPr algn="just"/>
            <a:r>
              <a:rPr lang="nl-BE" dirty="0" smtClean="0"/>
              <a:t>Tot 1 januari 2020 beheerst door </a:t>
            </a:r>
            <a:r>
              <a:rPr lang="nl-BE" dirty="0" err="1" smtClean="0"/>
              <a:t>W.Venn</a:t>
            </a:r>
            <a:r>
              <a:rPr lang="nl-BE" dirty="0" smtClean="0"/>
              <a:t>. en wet beroepsverenigingen</a:t>
            </a:r>
          </a:p>
          <a:p>
            <a:pPr marL="0" indent="0" algn="just">
              <a:buNone/>
            </a:pPr>
            <a:endParaRPr lang="nl-BE" dirty="0" smtClean="0"/>
          </a:p>
          <a:p>
            <a:pPr algn="just"/>
            <a:r>
              <a:rPr lang="nl-BE" dirty="0"/>
              <a:t>1 januari 2024 nog niet omgezet, omzetting van rechtswege: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nl-BE" dirty="0"/>
              <a:t>Com.VA </a:t>
            </a:r>
            <a:r>
              <a:rPr lang="nl-BE" dirty="0">
                <a:sym typeface="Wingdings" panose="05000000000000000000" pitchFamily="2" charset="2"/>
              </a:rPr>
              <a:t> NV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nl-BE" dirty="0">
                <a:sym typeface="Wingdings" panose="05000000000000000000" pitchFamily="2" charset="2"/>
              </a:rPr>
              <a:t> LV  VOF </a:t>
            </a:r>
            <a:r>
              <a:rPr lang="nl-BE" sz="1200" dirty="0">
                <a:sym typeface="Wingdings" panose="05000000000000000000" pitchFamily="2" charset="2"/>
              </a:rPr>
              <a:t>(is er een stille vennoot  </a:t>
            </a:r>
            <a:r>
              <a:rPr lang="nl-BE" sz="1200" dirty="0" err="1">
                <a:sym typeface="Wingdings" panose="05000000000000000000" pitchFamily="2" charset="2"/>
              </a:rPr>
              <a:t>Com.V</a:t>
            </a:r>
            <a:r>
              <a:rPr lang="nl-BE" sz="1200" dirty="0">
                <a:sym typeface="Wingdings" panose="05000000000000000000" pitchFamily="2" charset="2"/>
              </a:rPr>
              <a:t>.) </a:t>
            </a:r>
            <a:endParaRPr lang="nl-BE" dirty="0">
              <a:sym typeface="Wingdings" panose="05000000000000000000" pitchFamily="2" charset="2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nl-BE" dirty="0">
                <a:sym typeface="Wingdings" panose="05000000000000000000" pitchFamily="2" charset="2"/>
              </a:rPr>
              <a:t> ESV  VOF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nl-BE" dirty="0">
                <a:sym typeface="Wingdings" panose="05000000000000000000" pitchFamily="2" charset="2"/>
              </a:rPr>
              <a:t> CVOA  VOF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nl-BE" dirty="0">
                <a:sym typeface="Wingdings" panose="05000000000000000000" pitchFamily="2" charset="2"/>
              </a:rPr>
              <a:t> CVBA die geen CV is volgens WVV  BV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nl-BE" dirty="0">
                <a:sym typeface="Wingdings" panose="05000000000000000000" pitchFamily="2" charset="2"/>
              </a:rPr>
              <a:t> Beroepsver. of federatie van </a:t>
            </a:r>
            <a:r>
              <a:rPr lang="nl-BE" dirty="0" err="1" smtClean="0">
                <a:sym typeface="Wingdings" panose="05000000000000000000" pitchFamily="2" charset="2"/>
              </a:rPr>
              <a:t>beroepsverenigngen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>
                <a:sym typeface="Wingdings" panose="05000000000000000000" pitchFamily="2" charset="2"/>
              </a:rPr>
              <a:t> VZW </a:t>
            </a:r>
            <a:endParaRPr lang="nl-BE" dirty="0"/>
          </a:p>
          <a:p>
            <a:endParaRPr lang="nl-BE" dirty="0"/>
          </a:p>
          <a:p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37003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cs typeface="Arial"/>
              </a:rPr>
              <a:t>I. </a:t>
            </a:r>
            <a:r>
              <a:rPr lang="nl-NL" u="sng" dirty="0">
                <a:cs typeface="Arial"/>
              </a:rPr>
              <a:t>Nood aan een grondige hervorming</a:t>
            </a:r>
            <a:r>
              <a:rPr lang="nl-NL" sz="4400" dirty="0">
                <a:cs typeface="Arial"/>
              </a:rPr>
              <a:t>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/>
          </a:p>
          <a:p>
            <a:pPr lvl="0" algn="just"/>
            <a:r>
              <a:rPr lang="nl-NL" dirty="0"/>
              <a:t>Talrijke wijzigingen sedert een halve eeuw aan het </a:t>
            </a:r>
            <a:r>
              <a:rPr lang="nl-NL" dirty="0" err="1"/>
              <a:t>W.Venn</a:t>
            </a:r>
            <a:r>
              <a:rPr lang="nl-NL" dirty="0"/>
              <a:t>. </a:t>
            </a:r>
            <a:r>
              <a:rPr lang="nl-NL" dirty="0" smtClean="0"/>
              <a:t>Verouderde </a:t>
            </a:r>
            <a:r>
              <a:rPr lang="nl-NL" dirty="0"/>
              <a:t>bepalingen of weinig gebruikte vennootschapsvormen werden niet </a:t>
            </a:r>
            <a:r>
              <a:rPr lang="nl-NL" dirty="0" smtClean="0"/>
              <a:t>opgeheven</a:t>
            </a:r>
          </a:p>
          <a:p>
            <a:pPr marL="0" lvl="0" indent="0" algn="just">
              <a:buNone/>
            </a:pPr>
            <a:endParaRPr lang="nl-NL" dirty="0"/>
          </a:p>
          <a:p>
            <a:pPr lvl="0" algn="just"/>
            <a:r>
              <a:rPr lang="nl-NL" dirty="0"/>
              <a:t>Overdreven ijver van de wetgever bij omzetting Europese richtlijnen (bv. toepassing kapitaalrichtlijn op de BVBA</a:t>
            </a:r>
            <a:r>
              <a:rPr lang="nl-NL" dirty="0" smtClean="0"/>
              <a:t>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83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pPr lvl="0" algn="just"/>
            <a:r>
              <a:rPr lang="nl-NL" dirty="0"/>
              <a:t>Codificatie van 1999 bleef, ondanks zijn merites, vooral een coördinatie: dat was ook de opdracht</a:t>
            </a:r>
            <a:endParaRPr lang="en-US" dirty="0"/>
          </a:p>
          <a:p>
            <a:pPr lvl="0" algn="just"/>
            <a:endParaRPr lang="nl-NL" dirty="0"/>
          </a:p>
          <a:p>
            <a:pPr lvl="0" algn="just"/>
            <a:r>
              <a:rPr lang="nl-NL" dirty="0"/>
              <a:t>In Europa: “action plans” van 2003 en 2012: harmonisatie van het vennootschapsrecht geen prioriteit meer, belangstelling gaat vooral uit naar het financieel recht; bottom-up harmonisatie via rechtspraak </a:t>
            </a:r>
            <a:r>
              <a:rPr lang="nl-NL" dirty="0" err="1"/>
              <a:t>HvJ</a:t>
            </a:r>
            <a:r>
              <a:rPr lang="nl-NL" dirty="0"/>
              <a:t> over vestigingsrecht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pPr lvl="0"/>
            <a:r>
              <a:rPr lang="nl-NL" dirty="0"/>
              <a:t>Concurrentie van buurlanden (SAS in Frankrijk, Wet vereenvoudiging en flexibilisering BV-recht, hervorming in Luxemburg, light vehicle </a:t>
            </a:r>
            <a:r>
              <a:rPr lang="nl-NL" dirty="0" err="1"/>
              <a:t>competition</a:t>
            </a:r>
            <a:r>
              <a:rPr lang="nl-NL" dirty="0"/>
              <a:t> vanuit het VK) </a:t>
            </a:r>
          </a:p>
          <a:p>
            <a:pPr lvl="0"/>
            <a:endParaRPr lang="nl-NL" dirty="0"/>
          </a:p>
          <a:p>
            <a:r>
              <a:rPr lang="nl-NL" dirty="0"/>
              <a:t>Belang van kwalitatief hoogstaand en stabiel vennootschapsrecht voor vestigingsplaats ondernemingen (vergelijk Delaware, Nederland, Zwitserland)</a:t>
            </a:r>
          </a:p>
          <a:p>
            <a:endParaRPr lang="nl-NL" dirty="0"/>
          </a:p>
          <a:p>
            <a:r>
              <a:rPr lang="nl-NL" dirty="0"/>
              <a:t>Noodzaak van fundamentele hervorming en </a:t>
            </a:r>
            <a:r>
              <a:rPr lang="nl-NL" dirty="0" smtClean="0"/>
              <a:t>vereenvoudiging </a:t>
            </a:r>
            <a:r>
              <a:rPr lang="nl-BE" dirty="0" smtClean="0"/>
              <a:t>voor </a:t>
            </a:r>
            <a:r>
              <a:rPr lang="nl-BE" dirty="0"/>
              <a:t>competitiviteit Belgisch vennootschapsrecht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II. De wordingsgeschiedenis van de hervorming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/>
          </a:p>
          <a:p>
            <a:pPr algn="just"/>
            <a:r>
              <a:rPr lang="nl-NL" dirty="0" smtClean="0"/>
              <a:t>Voorstellen 2010</a:t>
            </a:r>
          </a:p>
          <a:p>
            <a:pPr algn="just"/>
            <a:r>
              <a:rPr lang="nl-NL" dirty="0" smtClean="0"/>
              <a:t>Groep </a:t>
            </a:r>
            <a:r>
              <a:rPr lang="nl-NL" dirty="0"/>
              <a:t>van 14 professoren tekenen krachtlijnen uit van een mogelijke </a:t>
            </a:r>
            <a:r>
              <a:rPr lang="nl-NL" dirty="0" smtClean="0"/>
              <a:t>hervorming</a:t>
            </a:r>
            <a:endParaRPr lang="nl-NL" dirty="0"/>
          </a:p>
          <a:p>
            <a:pPr algn="just"/>
            <a:r>
              <a:rPr lang="nl-NL" dirty="0" smtClean="0"/>
              <a:t>Voorstelling van resultaten op studiedag van 28 maart 2014</a:t>
            </a:r>
          </a:p>
          <a:p>
            <a:pPr algn="just"/>
            <a:r>
              <a:rPr lang="nl-NL" dirty="0" smtClean="0"/>
              <a:t>Informele </a:t>
            </a:r>
            <a:r>
              <a:rPr lang="nl-NL" dirty="0"/>
              <a:t>consultaties op basis van verslagboek en vragenlijst</a:t>
            </a:r>
          </a:p>
          <a:p>
            <a:pPr algn="just"/>
            <a:r>
              <a:rPr lang="nl-NL" dirty="0"/>
              <a:t>Oprichting Belgisch Centrum voor Vennootschapsrecht</a:t>
            </a:r>
          </a:p>
          <a:p>
            <a:pPr algn="just"/>
            <a:r>
              <a:rPr lang="nl-NL" dirty="0"/>
              <a:t>Regeerakkoord oktober 2014</a:t>
            </a:r>
          </a:p>
          <a:p>
            <a:pPr algn="just"/>
            <a:r>
              <a:rPr lang="nl-NL" dirty="0"/>
              <a:t>Verdere uitwerking voorstellen en overhandiging beleidsnota aan Minister van Justitie (juli 2015)</a:t>
            </a:r>
          </a:p>
        </p:txBody>
      </p:sp>
    </p:spTree>
    <p:extLst>
      <p:ext uri="{BB962C8B-B14F-4D97-AF65-F5344CB8AC3E}">
        <p14:creationId xmlns:p14="http://schemas.microsoft.com/office/powerpoint/2010/main" val="1078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nl-BE" dirty="0" smtClean="0"/>
          </a:p>
          <a:p>
            <a:pPr algn="just"/>
            <a:r>
              <a:rPr lang="nl-NL" dirty="0"/>
              <a:t>Toelichting voorstellen in Commissie voor handels-en economisch recht van Kamer van Volksvertegenwoordigers (6 oktober 2015</a:t>
            </a:r>
            <a:r>
              <a:rPr lang="nl-NL" dirty="0" smtClean="0"/>
              <a:t>)</a:t>
            </a:r>
          </a:p>
          <a:p>
            <a:pPr algn="just"/>
            <a:endParaRPr lang="nl-NL" dirty="0"/>
          </a:p>
          <a:p>
            <a:pPr algn="just"/>
            <a:r>
              <a:rPr lang="nl-NL" dirty="0"/>
              <a:t>Groep van 4 “experten” schrijft teksten uit in overleg met kabinet Minister en administratie </a:t>
            </a:r>
            <a:r>
              <a:rPr lang="mr-IN" dirty="0"/>
              <a:t>–</a:t>
            </a:r>
            <a:r>
              <a:rPr lang="nl-NL" dirty="0"/>
              <a:t> begeleiding stuurgroep en hulp specialisten van het BCV </a:t>
            </a:r>
            <a:endParaRPr lang="nl-NL" dirty="0" smtClean="0"/>
          </a:p>
          <a:p>
            <a:pPr algn="just"/>
            <a:endParaRPr lang="nl-NL" dirty="0"/>
          </a:p>
          <a:p>
            <a:pPr algn="just"/>
            <a:r>
              <a:rPr lang="nl-NL" dirty="0" smtClean="0"/>
              <a:t>Boeken 1-14 goedgekeurd eerste maal in </a:t>
            </a:r>
            <a:r>
              <a:rPr lang="nl-NL" dirty="0" err="1" smtClean="0"/>
              <a:t>MiRa</a:t>
            </a:r>
            <a:r>
              <a:rPr lang="nl-NL" dirty="0" smtClean="0"/>
              <a:t> 20/07/2017 en tweede maal in </a:t>
            </a:r>
            <a:r>
              <a:rPr lang="nl-NL" dirty="0" err="1" smtClean="0"/>
              <a:t>MiRa</a:t>
            </a:r>
            <a:r>
              <a:rPr lang="nl-NL" dirty="0" smtClean="0"/>
              <a:t> 25/05/2018</a:t>
            </a:r>
          </a:p>
          <a:p>
            <a:pPr algn="just"/>
            <a:endParaRPr lang="nl-NL" dirty="0" smtClean="0"/>
          </a:p>
          <a:p>
            <a:pPr algn="just"/>
            <a:r>
              <a:rPr lang="nl-NL" dirty="0" smtClean="0"/>
              <a:t>Wetsontwerp 3119- Boeken 15-18 zijn eveneens klaar</a:t>
            </a:r>
          </a:p>
          <a:p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423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100" dirty="0"/>
              <a:t>III. </a:t>
            </a:r>
            <a:r>
              <a:rPr lang="nl-BE" sz="3600" dirty="0"/>
              <a:t>Krachtlijnen van de hervorming</a:t>
            </a:r>
            <a:br>
              <a:rPr lang="nl-BE" sz="3600" dirty="0"/>
            </a:br>
            <a:r>
              <a:rPr lang="nl-BE" sz="3600" dirty="0"/>
              <a:t>§1. Algemeen </a:t>
            </a:r>
            <a:r>
              <a:rPr lang="nl-BE" sz="3600" dirty="0" smtClean="0"/>
              <a:t>opzet</a:t>
            </a:r>
            <a:r>
              <a:rPr lang="nl-BE" dirty="0" smtClean="0"/>
              <a:t>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pPr algn="just"/>
            <a:r>
              <a:rPr lang="nl-BE" dirty="0" smtClean="0"/>
              <a:t>Hoofddoel</a:t>
            </a:r>
            <a:r>
              <a:rPr lang="nl-BE" dirty="0"/>
              <a:t>: allesomvattende hervorming om onze ondernemingen een modern en efficiënt werkinstrument aan te </a:t>
            </a:r>
            <a:r>
              <a:rPr lang="nl-BE" dirty="0" smtClean="0"/>
              <a:t>bieden</a:t>
            </a:r>
          </a:p>
          <a:p>
            <a:pPr algn="just"/>
            <a:r>
              <a:rPr lang="nl-BE" dirty="0" smtClean="0"/>
              <a:t>Tevens </a:t>
            </a:r>
            <a:r>
              <a:rPr lang="nl-BE" dirty="0"/>
              <a:t>hervorming </a:t>
            </a:r>
            <a:r>
              <a:rPr lang="nl-BE" dirty="0" smtClean="0"/>
              <a:t>verenigingsrecht</a:t>
            </a:r>
          </a:p>
          <a:p>
            <a:pPr algn="just"/>
            <a:r>
              <a:rPr lang="nl-BE" dirty="0" smtClean="0"/>
              <a:t>Basisfilosofie</a:t>
            </a:r>
            <a:r>
              <a:rPr lang="nl-BE" dirty="0"/>
              <a:t>: </a:t>
            </a:r>
          </a:p>
          <a:p>
            <a:pPr lvl="1" algn="just"/>
            <a:r>
              <a:rPr lang="nl-BE" dirty="0"/>
              <a:t>Doorgedreven vereenvoudiging</a:t>
            </a:r>
          </a:p>
          <a:p>
            <a:pPr lvl="1" algn="just"/>
            <a:r>
              <a:rPr lang="nl-BE" dirty="0"/>
              <a:t>Verregaande flexibilisering</a:t>
            </a:r>
          </a:p>
          <a:p>
            <a:pPr lvl="1" algn="just"/>
            <a:r>
              <a:rPr lang="nl-BE" dirty="0"/>
              <a:t>Aandacht voor Europees recht en internationale ontwikkelingen maar geen “</a:t>
            </a:r>
            <a:r>
              <a:rPr lang="nl-BE" dirty="0" err="1"/>
              <a:t>goldplating</a:t>
            </a:r>
            <a:r>
              <a:rPr lang="nl-BE" dirty="0"/>
              <a:t>”</a:t>
            </a:r>
          </a:p>
          <a:p>
            <a:pPr lvl="1" algn="just"/>
            <a:r>
              <a:rPr lang="nl-BE" dirty="0"/>
              <a:t>Meer statutaire vrijheid maar met “default” oplossingen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85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3200" dirty="0"/>
              <a:t>§2. Afschaffing onderscheid burgerlijke en handelsvennootschappen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pPr algn="just"/>
            <a:r>
              <a:rPr lang="nl-BE" dirty="0" smtClean="0"/>
              <a:t>Begrippen “handelaar/koopman” afgeschaft</a:t>
            </a:r>
          </a:p>
          <a:p>
            <a:pPr algn="just"/>
            <a:r>
              <a:rPr lang="nl-BE" dirty="0" smtClean="0"/>
              <a:t>Het begrip “onderneming” als nieuw aanknopingspunt voor: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Insolventiewet= Boek XX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Bevoegdheid ondernemingsrechtbank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KBO, Bewijsrecht, …</a:t>
            </a:r>
          </a:p>
          <a:p>
            <a:pPr algn="just"/>
            <a:r>
              <a:rPr lang="nl-BE" dirty="0" smtClean="0"/>
              <a:t>Ondernemingsbegrip: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Uniform voor heel het ondernemingsrecht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Functioneel begrip (en niet langer materieel criterium van “duurzaam economisch doel”)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nl-BE" dirty="0" smtClean="0"/>
              <a:t>Alle </a:t>
            </a:r>
            <a:r>
              <a:rPr lang="nl-BE" dirty="0"/>
              <a:t>vrije beroepers, landbouwers en verenigingen worden in beginsel aan het ondernemingsrecht onderworpen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295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ep">
  <a:themeElements>
    <a:clrScheme name="Zeep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Zeep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eep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</TotalTime>
  <Words>1599</Words>
  <Application>Microsoft Office PowerPoint</Application>
  <PresentationFormat>Diavoorstelling (4:3)</PresentationFormat>
  <Paragraphs>206</Paragraphs>
  <Slides>26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Garamond</vt:lpstr>
      <vt:lpstr>Mangal</vt:lpstr>
      <vt:lpstr>Wingdings</vt:lpstr>
      <vt:lpstr>Zeep</vt:lpstr>
      <vt:lpstr>INLEIDING  De Hervorming van het vennootschaps- en verenigingsrecht</vt:lpstr>
      <vt:lpstr>INHOUDSTAFEL  </vt:lpstr>
      <vt:lpstr>I. Nood aan een grondige hervorming </vt:lpstr>
      <vt:lpstr>PowerPoint-presentatie</vt:lpstr>
      <vt:lpstr>PowerPoint-presentatie</vt:lpstr>
      <vt:lpstr>II. De wordingsgeschiedenis van de hervorming</vt:lpstr>
      <vt:lpstr>PowerPoint-presentatie</vt:lpstr>
      <vt:lpstr>III. Krachtlijnen van de hervorming §1. Algemeen opzet </vt:lpstr>
      <vt:lpstr>§2. Afschaffing onderscheid burgerlijke en handelsvennootschappen</vt:lpstr>
      <vt:lpstr>PowerPoint-presentatie</vt:lpstr>
      <vt:lpstr>PowerPoint-presentatie</vt:lpstr>
      <vt:lpstr>PowerPoint-presentatie</vt:lpstr>
      <vt:lpstr>PowerPoint-presentatie</vt:lpstr>
      <vt:lpstr>§3. Beperking aantal vennootschapsvormen</vt:lpstr>
      <vt:lpstr>§4. Overzicht WVV</vt:lpstr>
      <vt:lpstr>IV. Wat er verandert voor de vzw  §1. Definitie  </vt:lpstr>
      <vt:lpstr>§2. Nieuw onderscheid tussen vennootschappen en verenigingen</vt:lpstr>
      <vt:lpstr>§3. Concrete wijzigingen </vt:lpstr>
      <vt:lpstr>PowerPoint-presentatie</vt:lpstr>
      <vt:lpstr>PowerPoint-presentatie</vt:lpstr>
      <vt:lpstr>PowerPoint-presentatie</vt:lpstr>
      <vt:lpstr>PowerPoint-presentatie</vt:lpstr>
      <vt:lpstr>§4. Belendende percelen  </vt:lpstr>
      <vt:lpstr>VI. Inwerkingtreding en overgang  §1. Inwerkingtreding </vt:lpstr>
      <vt:lpstr>§2. Regeling voor bestaande rechtspersonen</vt:lpstr>
      <vt:lpstr>§3 Regeling voor rechtsvormen die verdwijnen </vt:lpstr>
    </vt:vector>
  </TitlesOfParts>
  <Company>FOD Justitie / SPF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jaren op justitie</dc:title>
  <dc:creator>Dedecker Geert</dc:creator>
  <cp:lastModifiedBy>An Vanderhaegen</cp:lastModifiedBy>
  <cp:revision>161</cp:revision>
  <cp:lastPrinted>2018-06-18T14:28:01Z</cp:lastPrinted>
  <dcterms:created xsi:type="dcterms:W3CDTF">2016-09-23T08:54:31Z</dcterms:created>
  <dcterms:modified xsi:type="dcterms:W3CDTF">2018-10-24T08:04:37Z</dcterms:modified>
</cp:coreProperties>
</file>