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 id="2147483664" r:id="rId3"/>
    <p:sldMasterId id="2147483675" r:id="rId4"/>
  </p:sldMasterIdLst>
  <p:notesMasterIdLst>
    <p:notesMasterId r:id="rId45"/>
  </p:notesMasterIdLst>
  <p:sldIdLst>
    <p:sldId id="256" r:id="rId5"/>
    <p:sldId id="258" r:id="rId6"/>
    <p:sldId id="259" r:id="rId7"/>
    <p:sldId id="260" r:id="rId8"/>
    <p:sldId id="261" r:id="rId9"/>
    <p:sldId id="267" r:id="rId10"/>
    <p:sldId id="268" r:id="rId11"/>
    <p:sldId id="269" r:id="rId12"/>
    <p:sldId id="270" r:id="rId13"/>
    <p:sldId id="271" r:id="rId14"/>
    <p:sldId id="272" r:id="rId15"/>
    <p:sldId id="273"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1" r:id="rId41"/>
    <p:sldId id="302" r:id="rId42"/>
    <p:sldId id="303" r:id="rId43"/>
    <p:sldId id="304" r:id="rId44"/>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617F"/>
    <a:srgbClr val="5697B0"/>
    <a:srgbClr val="009DDD"/>
    <a:srgbClr val="0F3672"/>
    <a:srgbClr val="B2001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12" autoAdjust="0"/>
  </p:normalViewPr>
  <p:slideViewPr>
    <p:cSldViewPr>
      <p:cViewPr>
        <p:scale>
          <a:sx n="50" d="100"/>
          <a:sy n="50" d="100"/>
        </p:scale>
        <p:origin x="-1872" y="-126"/>
      </p:cViewPr>
      <p:guideLst>
        <p:guide orient="horz" pos="34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43121-3A73-449F-BED2-DB69441BA295}" type="datetimeFigureOut">
              <a:rPr lang="nl-BE" smtClean="0"/>
              <a:t>1/06/2016</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8A4ACF-4157-4E8B-B88E-0818509E38D8}" type="slidenum">
              <a:rPr lang="nl-BE" smtClean="0"/>
              <a:t>‹nr.›</a:t>
            </a:fld>
            <a:endParaRPr lang="nl-BE"/>
          </a:p>
        </p:txBody>
      </p:sp>
    </p:spTree>
    <p:extLst>
      <p:ext uri="{BB962C8B-B14F-4D97-AF65-F5344CB8AC3E}">
        <p14:creationId xmlns:p14="http://schemas.microsoft.com/office/powerpoint/2010/main" val="327919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Nood aan ondersteuning op het vlak van kostprijsberekening.</a:t>
            </a:r>
          </a:p>
          <a:p>
            <a:r>
              <a:rPr lang="nl-BE" dirty="0" smtClean="0"/>
              <a:t>Bij</a:t>
            </a:r>
            <a:r>
              <a:rPr lang="nl-BE" baseline="0" dirty="0" smtClean="0"/>
              <a:t> rondvraag in FEC blijkt dat heel wat voorzieningen hier al mee bezig zijn, maar dikwijls gefragmenteerd en elk op zijn of haar eigen manier.</a:t>
            </a:r>
            <a:endParaRPr lang="nl-BE" dirty="0" smtClean="0"/>
          </a:p>
        </p:txBody>
      </p:sp>
      <p:sp>
        <p:nvSpPr>
          <p:cNvPr id="4" name="Tijdelijke aanduiding voor dianummer 3"/>
          <p:cNvSpPr>
            <a:spLocks noGrp="1"/>
          </p:cNvSpPr>
          <p:nvPr>
            <p:ph type="sldNum" sz="quarter" idx="10"/>
          </p:nvPr>
        </p:nvSpPr>
        <p:spPr/>
        <p:txBody>
          <a:bodyPr/>
          <a:lstStyle/>
          <a:p>
            <a:fld id="{AA8A4ACF-4157-4E8B-B88E-0818509E38D8}" type="slidenum">
              <a:rPr lang="nl-BE" smtClean="0"/>
              <a:t>2</a:t>
            </a:fld>
            <a:endParaRPr lang="nl-BE"/>
          </a:p>
        </p:txBody>
      </p:sp>
    </p:spTree>
    <p:extLst>
      <p:ext uri="{BB962C8B-B14F-4D97-AF65-F5344CB8AC3E}">
        <p14:creationId xmlns:p14="http://schemas.microsoft.com/office/powerpoint/2010/main" val="244255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37968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62075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898266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543555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066965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059766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721456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337845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7915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415747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A8A4ACF-4157-4E8B-B88E-0818509E38D8}" type="slidenum">
              <a:rPr lang="nl-BE" smtClean="0"/>
              <a:t>3</a:t>
            </a:fld>
            <a:endParaRPr lang="nl-BE"/>
          </a:p>
        </p:txBody>
      </p:sp>
    </p:spTree>
    <p:extLst>
      <p:ext uri="{BB962C8B-B14F-4D97-AF65-F5344CB8AC3E}">
        <p14:creationId xmlns:p14="http://schemas.microsoft.com/office/powerpoint/2010/main" val="3460922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823168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543189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4113776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28557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466993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62987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114197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942635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971193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3633031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Enkele</a:t>
            </a:r>
            <a:r>
              <a:rPr lang="nl-BE" baseline="0" dirty="0" smtClean="0"/>
              <a:t> aandachtspunten zodat iedereen duidelijk weet wat er mag verwacht worden van de tool.</a:t>
            </a:r>
          </a:p>
          <a:p>
            <a:endParaRPr lang="nl-BE" baseline="0" dirty="0" smtClean="0"/>
          </a:p>
          <a:p>
            <a:pPr marL="0" indent="0">
              <a:buNone/>
            </a:pPr>
            <a:r>
              <a:rPr lang="nl-BE" u="sng" baseline="0" dirty="0" smtClean="0"/>
              <a:t>1. Extra-comptabele voorbereiding:</a:t>
            </a:r>
          </a:p>
          <a:p>
            <a:pPr marL="628650" lvl="1" indent="-171450">
              <a:buFont typeface="Arial" panose="020B0604020202020204" pitchFamily="34" charset="0"/>
              <a:buChar char="•"/>
            </a:pPr>
            <a:r>
              <a:rPr lang="nl-BE" dirty="0" smtClean="0"/>
              <a:t>Welke zorg en ondersteuning ontvangt elke cliënt?</a:t>
            </a:r>
          </a:p>
          <a:p>
            <a:pPr marL="628650" lvl="1" indent="-171450">
              <a:buFont typeface="Arial" panose="020B0604020202020204" pitchFamily="34" charset="0"/>
              <a:buChar char="•"/>
            </a:pPr>
            <a:r>
              <a:rPr lang="nl-BE" dirty="0" smtClean="0"/>
              <a:t>Gedetailleerde personeelsgegevens per categorie?</a:t>
            </a:r>
          </a:p>
          <a:p>
            <a:pPr marL="628650" lvl="1" indent="-171450">
              <a:buFont typeface="Arial" panose="020B0604020202020204" pitchFamily="34" charset="0"/>
              <a:buChar char="•"/>
            </a:pPr>
            <a:r>
              <a:rPr lang="nl-BE" dirty="0" smtClean="0"/>
              <a:t>Welke woon- en leefkosten rekent u aan? Berekent u deze</a:t>
            </a:r>
            <a:r>
              <a:rPr lang="nl-BE" baseline="0" dirty="0" smtClean="0"/>
              <a:t> per type kost of per pakket (hotelkost voor kamer + was + energie + …)?</a:t>
            </a:r>
          </a:p>
          <a:p>
            <a:pPr marL="628650" lvl="1" indent="-171450">
              <a:buFont typeface="Arial" panose="020B0604020202020204" pitchFamily="34" charset="0"/>
              <a:buChar char="•"/>
            </a:pPr>
            <a:r>
              <a:rPr lang="nl-BE" dirty="0" smtClean="0"/>
              <a:t>Welke kostenelementen neemt u mee in de berekening van de woon- en leefkosten?</a:t>
            </a:r>
          </a:p>
          <a:p>
            <a:pPr marL="628650" lvl="1" indent="-171450">
              <a:buFont typeface="Arial" panose="020B0604020202020204" pitchFamily="34" charset="0"/>
              <a:buChar char="•"/>
            </a:pPr>
            <a:r>
              <a:rPr lang="nl-BE" dirty="0" smtClean="0"/>
              <a:t>Hoe ver gaat u in detail met de berekeningen: per individu of per groep?</a:t>
            </a:r>
          </a:p>
          <a:p>
            <a:pPr marL="628650" lvl="1" indent="-171450">
              <a:buFont typeface="Arial" panose="020B0604020202020204" pitchFamily="34" charset="0"/>
              <a:buChar char="•"/>
            </a:pPr>
            <a:r>
              <a:rPr lang="nl-BE" dirty="0" smtClean="0"/>
              <a:t>Welke verdeelsleutels</a:t>
            </a:r>
            <a:r>
              <a:rPr lang="nl-BE" baseline="0" dirty="0" smtClean="0"/>
              <a:t> zal u gaan hanteren voor de toewijzing van de kosten?</a:t>
            </a:r>
            <a:endParaRPr lang="nl-BE" dirty="0" smtClean="0"/>
          </a:p>
          <a:p>
            <a:pPr marL="0" indent="0">
              <a:buFont typeface="+mj-lt"/>
              <a:buNone/>
            </a:pPr>
            <a:endParaRPr lang="nl-BE" baseline="0" dirty="0" smtClean="0"/>
          </a:p>
          <a:p>
            <a:pPr marL="0" indent="0">
              <a:buFont typeface="+mj-lt"/>
              <a:buNone/>
            </a:pPr>
            <a:r>
              <a:rPr lang="nl-BE" u="sng" dirty="0" smtClean="0"/>
              <a:t>2.</a:t>
            </a:r>
            <a:r>
              <a:rPr lang="nl-BE" u="sng" baseline="0" dirty="0" smtClean="0"/>
              <a:t> </a:t>
            </a:r>
            <a:r>
              <a:rPr lang="nl-BE" u="sng" dirty="0" smtClean="0"/>
              <a:t>Geen richtprijzen</a:t>
            </a:r>
          </a:p>
          <a:p>
            <a:pPr marL="0" indent="0">
              <a:buFont typeface="+mj-lt"/>
              <a:buNone/>
            </a:pPr>
            <a:r>
              <a:rPr lang="nl-BE" dirty="0" smtClean="0"/>
              <a:t>Elke organisatie is anders: personeelsinzet, anciënniteit, profiel cliënten, structuur van uw organisatie,…</a:t>
            </a:r>
          </a:p>
          <a:p>
            <a:pPr marL="0" indent="0">
              <a:buFont typeface="+mj-lt"/>
              <a:buNone/>
            </a:pPr>
            <a:endParaRPr lang="nl-BE" dirty="0" smtClean="0"/>
          </a:p>
          <a:p>
            <a:pPr marL="0" indent="0">
              <a:buFont typeface="+mj-lt"/>
              <a:buNone/>
            </a:pPr>
            <a:r>
              <a:rPr lang="nl-BE" u="sng" dirty="0" smtClean="0"/>
              <a:t>3.</a:t>
            </a:r>
            <a:r>
              <a:rPr lang="nl-BE" u="sng" baseline="0" dirty="0" smtClean="0"/>
              <a:t> Statische berekening</a:t>
            </a:r>
          </a:p>
          <a:p>
            <a:pPr marL="0" indent="0">
              <a:buFont typeface="+mj-lt"/>
              <a:buNone/>
            </a:pPr>
            <a:r>
              <a:rPr lang="nl-BE" baseline="0" dirty="0" smtClean="0"/>
              <a:t>Het excelbestand is bedoeld om een berekening per individu te maken.</a:t>
            </a:r>
          </a:p>
          <a:p>
            <a:pPr marL="0" indent="0">
              <a:buFont typeface="+mj-lt"/>
              <a:buNone/>
            </a:pPr>
            <a:r>
              <a:rPr lang="nl-BE" baseline="0" dirty="0" smtClean="0"/>
              <a:t>Een aantal zaken in de tool bijgehouden worden om het totaal plaatje van de organisatie in beeld te brengen, maar het is niet zo dat een wijziging van een parameter nog effect heeft op alle reeds uitgevoerde berekeningen.</a:t>
            </a:r>
          </a:p>
          <a:p>
            <a:pPr marL="0" indent="0">
              <a:buFont typeface="+mj-lt"/>
              <a:buNone/>
            </a:pPr>
            <a:r>
              <a:rPr lang="nl-BE" baseline="0" dirty="0" smtClean="0"/>
              <a:t>Op het einde van de sessie: Welke mogelijkheden voor de toekomst?</a:t>
            </a:r>
            <a:endParaRPr lang="nl-BE" dirty="0"/>
          </a:p>
        </p:txBody>
      </p:sp>
      <p:sp>
        <p:nvSpPr>
          <p:cNvPr id="4" name="Tijdelijke aanduiding voor dianummer 3"/>
          <p:cNvSpPr>
            <a:spLocks noGrp="1"/>
          </p:cNvSpPr>
          <p:nvPr>
            <p:ph type="sldNum" sz="quarter" idx="10"/>
          </p:nvPr>
        </p:nvSpPr>
        <p:spPr/>
        <p:txBody>
          <a:bodyPr/>
          <a:lstStyle/>
          <a:p>
            <a:fld id="{AA8A4ACF-4157-4E8B-B88E-0818509E38D8}" type="slidenum">
              <a:rPr lang="nl-BE" smtClean="0"/>
              <a:t>4</a:t>
            </a:fld>
            <a:endParaRPr lang="nl-BE"/>
          </a:p>
        </p:txBody>
      </p:sp>
    </p:spTree>
    <p:extLst>
      <p:ext uri="{BB962C8B-B14F-4D97-AF65-F5344CB8AC3E}">
        <p14:creationId xmlns:p14="http://schemas.microsoft.com/office/powerpoint/2010/main" val="3917617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3555466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2845894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1462786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074198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136005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2436537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757427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2787210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252226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88338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19781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03967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750708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17226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877297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a:defRPr/>
            </a:pPr>
            <a:fld id="{897FE8C5-F8B6-3F40-92D0-2B2D9B292B09}"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29716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Tree>
    <p:extLst>
      <p:ext uri="{BB962C8B-B14F-4D97-AF65-F5344CB8AC3E}">
        <p14:creationId xmlns:p14="http://schemas.microsoft.com/office/powerpoint/2010/main" val="116860039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290211456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72225" y="549275"/>
            <a:ext cx="1871663" cy="11382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755650" y="549275"/>
            <a:ext cx="5464175" cy="11382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305080084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755650" y="549275"/>
            <a:ext cx="7488238" cy="1138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25423006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cxnSp>
        <p:nvCxnSpPr>
          <p:cNvPr id="4" name="Straight Connector 3"/>
          <p:cNvCxnSpPr/>
          <p:nvPr userDrawn="1"/>
        </p:nvCxnSpPr>
        <p:spPr>
          <a:xfrm>
            <a:off x="4587875" y="510118"/>
            <a:ext cx="0" cy="5818716"/>
          </a:xfrm>
          <a:prstGeom prst="line">
            <a:avLst/>
          </a:prstGeom>
          <a:ln w="19050" cmpd="sng">
            <a:solidFill>
              <a:srgbClr val="27AEEF"/>
            </a:solidFill>
          </a:ln>
          <a:effectLst/>
        </p:spPr>
        <p:style>
          <a:lnRef idx="2">
            <a:schemeClr val="accent1"/>
          </a:lnRef>
          <a:fillRef idx="0">
            <a:schemeClr val="accent1"/>
          </a:fillRef>
          <a:effectRef idx="1">
            <a:schemeClr val="accent1"/>
          </a:effectRef>
          <a:fontRef idx="minor">
            <a:schemeClr val="tx1"/>
          </a:fontRef>
        </p:style>
      </p:cxnSp>
      <p:sp>
        <p:nvSpPr>
          <p:cNvPr id="5" name="Oval 4"/>
          <p:cNvSpPr/>
          <p:nvPr userDrawn="1"/>
        </p:nvSpPr>
        <p:spPr>
          <a:xfrm>
            <a:off x="1285876" y="2029885"/>
            <a:ext cx="2239963" cy="2984500"/>
          </a:xfrm>
          <a:prstGeom prst="ellipse">
            <a:avLst/>
          </a:prstGeom>
          <a:solidFill>
            <a:schemeClr val="bg1"/>
          </a:solidFill>
          <a:ln w="19050" cmpd="sng">
            <a:solidFill>
              <a:srgbClr val="27AEE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2800" dirty="0">
              <a:solidFill>
                <a:prstClr val="black"/>
              </a:solidFill>
              <a:latin typeface="Segoe UI Light"/>
              <a:cs typeface="Segoe UI Light"/>
            </a:endParaRPr>
          </a:p>
        </p:txBody>
      </p:sp>
      <p:sp>
        <p:nvSpPr>
          <p:cNvPr id="2" name="Title 1"/>
          <p:cNvSpPr>
            <a:spLocks noGrp="1"/>
          </p:cNvSpPr>
          <p:nvPr>
            <p:ph type="title"/>
          </p:nvPr>
        </p:nvSpPr>
        <p:spPr>
          <a:xfrm>
            <a:off x="5055353" y="274638"/>
            <a:ext cx="3631447" cy="6206131"/>
          </a:xfrm>
          <a:prstGeom prst="rect">
            <a:avLst/>
          </a:prstGeom>
        </p:spPr>
        <p:txBody>
          <a:bodyPr anchor="ctr" anchorCtr="0">
            <a:normAutofit/>
          </a:bodyPr>
          <a:lstStyle>
            <a:lvl1pPr>
              <a:lnSpc>
                <a:spcPct val="150000"/>
              </a:lnSpc>
              <a:spcBef>
                <a:spcPts val="0"/>
              </a:spcBef>
              <a:defRPr sz="1600">
                <a:solidFill>
                  <a:srgbClr val="27AEEF"/>
                </a:solidFill>
                <a:latin typeface="Segoe UI Light"/>
                <a:cs typeface="Segoe UI Light"/>
              </a:defRPr>
            </a:lvl1pPr>
          </a:lstStyle>
          <a:p>
            <a:endParaRPr lang="en-US" dirty="0"/>
          </a:p>
        </p:txBody>
      </p:sp>
      <p:sp>
        <p:nvSpPr>
          <p:cNvPr id="6" name="Text Placeholder 5"/>
          <p:cNvSpPr>
            <a:spLocks noGrp="1"/>
          </p:cNvSpPr>
          <p:nvPr>
            <p:ph type="body" sz="quarter" idx="10" hasCustomPrompt="1"/>
          </p:nvPr>
        </p:nvSpPr>
        <p:spPr>
          <a:xfrm>
            <a:off x="1579767" y="3169500"/>
            <a:ext cx="1660525" cy="760213"/>
          </a:xfrm>
          <a:prstGeom prst="rect">
            <a:avLst/>
          </a:prstGeom>
        </p:spPr>
        <p:txBody>
          <a:bodyPr vert="horz"/>
          <a:lstStyle>
            <a:lvl1pPr marL="0" algn="ctr">
              <a:spcBef>
                <a:spcPts val="0"/>
              </a:spcBef>
              <a:defRPr sz="2800">
                <a:solidFill>
                  <a:srgbClr val="000000"/>
                </a:solidFill>
                <a:latin typeface="Segoe UI Light"/>
                <a:cs typeface="Segoe UI Light"/>
              </a:defRPr>
            </a:lvl1pPr>
          </a:lstStyle>
          <a:p>
            <a:pPr lvl="0"/>
            <a:r>
              <a:rPr lang="fr-FR" dirty="0" smtClean="0"/>
              <a:t>INHOUD</a:t>
            </a:r>
          </a:p>
        </p:txBody>
      </p:sp>
    </p:spTree>
    <p:extLst>
      <p:ext uri="{BB962C8B-B14F-4D97-AF65-F5344CB8AC3E}">
        <p14:creationId xmlns:p14="http://schemas.microsoft.com/office/powerpoint/2010/main" val="1848846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ussentitelblad met foto (aanpasba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58775" y="499535"/>
            <a:ext cx="8408988" cy="5894917"/>
          </a:xfrm>
          <a:prstGeom prst="rect">
            <a:avLst/>
          </a:prstGeom>
          <a:solidFill>
            <a:srgbClr val="27AEEF">
              <a:alpha val="7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latin typeface="Segoe UI Light"/>
            </a:endParaRPr>
          </a:p>
        </p:txBody>
      </p:sp>
      <p:cxnSp>
        <p:nvCxnSpPr>
          <p:cNvPr id="5" name="Straight Connector 4"/>
          <p:cNvCxnSpPr/>
          <p:nvPr userDrawn="1"/>
        </p:nvCxnSpPr>
        <p:spPr>
          <a:xfrm flipH="1">
            <a:off x="260350" y="2300819"/>
            <a:ext cx="1397000" cy="1875367"/>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934200" y="3941233"/>
            <a:ext cx="1944688" cy="2609851"/>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47850" y="5505451"/>
            <a:ext cx="1204913" cy="23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37259" y="2302173"/>
            <a:ext cx="6047190" cy="2069635"/>
          </a:xfrm>
          <a:prstGeom prst="rect">
            <a:avLst/>
          </a:prstGeom>
        </p:spPr>
        <p:txBody>
          <a:bodyPr vert="horz"/>
          <a:lstStyle>
            <a:lvl1pPr>
              <a:defRPr>
                <a:solidFill>
                  <a:srgbClr val="FFFFFF"/>
                </a:solidFill>
                <a:latin typeface="Segoe UI Light"/>
                <a:cs typeface="Segoe UI Light"/>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Tree>
    <p:extLst>
      <p:ext uri="{BB962C8B-B14F-4D97-AF65-F5344CB8AC3E}">
        <p14:creationId xmlns:p14="http://schemas.microsoft.com/office/powerpoint/2010/main" val="3532692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sie">
    <p:spTree>
      <p:nvGrpSpPr>
        <p:cNvPr id="1" name=""/>
        <p:cNvGrpSpPr/>
        <p:nvPr/>
      </p:nvGrpSpPr>
      <p:grpSpPr>
        <a:xfrm>
          <a:off x="0" y="0"/>
          <a:ext cx="0" cy="0"/>
          <a:chOff x="0" y="0"/>
          <a:chExt cx="0" cy="0"/>
        </a:xfrm>
      </p:grpSpPr>
      <p:pic>
        <p:nvPicPr>
          <p:cNvPr id="2" name="Picture 1" descr="Moore Stephens Mission (right ultra)_B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91440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350838" y="467784"/>
            <a:ext cx="6324600" cy="5926667"/>
          </a:xfrm>
          <a:prstGeom prst="rect">
            <a:avLst/>
          </a:prstGeom>
          <a:solidFill>
            <a:schemeClr val="bg1">
              <a:alpha val="8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latin typeface="Segoe UI Light"/>
            </a:endParaRPr>
          </a:p>
        </p:txBody>
      </p:sp>
      <p:pic>
        <p:nvPicPr>
          <p:cNvPr id="4" name="Picture 2" descr="MS_LOGO_300dpi.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3288" y="5653619"/>
            <a:ext cx="1220787" cy="23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106363" y="2345268"/>
            <a:ext cx="731837" cy="984251"/>
          </a:xfrm>
          <a:prstGeom prst="line">
            <a:avLst/>
          </a:prstGeom>
          <a:ln w="19050" cmpd="sng">
            <a:solidFill>
              <a:srgbClr val="27AEE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62666" y="4982633"/>
            <a:ext cx="808037" cy="1092200"/>
          </a:xfrm>
          <a:prstGeom prst="line">
            <a:avLst/>
          </a:prstGeom>
          <a:ln w="19050" cmpd="sng">
            <a:solidFill>
              <a:srgbClr val="27AEEF"/>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a:spLocks noChangeArrowheads="1"/>
          </p:cNvSpPr>
          <p:nvPr userDrawn="1"/>
        </p:nvSpPr>
        <p:spPr bwMode="auto">
          <a:xfrm>
            <a:off x="804863" y="2919453"/>
            <a:ext cx="5058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a:r>
              <a:rPr lang="nl-BE" sz="1600" dirty="0">
                <a:solidFill>
                  <a:prstClr val="black"/>
                </a:solidFill>
                <a:latin typeface="Segoe UI Light" charset="0"/>
                <a:ea typeface="ＭＳ Ｐゴシック" charset="0"/>
                <a:cs typeface="Bariol Light" charset="0"/>
              </a:rPr>
              <a:t>“Passie voor ondernemerschap drijft ons. Vanuit die passie willen we onze klanten en onze mensen actief ondersteunen </a:t>
            </a:r>
            <a:r>
              <a:rPr lang="nl-BE" sz="1600" dirty="0" smtClean="0">
                <a:solidFill>
                  <a:prstClr val="black"/>
                </a:solidFill>
                <a:latin typeface="Segoe UI Light" charset="0"/>
                <a:ea typeface="ＭＳ Ｐゴシック" charset="0"/>
                <a:cs typeface="Bariol Light" charset="0"/>
              </a:rPr>
              <a:t>op </a:t>
            </a:r>
            <a:r>
              <a:rPr lang="nl-BE" sz="1600" dirty="0">
                <a:solidFill>
                  <a:prstClr val="black"/>
                </a:solidFill>
                <a:latin typeface="Segoe UI Light" charset="0"/>
                <a:ea typeface="ＭＳ Ｐゴシック" charset="0"/>
                <a:cs typeface="Bariol Light" charset="0"/>
              </a:rPr>
              <a:t>hun weg naar groei</a:t>
            </a:r>
            <a:r>
              <a:rPr lang="nl-BE" sz="1600" dirty="0" smtClean="0">
                <a:solidFill>
                  <a:prstClr val="black"/>
                </a:solidFill>
                <a:latin typeface="Segoe UI Light" charset="0"/>
                <a:ea typeface="ＭＳ Ｐゴシック" charset="0"/>
                <a:cs typeface="Bariol Light" charset="0"/>
              </a:rPr>
              <a:t>.”</a:t>
            </a:r>
          </a:p>
        </p:txBody>
      </p:sp>
      <p:sp>
        <p:nvSpPr>
          <p:cNvPr id="8" name="Rectangle 7"/>
          <p:cNvSpPr>
            <a:spLocks noChangeArrowheads="1"/>
          </p:cNvSpPr>
          <p:nvPr userDrawn="1"/>
        </p:nvSpPr>
        <p:spPr bwMode="auto">
          <a:xfrm>
            <a:off x="804863" y="1720853"/>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nl-BE" sz="2400">
                <a:solidFill>
                  <a:srgbClr val="00AEEF"/>
                </a:solidFill>
                <a:latin typeface="Segoe UI Light" charset="0"/>
                <a:ea typeface="ＭＳ Ｐゴシック" charset="0"/>
                <a:cs typeface="Bariol Light" charset="0"/>
              </a:rPr>
              <a:t>Missie</a:t>
            </a:r>
            <a:endParaRPr lang="en-US" sz="2400">
              <a:solidFill>
                <a:srgbClr val="00AEEF"/>
              </a:solidFill>
              <a:latin typeface="Segoe UI Light" charset="0"/>
              <a:ea typeface="ＭＳ Ｐゴシック" charset="0"/>
              <a:cs typeface="Bariol Light" charset="0"/>
            </a:endParaRPr>
          </a:p>
        </p:txBody>
      </p:sp>
    </p:spTree>
    <p:extLst>
      <p:ext uri="{BB962C8B-B14F-4D97-AF65-F5344CB8AC3E}">
        <p14:creationId xmlns:p14="http://schemas.microsoft.com/office/powerpoint/2010/main" val="2695009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arden">
    <p:spTree>
      <p:nvGrpSpPr>
        <p:cNvPr id="1" name=""/>
        <p:cNvGrpSpPr/>
        <p:nvPr/>
      </p:nvGrpSpPr>
      <p:grpSpPr>
        <a:xfrm>
          <a:off x="0" y="0"/>
          <a:ext cx="0" cy="0"/>
          <a:chOff x="0" y="0"/>
          <a:chExt cx="0" cy="0"/>
        </a:xfrm>
      </p:grpSpPr>
      <p:pic>
        <p:nvPicPr>
          <p:cNvPr id="2" name="Picture 1" descr="Moore Stephens Waarden 2 (right ultra)_B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350838" y="467784"/>
            <a:ext cx="6324600" cy="5926667"/>
          </a:xfrm>
          <a:prstGeom prst="rect">
            <a:avLst/>
          </a:prstGeom>
          <a:solidFill>
            <a:schemeClr val="bg1">
              <a:alpha val="8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latin typeface="Segoe UI Light"/>
            </a:endParaRPr>
          </a:p>
        </p:txBody>
      </p:sp>
      <p:pic>
        <p:nvPicPr>
          <p:cNvPr id="4" name="Picture 2" descr="MS_LOGO_300dpi.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3288" y="5653619"/>
            <a:ext cx="1220787" cy="23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106363" y="2345268"/>
            <a:ext cx="731837" cy="984251"/>
          </a:xfrm>
          <a:prstGeom prst="line">
            <a:avLst/>
          </a:prstGeom>
          <a:ln w="19050" cmpd="sng">
            <a:solidFill>
              <a:srgbClr val="27AEE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62666" y="4982633"/>
            <a:ext cx="808037" cy="1092200"/>
          </a:xfrm>
          <a:prstGeom prst="line">
            <a:avLst/>
          </a:prstGeom>
          <a:ln w="19050" cmpd="sng">
            <a:solidFill>
              <a:srgbClr val="27AEEF"/>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a:spLocks noChangeArrowheads="1"/>
          </p:cNvSpPr>
          <p:nvPr userDrawn="1"/>
        </p:nvSpPr>
        <p:spPr bwMode="auto">
          <a:xfrm>
            <a:off x="804864" y="1720853"/>
            <a:ext cx="133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nl-BE" sz="2400">
                <a:solidFill>
                  <a:srgbClr val="00AEEF"/>
                </a:solidFill>
                <a:latin typeface="Segoe UI Light" charset="0"/>
                <a:ea typeface="ＭＳ Ｐゴシック" charset="0"/>
                <a:cs typeface="Bariol Light" charset="0"/>
              </a:rPr>
              <a:t>Waarden</a:t>
            </a:r>
            <a:endParaRPr lang="en-US" sz="2400">
              <a:solidFill>
                <a:srgbClr val="00AEEF"/>
              </a:solidFill>
              <a:latin typeface="Segoe UI Light" charset="0"/>
              <a:ea typeface="ＭＳ Ｐゴシック" charset="0"/>
              <a:cs typeface="Bariol Light" charset="0"/>
            </a:endParaRPr>
          </a:p>
        </p:txBody>
      </p:sp>
      <p:sp>
        <p:nvSpPr>
          <p:cNvPr id="8" name="Text Placeholder 2"/>
          <p:cNvSpPr txBox="1">
            <a:spLocks/>
          </p:cNvSpPr>
          <p:nvPr userDrawn="1"/>
        </p:nvSpPr>
        <p:spPr bwMode="auto">
          <a:xfrm>
            <a:off x="814391" y="2781300"/>
            <a:ext cx="183832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57350" indent="-285750">
              <a:defRPr sz="2400">
                <a:solidFill>
                  <a:schemeClr val="tx1"/>
                </a:solidFill>
                <a:latin typeface="Calibri" pitchFamily="34" charset="0"/>
                <a:ea typeface="MS PGothic" pitchFamily="34" charset="-128"/>
              </a:defRPr>
            </a:lvl4pPr>
            <a:lvl5pPr marL="2114550" indent="-285750">
              <a:defRPr sz="2400">
                <a:solidFill>
                  <a:schemeClr val="tx1"/>
                </a:solidFill>
                <a:latin typeface="Calibri" pitchFamily="34" charset="0"/>
                <a:ea typeface="MS PGothic" pitchFamily="34" charset="-128"/>
              </a:defRPr>
            </a:lvl5pPr>
            <a:lvl6pPr marL="25717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30289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861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9433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indent="0" defTabSz="457200">
              <a:spcBef>
                <a:spcPct val="20000"/>
              </a:spcBef>
              <a:buClr>
                <a:srgbClr val="27AEEF"/>
              </a:buClr>
              <a:buSzPct val="65000"/>
              <a:defRPr/>
            </a:pPr>
            <a:r>
              <a:rPr lang="nl-BE" sz="1700" b="1" dirty="0" smtClean="0">
                <a:solidFill>
                  <a:prstClr val="black"/>
                </a:solidFill>
                <a:latin typeface="Segoe UI Light" panose="020B0502040204020203" pitchFamily="34" charset="0"/>
                <a:ea typeface="ＭＳ Ｐゴシック" charset="0"/>
              </a:rPr>
              <a:t>! ondernemen</a:t>
            </a:r>
            <a:endParaRPr lang="nl-BE" sz="1700" b="1" dirty="0">
              <a:solidFill>
                <a:prstClr val="black"/>
              </a:solidFill>
              <a:latin typeface="Segoe UI Light" panose="020B0502040204020203" pitchFamily="34" charset="0"/>
              <a:ea typeface="ＭＳ Ｐゴシック" charset="0"/>
            </a:endParaRPr>
          </a:p>
          <a:p>
            <a:pPr marL="0" indent="0" defTabSz="457200">
              <a:spcBef>
                <a:spcPct val="20000"/>
              </a:spcBef>
              <a:buClr>
                <a:srgbClr val="27AEEF"/>
              </a:buClr>
              <a:buSzPct val="65000"/>
              <a:defRPr/>
            </a:pPr>
            <a:endParaRPr lang="nl-BE" sz="300" dirty="0" smtClean="0">
              <a:solidFill>
                <a:prstClr val="black"/>
              </a:solidFill>
              <a:latin typeface="Segoe UI Light" panose="020B0502040204020203" pitchFamily="34" charset="0"/>
              <a:ea typeface="ＭＳ Ｐゴシック" charset="0"/>
            </a:endParaRPr>
          </a:p>
          <a:p>
            <a:pPr defTabSz="457200">
              <a:spcBef>
                <a:spcPct val="20000"/>
              </a:spcBef>
              <a:buClr>
                <a:srgbClr val="27AEEF"/>
              </a:buClr>
              <a:buSzPct val="65000"/>
              <a:buFontTx/>
              <a:buBlip>
                <a:blip r:embed="rId4"/>
              </a:buBlip>
              <a:defRPr/>
            </a:pPr>
            <a:r>
              <a:rPr lang="nl-BE" sz="1400" dirty="0" smtClean="0">
                <a:solidFill>
                  <a:srgbClr val="00AEEF"/>
                </a:solidFill>
                <a:latin typeface="Segoe UI Light" panose="020B0502040204020203" pitchFamily="34" charset="0"/>
                <a:ea typeface="ＭＳ Ｐゴシック" charset="0"/>
              </a:rPr>
              <a:t>dromen</a:t>
            </a:r>
          </a:p>
          <a:p>
            <a:pPr defTabSz="457200">
              <a:spcBef>
                <a:spcPct val="20000"/>
              </a:spcBef>
              <a:buClr>
                <a:srgbClr val="27AEEF"/>
              </a:buClr>
              <a:buSzPct val="65000"/>
              <a:buFontTx/>
              <a:buBlip>
                <a:blip r:embed="rId4"/>
              </a:buBlip>
              <a:defRPr/>
            </a:pPr>
            <a:r>
              <a:rPr lang="nl-BE" sz="1400" dirty="0">
                <a:solidFill>
                  <a:srgbClr val="00AEEF"/>
                </a:solidFill>
                <a:latin typeface="Segoe UI Light" panose="020B0502040204020203" pitchFamily="34" charset="0"/>
                <a:ea typeface="ＭＳ Ｐゴシック" charset="0"/>
              </a:rPr>
              <a:t>d</a:t>
            </a:r>
            <a:r>
              <a:rPr lang="nl-BE" sz="1400" dirty="0" smtClean="0">
                <a:solidFill>
                  <a:srgbClr val="00AEEF"/>
                </a:solidFill>
                <a:latin typeface="Segoe UI Light" panose="020B0502040204020203" pitchFamily="34" charset="0"/>
                <a:ea typeface="ＭＳ Ｐゴシック" charset="0"/>
              </a:rPr>
              <a:t>enken</a:t>
            </a:r>
          </a:p>
          <a:p>
            <a:pPr defTabSz="457200">
              <a:spcBef>
                <a:spcPct val="20000"/>
              </a:spcBef>
              <a:buClr>
                <a:srgbClr val="27AEEF"/>
              </a:buClr>
              <a:buSzPct val="65000"/>
              <a:buFontTx/>
              <a:buBlip>
                <a:blip r:embed="rId4"/>
              </a:buBlip>
              <a:defRPr/>
            </a:pPr>
            <a:r>
              <a:rPr lang="nl-BE" sz="1400" dirty="0" smtClean="0">
                <a:solidFill>
                  <a:srgbClr val="00AEEF"/>
                </a:solidFill>
                <a:latin typeface="Segoe UI Light" panose="020B0502040204020203" pitchFamily="34" charset="0"/>
                <a:ea typeface="ＭＳ Ｐゴシック" charset="0"/>
              </a:rPr>
              <a:t>doen</a:t>
            </a:r>
          </a:p>
          <a:p>
            <a:pPr defTabSz="457200">
              <a:spcBef>
                <a:spcPct val="20000"/>
              </a:spcBef>
              <a:buClr>
                <a:srgbClr val="27AEEF"/>
              </a:buClr>
              <a:buSzPct val="65000"/>
              <a:buFontTx/>
              <a:buBlip>
                <a:blip r:embed="rId4"/>
              </a:buBlip>
              <a:defRPr/>
            </a:pPr>
            <a:r>
              <a:rPr lang="nl-BE" sz="1400" dirty="0" smtClean="0">
                <a:solidFill>
                  <a:srgbClr val="00AEEF"/>
                </a:solidFill>
                <a:latin typeface="Segoe UI Light" panose="020B0502040204020203" pitchFamily="34" charset="0"/>
                <a:ea typeface="ＭＳ Ｐゴシック" charset="0"/>
              </a:rPr>
              <a:t>doorzetten</a:t>
            </a:r>
          </a:p>
          <a:p>
            <a:pPr defTabSz="457200">
              <a:spcBef>
                <a:spcPct val="20000"/>
              </a:spcBef>
              <a:buClr>
                <a:srgbClr val="27AEEF"/>
              </a:buClr>
              <a:buSzPct val="65000"/>
              <a:buFontTx/>
              <a:buBlip>
                <a:blip r:embed="rId4"/>
              </a:buBlip>
              <a:defRPr/>
            </a:pPr>
            <a:r>
              <a:rPr lang="nl-BE" sz="1400" dirty="0" smtClean="0">
                <a:solidFill>
                  <a:srgbClr val="00AEEF"/>
                </a:solidFill>
                <a:latin typeface="Segoe UI Light" panose="020B0502040204020203" pitchFamily="34" charset="0"/>
                <a:ea typeface="ＭＳ Ｐゴシック" charset="0"/>
              </a:rPr>
              <a:t>durven</a:t>
            </a:r>
            <a:endParaRPr lang="en-US" altLang="en-US" sz="1400" dirty="0">
              <a:solidFill>
                <a:srgbClr val="00AEEF"/>
              </a:solidFill>
              <a:latin typeface="Segoe UI Light" pitchFamily="34" charset="0"/>
            </a:endParaRPr>
          </a:p>
        </p:txBody>
      </p:sp>
      <p:sp>
        <p:nvSpPr>
          <p:cNvPr id="9" name="Text Placeholder 2"/>
          <p:cNvSpPr txBox="1">
            <a:spLocks/>
          </p:cNvSpPr>
          <p:nvPr userDrawn="1"/>
        </p:nvSpPr>
        <p:spPr bwMode="auto">
          <a:xfrm>
            <a:off x="2770191" y="2781300"/>
            <a:ext cx="183832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57350" indent="-285750">
              <a:defRPr sz="2400">
                <a:solidFill>
                  <a:schemeClr val="tx1"/>
                </a:solidFill>
                <a:latin typeface="Calibri" pitchFamily="34" charset="0"/>
                <a:ea typeface="MS PGothic" pitchFamily="34" charset="-128"/>
              </a:defRPr>
            </a:lvl4pPr>
            <a:lvl5pPr marL="2114550" indent="-285750">
              <a:defRPr sz="2400">
                <a:solidFill>
                  <a:schemeClr val="tx1"/>
                </a:solidFill>
                <a:latin typeface="Calibri" pitchFamily="34" charset="0"/>
                <a:ea typeface="MS PGothic" pitchFamily="34" charset="-128"/>
              </a:defRPr>
            </a:lvl5pPr>
            <a:lvl6pPr marL="25717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30289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861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9433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indent="0" defTabSz="457200">
              <a:spcBef>
                <a:spcPct val="20000"/>
              </a:spcBef>
              <a:buClr>
                <a:srgbClr val="27AEEF"/>
              </a:buClr>
              <a:buSzPct val="65000"/>
              <a:defRPr/>
            </a:pPr>
            <a:r>
              <a:rPr lang="nl-BE" sz="1700" b="1" dirty="0" smtClean="0">
                <a:solidFill>
                  <a:prstClr val="black"/>
                </a:solidFill>
                <a:latin typeface="Segoe UI Light" panose="020B0502040204020203" pitchFamily="34" charset="0"/>
                <a:ea typeface="ＭＳ Ｐゴシック" charset="0"/>
              </a:rPr>
              <a:t>? innoveren</a:t>
            </a:r>
            <a:endParaRPr lang="nl-BE" sz="1700" b="1" dirty="0">
              <a:solidFill>
                <a:prstClr val="black"/>
              </a:solidFill>
              <a:latin typeface="Segoe UI Light" panose="020B0502040204020203" pitchFamily="34" charset="0"/>
              <a:ea typeface="ＭＳ Ｐゴシック" charset="0"/>
            </a:endParaRPr>
          </a:p>
          <a:p>
            <a:pPr marL="0" indent="0" defTabSz="457200">
              <a:spcBef>
                <a:spcPct val="20000"/>
              </a:spcBef>
              <a:buClr>
                <a:srgbClr val="27AEEF"/>
              </a:buClr>
              <a:buSzPct val="65000"/>
              <a:defRPr/>
            </a:pPr>
            <a:endParaRPr lang="nl-BE" sz="300" dirty="0" smtClean="0">
              <a:solidFill>
                <a:prstClr val="black"/>
              </a:solidFill>
              <a:latin typeface="Segoe UI Light" panose="020B0502040204020203" pitchFamily="34" charset="0"/>
              <a:ea typeface="ＭＳ Ｐゴシック" charset="0"/>
            </a:endParaRPr>
          </a:p>
          <a:p>
            <a:pPr defTabSz="457200">
              <a:spcBef>
                <a:spcPct val="20000"/>
              </a:spcBef>
              <a:buClr>
                <a:srgbClr val="27AEEF"/>
              </a:buClr>
              <a:buSzPct val="65000"/>
              <a:buFontTx/>
              <a:buBlip>
                <a:blip r:embed="rId4"/>
              </a:buBlip>
              <a:defRPr/>
            </a:pPr>
            <a:r>
              <a:rPr lang="nl-NL" sz="1400" dirty="0" smtClean="0">
                <a:solidFill>
                  <a:srgbClr val="00AEEF"/>
                </a:solidFill>
                <a:latin typeface="Segoe UI Light" panose="020B0502040204020203" pitchFamily="34" charset="0"/>
                <a:ea typeface="ＭＳ Ｐゴシック" charset="0"/>
              </a:rPr>
              <a:t>zelf </a:t>
            </a:r>
            <a:r>
              <a:rPr lang="nl-NL" sz="1400" dirty="0">
                <a:solidFill>
                  <a:srgbClr val="00AEEF"/>
                </a:solidFill>
                <a:latin typeface="Segoe UI Light" panose="020B0502040204020203" pitchFamily="34" charset="0"/>
                <a:ea typeface="ＭＳ Ｐゴシック" charset="0"/>
              </a:rPr>
              <a:t>bedenken</a:t>
            </a:r>
          </a:p>
          <a:p>
            <a:pPr defTabSz="457200">
              <a:spcBef>
                <a:spcPct val="20000"/>
              </a:spcBef>
              <a:buClr>
                <a:srgbClr val="27AEEF"/>
              </a:buClr>
              <a:buSzPct val="65000"/>
              <a:buFontTx/>
              <a:buBlip>
                <a:blip r:embed="rId4"/>
              </a:buBlip>
              <a:defRPr/>
            </a:pPr>
            <a:r>
              <a:rPr lang="nl-NL" sz="1400" dirty="0" smtClean="0">
                <a:solidFill>
                  <a:srgbClr val="00AEEF"/>
                </a:solidFill>
                <a:latin typeface="Segoe UI Light" panose="020B0502040204020203" pitchFamily="34" charset="0"/>
                <a:ea typeface="ＭＳ Ｐゴシック" charset="0"/>
              </a:rPr>
              <a:t>ontwikkelen</a:t>
            </a:r>
            <a:endParaRPr lang="nl-NL" sz="1400" dirty="0">
              <a:solidFill>
                <a:srgbClr val="00AEEF"/>
              </a:solidFill>
              <a:latin typeface="Segoe UI Light" panose="020B0502040204020203" pitchFamily="34" charset="0"/>
              <a:ea typeface="ＭＳ Ｐゴシック" charset="0"/>
            </a:endParaRPr>
          </a:p>
          <a:p>
            <a:pPr defTabSz="457200">
              <a:spcBef>
                <a:spcPct val="20000"/>
              </a:spcBef>
              <a:buClr>
                <a:srgbClr val="27AEEF"/>
              </a:buClr>
              <a:buSzPct val="65000"/>
              <a:buFontTx/>
              <a:buBlip>
                <a:blip r:embed="rId4"/>
              </a:buBlip>
              <a:defRPr/>
            </a:pPr>
            <a:r>
              <a:rPr lang="nl-NL" sz="1400" dirty="0" smtClean="0">
                <a:solidFill>
                  <a:srgbClr val="00AEEF"/>
                </a:solidFill>
                <a:latin typeface="Segoe UI Light" panose="020B0502040204020203" pitchFamily="34" charset="0"/>
                <a:ea typeface="ＭＳ Ｐゴシック" charset="0"/>
              </a:rPr>
              <a:t>bijleren</a:t>
            </a:r>
            <a:endParaRPr lang="nl-NL" sz="1400" dirty="0">
              <a:solidFill>
                <a:srgbClr val="00AEEF"/>
              </a:solidFill>
              <a:latin typeface="Segoe UI Light" panose="020B0502040204020203" pitchFamily="34" charset="0"/>
              <a:ea typeface="ＭＳ Ｐゴシック" charset="0"/>
            </a:endParaRPr>
          </a:p>
          <a:p>
            <a:pPr defTabSz="457200">
              <a:spcBef>
                <a:spcPct val="20000"/>
              </a:spcBef>
              <a:buClr>
                <a:srgbClr val="27AEEF"/>
              </a:buClr>
              <a:buSzPct val="65000"/>
              <a:buFontTx/>
              <a:buBlip>
                <a:blip r:embed="rId4"/>
              </a:buBlip>
              <a:defRPr/>
            </a:pPr>
            <a:r>
              <a:rPr lang="nl-NL" sz="1400" dirty="0" smtClean="0">
                <a:solidFill>
                  <a:srgbClr val="00AEEF"/>
                </a:solidFill>
                <a:latin typeface="Segoe UI Light" panose="020B0502040204020203" pitchFamily="34" charset="0"/>
                <a:ea typeface="ＭＳ Ｐゴシック" charset="0"/>
              </a:rPr>
              <a:t>groeien</a:t>
            </a:r>
            <a:endParaRPr lang="nl-NL" sz="1400" dirty="0">
              <a:solidFill>
                <a:srgbClr val="00AEEF"/>
              </a:solidFill>
              <a:latin typeface="Segoe UI Light" panose="020B0502040204020203" pitchFamily="34" charset="0"/>
              <a:ea typeface="ＭＳ Ｐゴシック" charset="0"/>
            </a:endParaRPr>
          </a:p>
          <a:p>
            <a:pPr defTabSz="457200">
              <a:spcBef>
                <a:spcPct val="20000"/>
              </a:spcBef>
              <a:buClr>
                <a:srgbClr val="27AEEF"/>
              </a:buClr>
              <a:buSzPct val="65000"/>
              <a:buFontTx/>
              <a:buBlip>
                <a:blip r:embed="rId4"/>
              </a:buBlip>
              <a:defRPr/>
            </a:pPr>
            <a:r>
              <a:rPr lang="nl-NL" sz="1400" dirty="0" smtClean="0">
                <a:solidFill>
                  <a:srgbClr val="00AEEF"/>
                </a:solidFill>
                <a:latin typeface="Segoe UI Light" panose="020B0502040204020203" pitchFamily="34" charset="0"/>
                <a:ea typeface="ＭＳ Ｐゴシック" charset="0"/>
              </a:rPr>
              <a:t>in </a:t>
            </a:r>
            <a:r>
              <a:rPr lang="nl-NL" sz="1400" dirty="0">
                <a:solidFill>
                  <a:srgbClr val="00AEEF"/>
                </a:solidFill>
                <a:latin typeface="Segoe UI Light" panose="020B0502040204020203" pitchFamily="34" charset="0"/>
                <a:ea typeface="ＭＳ Ｐゴシック" charset="0"/>
              </a:rPr>
              <a:t>vraag stellen</a:t>
            </a:r>
          </a:p>
        </p:txBody>
      </p:sp>
      <p:sp>
        <p:nvSpPr>
          <p:cNvPr id="10" name="Text Placeholder 2"/>
          <p:cNvSpPr txBox="1">
            <a:spLocks/>
          </p:cNvSpPr>
          <p:nvPr userDrawn="1"/>
        </p:nvSpPr>
        <p:spPr bwMode="auto">
          <a:xfrm>
            <a:off x="4725988" y="2774951"/>
            <a:ext cx="1954212"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57350" indent="-285750">
              <a:defRPr sz="2400">
                <a:solidFill>
                  <a:schemeClr val="tx1"/>
                </a:solidFill>
                <a:latin typeface="Calibri" pitchFamily="34" charset="0"/>
                <a:ea typeface="MS PGothic" pitchFamily="34" charset="-128"/>
              </a:defRPr>
            </a:lvl4pPr>
            <a:lvl5pPr marL="2114550" indent="-285750">
              <a:defRPr sz="2400">
                <a:solidFill>
                  <a:schemeClr val="tx1"/>
                </a:solidFill>
                <a:latin typeface="Calibri" pitchFamily="34" charset="0"/>
                <a:ea typeface="MS PGothic" pitchFamily="34" charset="-128"/>
              </a:defRPr>
            </a:lvl5pPr>
            <a:lvl6pPr marL="25717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30289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861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9433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indent="0" defTabSz="457200">
              <a:spcBef>
                <a:spcPct val="20000"/>
              </a:spcBef>
              <a:buClr>
                <a:srgbClr val="27AEEF"/>
              </a:buClr>
              <a:buSzPct val="65000"/>
              <a:defRPr/>
            </a:pPr>
            <a:r>
              <a:rPr lang="nl-BE" sz="1700" b="1" dirty="0" smtClean="0">
                <a:solidFill>
                  <a:prstClr val="black"/>
                </a:solidFill>
                <a:latin typeface="Segoe UI Light" panose="020B0502040204020203" pitchFamily="34" charset="0"/>
                <a:ea typeface="ＭＳ Ｐゴシック" charset="0"/>
              </a:rPr>
              <a:t>&amp; delen</a:t>
            </a:r>
            <a:endParaRPr lang="nl-BE" sz="1700" b="1" dirty="0">
              <a:solidFill>
                <a:prstClr val="black"/>
              </a:solidFill>
              <a:latin typeface="Segoe UI Light" panose="020B0502040204020203" pitchFamily="34" charset="0"/>
              <a:ea typeface="ＭＳ Ｐゴシック" charset="0"/>
            </a:endParaRPr>
          </a:p>
          <a:p>
            <a:pPr marL="0" indent="0" defTabSz="457200">
              <a:spcBef>
                <a:spcPct val="20000"/>
              </a:spcBef>
              <a:buClr>
                <a:srgbClr val="27AEEF"/>
              </a:buClr>
              <a:buSzPct val="65000"/>
              <a:defRPr/>
            </a:pPr>
            <a:endParaRPr lang="nl-BE" sz="300" dirty="0" smtClean="0">
              <a:solidFill>
                <a:prstClr val="black"/>
              </a:solidFill>
              <a:latin typeface="Segoe UI Light" panose="020B0502040204020203" pitchFamily="34" charset="0"/>
              <a:ea typeface="ＭＳ Ｐゴシック" charset="0"/>
            </a:endParaRPr>
          </a:p>
          <a:p>
            <a:pPr defTabSz="457200">
              <a:spcBef>
                <a:spcPct val="20000"/>
              </a:spcBef>
              <a:buClr>
                <a:srgbClr val="27AEEF"/>
              </a:buClr>
              <a:buSzPct val="65000"/>
              <a:buFontTx/>
              <a:buBlip>
                <a:blip r:embed="rId4"/>
              </a:buBlip>
              <a:defRPr/>
            </a:pPr>
            <a:r>
              <a:rPr lang="nl-NL" sz="1400" dirty="0" smtClean="0">
                <a:solidFill>
                  <a:srgbClr val="00AEEF"/>
                </a:solidFill>
                <a:latin typeface="Segoe UI Light" panose="020B0502040204020203" pitchFamily="34" charset="0"/>
                <a:ea typeface="ＭＳ Ｐゴシック" charset="0"/>
              </a:rPr>
              <a:t>én </a:t>
            </a:r>
            <a:r>
              <a:rPr lang="nl-NL" sz="1400" dirty="0">
                <a:solidFill>
                  <a:srgbClr val="00AEEF"/>
                </a:solidFill>
                <a:latin typeface="Segoe UI Light" panose="020B0502040204020203" pitchFamily="34" charset="0"/>
                <a:ea typeface="ＭＳ Ｐゴシック" charset="0"/>
              </a:rPr>
              <a:t>&amp; én verhaal</a:t>
            </a:r>
          </a:p>
          <a:p>
            <a:pPr defTabSz="457200">
              <a:spcBef>
                <a:spcPct val="20000"/>
              </a:spcBef>
              <a:buClr>
                <a:srgbClr val="27AEEF"/>
              </a:buClr>
              <a:buSzPct val="65000"/>
              <a:buFontTx/>
              <a:buBlip>
                <a:blip r:embed="rId4"/>
              </a:buBlip>
              <a:defRPr/>
            </a:pPr>
            <a:r>
              <a:rPr lang="nl-NL" sz="1400" dirty="0" smtClean="0">
                <a:solidFill>
                  <a:srgbClr val="00AEEF"/>
                </a:solidFill>
                <a:latin typeface="Segoe UI Light" panose="020B0502040204020203" pitchFamily="34" charset="0"/>
                <a:ea typeface="ＭＳ Ｐゴシック" charset="0"/>
              </a:rPr>
              <a:t>duurzaam</a:t>
            </a:r>
            <a:endParaRPr lang="nl-NL" sz="1400" dirty="0">
              <a:solidFill>
                <a:srgbClr val="00AEEF"/>
              </a:solidFill>
              <a:latin typeface="Segoe UI Light" panose="020B0502040204020203" pitchFamily="34" charset="0"/>
              <a:ea typeface="ＭＳ Ｐゴシック" charset="0"/>
            </a:endParaRPr>
          </a:p>
          <a:p>
            <a:pPr defTabSz="457200">
              <a:spcBef>
                <a:spcPct val="20000"/>
              </a:spcBef>
              <a:buClr>
                <a:srgbClr val="27AEEF"/>
              </a:buClr>
              <a:buSzPct val="65000"/>
              <a:buFontTx/>
              <a:buBlip>
                <a:blip r:embed="rId4"/>
              </a:buBlip>
              <a:defRPr/>
            </a:pPr>
            <a:r>
              <a:rPr lang="nl-NL" sz="1400" dirty="0" smtClean="0">
                <a:solidFill>
                  <a:srgbClr val="00AEEF"/>
                </a:solidFill>
                <a:latin typeface="Segoe UI Light" panose="020B0502040204020203" pitchFamily="34" charset="0"/>
                <a:ea typeface="ＭＳ Ｐゴシック" charset="0"/>
              </a:rPr>
              <a:t>vertrouwen</a:t>
            </a:r>
            <a:endParaRPr lang="nl-NL" sz="1400" dirty="0">
              <a:solidFill>
                <a:srgbClr val="00AEEF"/>
              </a:solidFill>
              <a:latin typeface="Segoe UI Light" panose="020B0502040204020203" pitchFamily="34" charset="0"/>
              <a:ea typeface="ＭＳ Ｐゴシック" charset="0"/>
            </a:endParaRPr>
          </a:p>
          <a:p>
            <a:pPr defTabSz="457200">
              <a:spcBef>
                <a:spcPct val="20000"/>
              </a:spcBef>
              <a:buClr>
                <a:srgbClr val="27AEEF"/>
              </a:buClr>
              <a:buSzPct val="65000"/>
              <a:buFontTx/>
              <a:buBlip>
                <a:blip r:embed="rId4"/>
              </a:buBlip>
              <a:defRPr/>
            </a:pPr>
            <a:r>
              <a:rPr lang="nl-NL" sz="1400" dirty="0" smtClean="0">
                <a:solidFill>
                  <a:srgbClr val="00AEEF"/>
                </a:solidFill>
                <a:latin typeface="Segoe UI Light" panose="020B0502040204020203" pitchFamily="34" charset="0"/>
                <a:ea typeface="ＭＳ Ｐゴシック" charset="0"/>
              </a:rPr>
              <a:t>openheid</a:t>
            </a:r>
            <a:endParaRPr lang="nl-NL" sz="1400" dirty="0">
              <a:solidFill>
                <a:srgbClr val="00AEEF"/>
              </a:solidFill>
              <a:latin typeface="Segoe UI Light" panose="020B0502040204020203" pitchFamily="34" charset="0"/>
              <a:ea typeface="ＭＳ Ｐゴシック" charset="0"/>
            </a:endParaRPr>
          </a:p>
          <a:p>
            <a:pPr defTabSz="457200">
              <a:spcBef>
                <a:spcPct val="20000"/>
              </a:spcBef>
              <a:buClr>
                <a:srgbClr val="27AEEF"/>
              </a:buClr>
              <a:buSzPct val="65000"/>
              <a:buFontTx/>
              <a:buBlip>
                <a:blip r:embed="rId4"/>
              </a:buBlip>
              <a:defRPr/>
            </a:pPr>
            <a:r>
              <a:rPr lang="nl-NL" sz="1400" dirty="0" smtClean="0">
                <a:solidFill>
                  <a:srgbClr val="00AEEF"/>
                </a:solidFill>
                <a:latin typeface="Segoe UI Light" panose="020B0502040204020203" pitchFamily="34" charset="0"/>
                <a:ea typeface="ＭＳ Ｐゴシック" charset="0"/>
              </a:rPr>
              <a:t>win </a:t>
            </a:r>
            <a:r>
              <a:rPr lang="nl-NL" sz="1400" dirty="0">
                <a:solidFill>
                  <a:srgbClr val="00AEEF"/>
                </a:solidFill>
                <a:latin typeface="Segoe UI Light" panose="020B0502040204020203" pitchFamily="34" charset="0"/>
                <a:ea typeface="ＭＳ Ｐゴシック" charset="0"/>
              </a:rPr>
              <a:t>&amp; win</a:t>
            </a:r>
          </a:p>
        </p:txBody>
      </p:sp>
    </p:spTree>
    <p:extLst>
      <p:ext uri="{BB962C8B-B14F-4D97-AF65-F5344CB8AC3E}">
        <p14:creationId xmlns:p14="http://schemas.microsoft.com/office/powerpoint/2010/main" val="2943163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ie">
    <p:spTree>
      <p:nvGrpSpPr>
        <p:cNvPr id="1" name=""/>
        <p:cNvGrpSpPr/>
        <p:nvPr/>
      </p:nvGrpSpPr>
      <p:grpSpPr>
        <a:xfrm>
          <a:off x="0" y="0"/>
          <a:ext cx="0" cy="0"/>
          <a:chOff x="0" y="0"/>
          <a:chExt cx="0" cy="0"/>
        </a:xfrm>
      </p:grpSpPr>
      <p:pic>
        <p:nvPicPr>
          <p:cNvPr id="2" name="Picture 1" descr="Moore Stephens Passionated (right ultra2)_B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6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350838" y="467784"/>
            <a:ext cx="6324600" cy="5926667"/>
          </a:xfrm>
          <a:prstGeom prst="rect">
            <a:avLst/>
          </a:prstGeom>
          <a:solidFill>
            <a:schemeClr val="bg1">
              <a:alpha val="8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latin typeface="Segoe UI Light"/>
            </a:endParaRPr>
          </a:p>
        </p:txBody>
      </p:sp>
      <p:pic>
        <p:nvPicPr>
          <p:cNvPr id="4" name="Picture 2" descr="MS_LOGO_300dpi.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3288" y="5653619"/>
            <a:ext cx="1220787" cy="23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106363" y="2345268"/>
            <a:ext cx="731837" cy="984251"/>
          </a:xfrm>
          <a:prstGeom prst="line">
            <a:avLst/>
          </a:prstGeom>
          <a:ln w="19050" cmpd="sng">
            <a:solidFill>
              <a:srgbClr val="27AEE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62666" y="4982633"/>
            <a:ext cx="808037" cy="1092200"/>
          </a:xfrm>
          <a:prstGeom prst="line">
            <a:avLst/>
          </a:prstGeom>
          <a:ln w="19050" cmpd="sng">
            <a:solidFill>
              <a:srgbClr val="27AEEF"/>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a:spLocks noChangeArrowheads="1"/>
          </p:cNvSpPr>
          <p:nvPr userDrawn="1"/>
        </p:nvSpPr>
        <p:spPr bwMode="auto">
          <a:xfrm>
            <a:off x="809625" y="2628900"/>
            <a:ext cx="51612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a:r>
              <a:rPr lang="nl-BE" sz="1600" dirty="0">
                <a:solidFill>
                  <a:prstClr val="black"/>
                </a:solidFill>
                <a:latin typeface="Segoe UI Light" charset="0"/>
                <a:ea typeface="ＭＳ Ｐゴシック" charset="0"/>
                <a:cs typeface="Bariol Light" charset="0"/>
              </a:rPr>
              <a:t>“We willen het beste accounting- en </a:t>
            </a:r>
            <a:r>
              <a:rPr lang="nl-BE" sz="1600" dirty="0" err="1">
                <a:solidFill>
                  <a:prstClr val="black"/>
                </a:solidFill>
                <a:latin typeface="Segoe UI Light" charset="0"/>
                <a:ea typeface="ＭＳ Ｐゴシック" charset="0"/>
                <a:cs typeface="Bariol Light" charset="0"/>
              </a:rPr>
              <a:t>consultingbedrijf</a:t>
            </a:r>
            <a:r>
              <a:rPr lang="nl-BE" sz="1600" dirty="0">
                <a:solidFill>
                  <a:prstClr val="black"/>
                </a:solidFill>
                <a:latin typeface="Segoe UI Light" charset="0"/>
                <a:ea typeface="ＭＳ Ｐゴシック" charset="0"/>
                <a:cs typeface="Bariol Light" charset="0"/>
              </a:rPr>
              <a:t> in </a:t>
            </a:r>
            <a:r>
              <a:rPr lang="nl-BE" sz="1600" dirty="0" smtClean="0">
                <a:solidFill>
                  <a:prstClr val="black"/>
                </a:solidFill>
                <a:latin typeface="Segoe UI Light" charset="0"/>
                <a:ea typeface="ＭＳ Ｐゴシック" charset="0"/>
                <a:cs typeface="Bariol Light" charset="0"/>
              </a:rPr>
              <a:t>België zijn </a:t>
            </a:r>
            <a:r>
              <a:rPr lang="nl-BE" sz="1600" dirty="0">
                <a:solidFill>
                  <a:prstClr val="black"/>
                </a:solidFill>
                <a:latin typeface="Segoe UI Light" charset="0"/>
                <a:ea typeface="ＭＳ Ｐゴシック" charset="0"/>
                <a:cs typeface="Bariol Light" charset="0"/>
              </a:rPr>
              <a:t>als het erom gaat klanten te helpen groeien.</a:t>
            </a:r>
            <a:br>
              <a:rPr lang="nl-BE" sz="1600" dirty="0">
                <a:solidFill>
                  <a:prstClr val="black"/>
                </a:solidFill>
                <a:latin typeface="Segoe UI Light" charset="0"/>
                <a:ea typeface="ＭＳ Ｐゴシック" charset="0"/>
                <a:cs typeface="Bariol Light" charset="0"/>
              </a:rPr>
            </a:br>
            <a:r>
              <a:rPr lang="nl-BE" sz="1600" dirty="0">
                <a:solidFill>
                  <a:prstClr val="black"/>
                </a:solidFill>
                <a:latin typeface="Segoe UI Light" charset="0"/>
                <a:ea typeface="ＭＳ Ｐゴシック" charset="0"/>
                <a:cs typeface="Bariol Light" charset="0"/>
              </a:rPr>
              <a:t/>
            </a:r>
            <a:br>
              <a:rPr lang="nl-BE" sz="1600" dirty="0">
                <a:solidFill>
                  <a:prstClr val="black"/>
                </a:solidFill>
                <a:latin typeface="Segoe UI Light" charset="0"/>
                <a:ea typeface="ＭＳ Ｐゴシック" charset="0"/>
                <a:cs typeface="Bariol Light" charset="0"/>
              </a:rPr>
            </a:br>
            <a:r>
              <a:rPr lang="nl-BE" sz="1600" dirty="0">
                <a:solidFill>
                  <a:prstClr val="black"/>
                </a:solidFill>
                <a:latin typeface="Segoe UI Light" charset="0"/>
                <a:ea typeface="ＭＳ Ｐゴシック" charset="0"/>
                <a:cs typeface="Bariol Light" charset="0"/>
              </a:rPr>
              <a:t>Dit kan dankzij onze intieme relatie met hen en dankzij </a:t>
            </a:r>
            <a:r>
              <a:rPr lang="nl-BE" sz="1600" dirty="0" smtClean="0">
                <a:solidFill>
                  <a:prstClr val="black"/>
                </a:solidFill>
                <a:latin typeface="Segoe UI Light" charset="0"/>
                <a:ea typeface="ＭＳ Ｐゴシック" charset="0"/>
                <a:cs typeface="Bariol Light" charset="0"/>
              </a:rPr>
              <a:t>onze uitstekende </a:t>
            </a:r>
            <a:r>
              <a:rPr lang="nl-BE" sz="1600" dirty="0">
                <a:solidFill>
                  <a:prstClr val="black"/>
                </a:solidFill>
                <a:latin typeface="Segoe UI Light" charset="0"/>
                <a:ea typeface="ＭＳ Ｐゴシック" charset="0"/>
                <a:cs typeface="Bariol Light" charset="0"/>
              </a:rPr>
              <a:t>kennis van hun markten, bedreigingen en kansen.”</a:t>
            </a:r>
            <a:endParaRPr lang="en-US" sz="2400" dirty="0">
              <a:solidFill>
                <a:prstClr val="black"/>
              </a:solidFill>
              <a:latin typeface="Calibri" charset="0"/>
              <a:ea typeface="ＭＳ Ｐゴシック" charset="0"/>
            </a:endParaRPr>
          </a:p>
        </p:txBody>
      </p:sp>
      <p:sp>
        <p:nvSpPr>
          <p:cNvPr id="8" name="Rectangle 7"/>
          <p:cNvSpPr>
            <a:spLocks noChangeArrowheads="1"/>
          </p:cNvSpPr>
          <p:nvPr userDrawn="1"/>
        </p:nvSpPr>
        <p:spPr bwMode="auto">
          <a:xfrm>
            <a:off x="804865" y="1720853"/>
            <a:ext cx="771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nl-BE" sz="2400">
                <a:solidFill>
                  <a:srgbClr val="00AEEF"/>
                </a:solidFill>
                <a:latin typeface="Segoe UI Light" charset="0"/>
                <a:ea typeface="ＭＳ Ｐゴシック" charset="0"/>
                <a:cs typeface="Bariol Light" charset="0"/>
              </a:rPr>
              <a:t>Visie</a:t>
            </a:r>
            <a:endParaRPr lang="en-US" sz="2400">
              <a:solidFill>
                <a:srgbClr val="00AEEF"/>
              </a:solidFill>
              <a:latin typeface="Segoe UI Light" charset="0"/>
              <a:ea typeface="ＭＳ Ｐゴシック" charset="0"/>
              <a:cs typeface="Bariol Light" charset="0"/>
            </a:endParaRPr>
          </a:p>
        </p:txBody>
      </p:sp>
    </p:spTree>
    <p:extLst>
      <p:ext uri="{BB962C8B-B14F-4D97-AF65-F5344CB8AC3E}">
        <p14:creationId xmlns:p14="http://schemas.microsoft.com/office/powerpoint/2010/main" val="4102232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ategie">
    <p:spTree>
      <p:nvGrpSpPr>
        <p:cNvPr id="1" name=""/>
        <p:cNvGrpSpPr/>
        <p:nvPr/>
      </p:nvGrpSpPr>
      <p:grpSpPr>
        <a:xfrm>
          <a:off x="0" y="0"/>
          <a:ext cx="0" cy="0"/>
          <a:chOff x="0" y="0"/>
          <a:chExt cx="0" cy="0"/>
        </a:xfrm>
      </p:grpSpPr>
      <p:pic>
        <p:nvPicPr>
          <p:cNvPr id="2" name="Picture 1" descr="Moore Stephens Diensten 2 (right ultra)_B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350838" y="467784"/>
            <a:ext cx="6324600" cy="5926667"/>
          </a:xfrm>
          <a:prstGeom prst="rect">
            <a:avLst/>
          </a:prstGeom>
          <a:solidFill>
            <a:schemeClr val="bg1">
              <a:alpha val="8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latin typeface="Segoe UI Light"/>
            </a:endParaRPr>
          </a:p>
        </p:txBody>
      </p:sp>
      <p:pic>
        <p:nvPicPr>
          <p:cNvPr id="4" name="Picture 2" descr="MS_LOGO_300dpi.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3288" y="5653619"/>
            <a:ext cx="1220787" cy="23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106363" y="2345268"/>
            <a:ext cx="731837" cy="984251"/>
          </a:xfrm>
          <a:prstGeom prst="line">
            <a:avLst/>
          </a:prstGeom>
          <a:ln w="19050" cmpd="sng">
            <a:solidFill>
              <a:srgbClr val="27AEE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62666" y="4982633"/>
            <a:ext cx="808037" cy="1092200"/>
          </a:xfrm>
          <a:prstGeom prst="line">
            <a:avLst/>
          </a:prstGeom>
          <a:ln w="19050" cmpd="sng">
            <a:solidFill>
              <a:srgbClr val="27AEEF"/>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a:spLocks noChangeArrowheads="1"/>
          </p:cNvSpPr>
          <p:nvPr userDrawn="1"/>
        </p:nvSpPr>
        <p:spPr bwMode="auto">
          <a:xfrm>
            <a:off x="804863" y="1720853"/>
            <a:ext cx="1319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nl-BE" sz="2400">
                <a:solidFill>
                  <a:srgbClr val="00AEEF"/>
                </a:solidFill>
                <a:latin typeface="Segoe UI Light" charset="0"/>
                <a:ea typeface="ＭＳ Ｐゴシック" charset="0"/>
                <a:cs typeface="Bariol Light" charset="0"/>
              </a:rPr>
              <a:t>Strategie</a:t>
            </a:r>
            <a:endParaRPr lang="en-US" sz="2400">
              <a:solidFill>
                <a:srgbClr val="00AEEF"/>
              </a:solidFill>
              <a:latin typeface="Segoe UI Light" charset="0"/>
              <a:ea typeface="ＭＳ Ｐゴシック" charset="0"/>
              <a:cs typeface="Bariol Light" charset="0"/>
            </a:endParaRPr>
          </a:p>
        </p:txBody>
      </p:sp>
      <p:sp>
        <p:nvSpPr>
          <p:cNvPr id="8" name="Text Placeholder 2"/>
          <p:cNvSpPr txBox="1">
            <a:spLocks/>
          </p:cNvSpPr>
          <p:nvPr userDrawn="1"/>
        </p:nvSpPr>
        <p:spPr bwMode="auto">
          <a:xfrm>
            <a:off x="838200" y="3219451"/>
            <a:ext cx="294322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57350" indent="-285750">
              <a:defRPr sz="2400">
                <a:solidFill>
                  <a:schemeClr val="tx1"/>
                </a:solidFill>
                <a:latin typeface="Calibri" pitchFamily="34" charset="0"/>
                <a:ea typeface="MS PGothic" pitchFamily="34" charset="-128"/>
              </a:defRPr>
            </a:lvl4pPr>
            <a:lvl5pPr marL="2114550" indent="-285750">
              <a:defRPr sz="2400">
                <a:solidFill>
                  <a:schemeClr val="tx1"/>
                </a:solidFill>
                <a:latin typeface="Calibri" pitchFamily="34" charset="0"/>
                <a:ea typeface="MS PGothic" pitchFamily="34" charset="-128"/>
              </a:defRPr>
            </a:lvl5pPr>
            <a:lvl6pPr marL="25717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30289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861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943350" indent="-28575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200">
              <a:spcBef>
                <a:spcPct val="20000"/>
              </a:spcBef>
              <a:buClr>
                <a:srgbClr val="27AEEF"/>
              </a:buClr>
              <a:buSzPct val="65000"/>
              <a:buFontTx/>
              <a:buBlip>
                <a:blip r:embed="rId4"/>
              </a:buBlip>
              <a:defRPr/>
            </a:pPr>
            <a:r>
              <a:rPr lang="fr-FR" altLang="en-US" sz="1400" dirty="0" err="1">
                <a:solidFill>
                  <a:srgbClr val="27AEEF"/>
                </a:solidFill>
                <a:latin typeface="Segoe UI Light" pitchFamily="34" charset="0"/>
              </a:rPr>
              <a:t>glocal</a:t>
            </a:r>
            <a:endParaRPr lang="fr-FR" altLang="en-US" sz="1400" dirty="0">
              <a:solidFill>
                <a:srgbClr val="27AEEF"/>
              </a:solidFill>
              <a:latin typeface="Segoe UI Light" pitchFamily="34" charset="0"/>
            </a:endParaRPr>
          </a:p>
          <a:p>
            <a:pPr defTabSz="457200">
              <a:spcBef>
                <a:spcPct val="20000"/>
              </a:spcBef>
              <a:buClr>
                <a:srgbClr val="27AEEF"/>
              </a:buClr>
              <a:buSzPct val="65000"/>
              <a:buFontTx/>
              <a:buBlip>
                <a:blip r:embed="rId4"/>
              </a:buBlip>
              <a:defRPr/>
            </a:pPr>
            <a:r>
              <a:rPr lang="fr-FR" altLang="en-US" sz="1400" dirty="0" err="1">
                <a:solidFill>
                  <a:srgbClr val="27AEEF"/>
                </a:solidFill>
                <a:latin typeface="Segoe UI Light" pitchFamily="34" charset="0"/>
              </a:rPr>
              <a:t>brede</a:t>
            </a:r>
            <a:r>
              <a:rPr lang="fr-FR" altLang="en-US" sz="1400" dirty="0">
                <a:solidFill>
                  <a:srgbClr val="27AEEF"/>
                </a:solidFill>
                <a:latin typeface="Segoe UI Light" pitchFamily="34" charset="0"/>
              </a:rPr>
              <a:t> </a:t>
            </a:r>
            <a:r>
              <a:rPr lang="fr-FR" altLang="en-US" sz="1400" dirty="0" err="1">
                <a:solidFill>
                  <a:srgbClr val="27AEEF"/>
                </a:solidFill>
                <a:latin typeface="Segoe UI Light" pitchFamily="34" charset="0"/>
              </a:rPr>
              <a:t>dienstverlening</a:t>
            </a:r>
            <a:endParaRPr lang="fr-FR" altLang="en-US" sz="1400" dirty="0">
              <a:solidFill>
                <a:srgbClr val="27AEEF"/>
              </a:solidFill>
              <a:latin typeface="Segoe UI Light" pitchFamily="34" charset="0"/>
            </a:endParaRPr>
          </a:p>
          <a:p>
            <a:pPr defTabSz="457200">
              <a:spcBef>
                <a:spcPct val="20000"/>
              </a:spcBef>
              <a:buClr>
                <a:srgbClr val="27AEEF"/>
              </a:buClr>
              <a:buSzPct val="65000"/>
              <a:buFontTx/>
              <a:buBlip>
                <a:blip r:embed="rId4"/>
              </a:buBlip>
              <a:defRPr/>
            </a:pPr>
            <a:r>
              <a:rPr lang="fr-FR" altLang="en-US" sz="1400" dirty="0" err="1">
                <a:solidFill>
                  <a:srgbClr val="27AEEF"/>
                </a:solidFill>
                <a:latin typeface="Segoe UI Light" pitchFamily="34" charset="0"/>
              </a:rPr>
              <a:t>digitalisatie</a:t>
            </a:r>
            <a:endParaRPr lang="fr-FR" altLang="en-US" sz="1400" dirty="0">
              <a:solidFill>
                <a:srgbClr val="27AEEF"/>
              </a:solidFill>
              <a:latin typeface="Segoe UI Light" pitchFamily="34" charset="0"/>
            </a:endParaRPr>
          </a:p>
          <a:p>
            <a:pPr defTabSz="457200">
              <a:spcBef>
                <a:spcPct val="20000"/>
              </a:spcBef>
              <a:buClr>
                <a:srgbClr val="27AEEF"/>
              </a:buClr>
              <a:buSzPct val="65000"/>
              <a:buFontTx/>
              <a:buBlip>
                <a:blip r:embed="rId4"/>
              </a:buBlip>
              <a:defRPr/>
            </a:pPr>
            <a:r>
              <a:rPr lang="fr-FR" altLang="en-US" sz="1400" dirty="0" err="1">
                <a:solidFill>
                  <a:srgbClr val="27AEEF"/>
                </a:solidFill>
                <a:latin typeface="Segoe UI Light" pitchFamily="34" charset="0"/>
              </a:rPr>
              <a:t>segmentfocus</a:t>
            </a:r>
            <a:endParaRPr lang="en-US" altLang="en-US" sz="1400" dirty="0">
              <a:solidFill>
                <a:srgbClr val="27AEEF"/>
              </a:solidFill>
              <a:latin typeface="Segoe UI Light" pitchFamily="34" charset="0"/>
            </a:endParaRPr>
          </a:p>
        </p:txBody>
      </p:sp>
      <p:sp>
        <p:nvSpPr>
          <p:cNvPr id="9" name="Rectangle 8"/>
          <p:cNvSpPr>
            <a:spLocks noChangeArrowheads="1"/>
          </p:cNvSpPr>
          <p:nvPr userDrawn="1"/>
        </p:nvSpPr>
        <p:spPr bwMode="auto">
          <a:xfrm>
            <a:off x="781050" y="2787652"/>
            <a:ext cx="457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lang="nl-BE" sz="1600" b="1">
                <a:solidFill>
                  <a:prstClr val="black"/>
                </a:solidFill>
                <a:latin typeface="Segoe UI Light" charset="0"/>
                <a:ea typeface="ＭＳ Ｐゴシック" charset="0"/>
                <a:cs typeface="Bariol Light" charset="0"/>
              </a:rPr>
              <a:t>“Moore Stephens als vertrouwensadviseur”</a:t>
            </a:r>
            <a:endParaRPr lang="en-US" sz="1600">
              <a:solidFill>
                <a:prstClr val="black"/>
              </a:solidFill>
              <a:latin typeface="Calibri" charset="0"/>
              <a:ea typeface="ＭＳ Ｐゴシック" charset="0"/>
            </a:endParaRPr>
          </a:p>
        </p:txBody>
      </p:sp>
    </p:spTree>
    <p:extLst>
      <p:ext uri="{BB962C8B-B14F-4D97-AF65-F5344CB8AC3E}">
        <p14:creationId xmlns:p14="http://schemas.microsoft.com/office/powerpoint/2010/main" val="1040106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ltuur">
    <p:spTree>
      <p:nvGrpSpPr>
        <p:cNvPr id="1" name=""/>
        <p:cNvGrpSpPr/>
        <p:nvPr/>
      </p:nvGrpSpPr>
      <p:grpSpPr>
        <a:xfrm>
          <a:off x="0" y="0"/>
          <a:ext cx="0" cy="0"/>
          <a:chOff x="0" y="0"/>
          <a:chExt cx="0" cy="0"/>
        </a:xfrm>
      </p:grpSpPr>
      <p:pic>
        <p:nvPicPr>
          <p:cNvPr id="2" name="Picture 1" descr="Duimen in de lucht (1920x108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350838" y="467784"/>
            <a:ext cx="6324600" cy="5926667"/>
          </a:xfrm>
          <a:prstGeom prst="rect">
            <a:avLst/>
          </a:prstGeom>
          <a:solidFill>
            <a:schemeClr val="bg1">
              <a:alpha val="9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457200">
              <a:defRPr/>
            </a:pPr>
            <a:endParaRPr lang="en-US" altLang="en-US" sz="1000" dirty="0">
              <a:solidFill>
                <a:srgbClr val="000000"/>
              </a:solidFill>
              <a:latin typeface="Segoe UI Light" pitchFamily="34" charset="0"/>
              <a:cs typeface="Bariol Light" pitchFamily="50" charset="0"/>
            </a:endParaRPr>
          </a:p>
        </p:txBody>
      </p:sp>
      <p:pic>
        <p:nvPicPr>
          <p:cNvPr id="4" name="Picture 2" descr="MS_LOGO_300dpi.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3288" y="5653619"/>
            <a:ext cx="1220787" cy="23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106363" y="2345268"/>
            <a:ext cx="731837" cy="984251"/>
          </a:xfrm>
          <a:prstGeom prst="line">
            <a:avLst/>
          </a:prstGeom>
          <a:ln w="19050" cmpd="sng">
            <a:solidFill>
              <a:srgbClr val="27AEE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62666" y="4982633"/>
            <a:ext cx="808037" cy="1092200"/>
          </a:xfrm>
          <a:prstGeom prst="line">
            <a:avLst/>
          </a:prstGeom>
          <a:ln w="19050" cmpd="sng">
            <a:solidFill>
              <a:srgbClr val="27AEEF"/>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a:spLocks noChangeArrowheads="1"/>
          </p:cNvSpPr>
          <p:nvPr userDrawn="1"/>
        </p:nvSpPr>
        <p:spPr bwMode="auto">
          <a:xfrm>
            <a:off x="804863" y="1720853"/>
            <a:ext cx="1853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nl-BE" sz="2400">
                <a:solidFill>
                  <a:srgbClr val="00AEEF"/>
                </a:solidFill>
                <a:latin typeface="Segoe UI Light" charset="0"/>
                <a:ea typeface="ＭＳ Ｐゴシック" charset="0"/>
                <a:cs typeface="Bariol Light" charset="0"/>
              </a:rPr>
              <a:t>Onze cultuur</a:t>
            </a:r>
            <a:endParaRPr lang="en-US" sz="2400">
              <a:solidFill>
                <a:srgbClr val="00AEEF"/>
              </a:solidFill>
              <a:latin typeface="Segoe UI Light" charset="0"/>
              <a:ea typeface="ＭＳ Ｐゴシック" charset="0"/>
              <a:cs typeface="Bariol Light" charset="0"/>
            </a:endParaRPr>
          </a:p>
        </p:txBody>
      </p:sp>
      <p:pic>
        <p:nvPicPr>
          <p:cNvPr id="8" name="Picture 7" descr="UP transp.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02182" y="3329518"/>
            <a:ext cx="906307" cy="82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userDrawn="1"/>
        </p:nvSpPr>
        <p:spPr bwMode="auto">
          <a:xfrm>
            <a:off x="3080028" y="2536305"/>
            <a:ext cx="92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nl-BE" sz="1000" dirty="0">
                <a:solidFill>
                  <a:srgbClr val="000000"/>
                </a:solidFill>
                <a:latin typeface="Segoe UI Light" charset="0"/>
                <a:ea typeface="ＭＳ Ｐゴシック" charset="0"/>
                <a:cs typeface="Bariol Light" charset="0"/>
              </a:rPr>
              <a:t>Enthousiasme</a:t>
            </a:r>
            <a:endParaRPr lang="en-US" sz="1000" dirty="0">
              <a:solidFill>
                <a:srgbClr val="000000"/>
              </a:solidFill>
              <a:latin typeface="Segoe UI Light" charset="0"/>
              <a:ea typeface="ＭＳ Ｐゴシック" charset="0"/>
              <a:cs typeface="Bariol Light" charset="0"/>
            </a:endParaRPr>
          </a:p>
        </p:txBody>
      </p:sp>
      <p:sp>
        <p:nvSpPr>
          <p:cNvPr id="10" name="Rectangle 9"/>
          <p:cNvSpPr>
            <a:spLocks noChangeArrowheads="1"/>
          </p:cNvSpPr>
          <p:nvPr userDrawn="1"/>
        </p:nvSpPr>
        <p:spPr bwMode="auto">
          <a:xfrm>
            <a:off x="2237634" y="3133621"/>
            <a:ext cx="5854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nl-BE" sz="1000" dirty="0">
                <a:solidFill>
                  <a:srgbClr val="000000"/>
                </a:solidFill>
                <a:latin typeface="Segoe UI Light" charset="0"/>
                <a:ea typeface="ＭＳ Ｐゴシック" charset="0"/>
                <a:cs typeface="Bariol Light" charset="0"/>
              </a:rPr>
              <a:t>Energie</a:t>
            </a:r>
            <a:endParaRPr lang="en-US" sz="1000" dirty="0">
              <a:solidFill>
                <a:srgbClr val="000000"/>
              </a:solidFill>
              <a:latin typeface="Segoe UI Light" charset="0"/>
              <a:ea typeface="ＭＳ Ｐゴシック" charset="0"/>
              <a:cs typeface="Bariol Light" charset="0"/>
            </a:endParaRPr>
          </a:p>
        </p:txBody>
      </p:sp>
      <p:sp>
        <p:nvSpPr>
          <p:cNvPr id="11" name="Rectangle 10"/>
          <p:cNvSpPr>
            <a:spLocks noChangeArrowheads="1"/>
          </p:cNvSpPr>
          <p:nvPr userDrawn="1"/>
        </p:nvSpPr>
        <p:spPr bwMode="auto">
          <a:xfrm>
            <a:off x="4048703" y="4081631"/>
            <a:ext cx="5661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nl-BE" sz="1000" dirty="0">
                <a:solidFill>
                  <a:srgbClr val="000000"/>
                </a:solidFill>
                <a:latin typeface="Segoe UI Light" charset="0"/>
                <a:ea typeface="ＭＳ Ｐゴシック" charset="0"/>
                <a:cs typeface="Bariol Light" charset="0"/>
              </a:rPr>
              <a:t>Positief</a:t>
            </a:r>
            <a:endParaRPr lang="en-US" sz="1000" dirty="0">
              <a:solidFill>
                <a:srgbClr val="000000"/>
              </a:solidFill>
              <a:latin typeface="Segoe UI Light" charset="0"/>
              <a:ea typeface="ＭＳ Ｐゴシック" charset="0"/>
              <a:cs typeface="Bariol Light" charset="0"/>
            </a:endParaRPr>
          </a:p>
        </p:txBody>
      </p:sp>
      <p:sp>
        <p:nvSpPr>
          <p:cNvPr id="12" name="Rectangle 11"/>
          <p:cNvSpPr>
            <a:spLocks noChangeArrowheads="1"/>
          </p:cNvSpPr>
          <p:nvPr userDrawn="1"/>
        </p:nvSpPr>
        <p:spPr bwMode="auto">
          <a:xfrm>
            <a:off x="3689852" y="4371950"/>
            <a:ext cx="643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nl-BE" sz="1000" dirty="0">
                <a:solidFill>
                  <a:srgbClr val="000000"/>
                </a:solidFill>
                <a:latin typeface="Segoe UI Light" charset="0"/>
                <a:ea typeface="ＭＳ Ｐゴシック" charset="0"/>
                <a:cs typeface="Bariol Light" charset="0"/>
              </a:rPr>
              <a:t>Glimlach</a:t>
            </a:r>
            <a:endParaRPr lang="en-US" sz="1000" dirty="0">
              <a:solidFill>
                <a:srgbClr val="000000"/>
              </a:solidFill>
              <a:latin typeface="Segoe UI Light" charset="0"/>
              <a:ea typeface="ＭＳ Ｐゴシック" charset="0"/>
              <a:cs typeface="Bariol Light" charset="0"/>
            </a:endParaRPr>
          </a:p>
        </p:txBody>
      </p:sp>
      <p:sp>
        <p:nvSpPr>
          <p:cNvPr id="13" name="Rectangle 12"/>
          <p:cNvSpPr>
            <a:spLocks noChangeArrowheads="1"/>
          </p:cNvSpPr>
          <p:nvPr userDrawn="1"/>
        </p:nvSpPr>
        <p:spPr bwMode="auto">
          <a:xfrm>
            <a:off x="2339902" y="4070775"/>
            <a:ext cx="6607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nl-BE" sz="1000" dirty="0">
                <a:solidFill>
                  <a:srgbClr val="000000"/>
                </a:solidFill>
                <a:latin typeface="Segoe UI Light" charset="0"/>
                <a:ea typeface="ＭＳ Ｐゴシック" charset="0"/>
                <a:cs typeface="Bariol Light" charset="0"/>
              </a:rPr>
              <a:t>Goesting</a:t>
            </a:r>
            <a:endParaRPr lang="en-US" sz="1000" dirty="0">
              <a:solidFill>
                <a:srgbClr val="000000"/>
              </a:solidFill>
              <a:latin typeface="Segoe UI Light" charset="0"/>
              <a:ea typeface="ＭＳ Ｐゴシック" charset="0"/>
              <a:cs typeface="Bariol Light" charset="0"/>
            </a:endParaRPr>
          </a:p>
        </p:txBody>
      </p:sp>
      <p:sp>
        <p:nvSpPr>
          <p:cNvPr id="14" name="Rectangle 13"/>
          <p:cNvSpPr>
            <a:spLocks noChangeArrowheads="1"/>
          </p:cNvSpPr>
          <p:nvPr userDrawn="1"/>
        </p:nvSpPr>
        <p:spPr bwMode="auto">
          <a:xfrm>
            <a:off x="2580788" y="2808125"/>
            <a:ext cx="7697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nl-BE" sz="1000" dirty="0">
                <a:solidFill>
                  <a:srgbClr val="000000"/>
                </a:solidFill>
                <a:latin typeface="Segoe UI Light" charset="0"/>
                <a:ea typeface="ＭＳ Ｐゴシック" charset="0"/>
                <a:cs typeface="Bariol Light" charset="0"/>
              </a:rPr>
              <a:t>Optimisme</a:t>
            </a:r>
            <a:endParaRPr lang="en-US" sz="1000" dirty="0">
              <a:solidFill>
                <a:srgbClr val="000000"/>
              </a:solidFill>
              <a:latin typeface="Segoe UI Light" charset="0"/>
              <a:ea typeface="ＭＳ Ｐゴシック" charset="0"/>
              <a:cs typeface="Bariol Light" charset="0"/>
            </a:endParaRPr>
          </a:p>
        </p:txBody>
      </p:sp>
      <p:sp>
        <p:nvSpPr>
          <p:cNvPr id="15" name="Rectangle 14"/>
          <p:cNvSpPr>
            <a:spLocks noChangeArrowheads="1"/>
          </p:cNvSpPr>
          <p:nvPr userDrawn="1"/>
        </p:nvSpPr>
        <p:spPr bwMode="auto">
          <a:xfrm>
            <a:off x="2766167" y="4371950"/>
            <a:ext cx="6062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nl-BE" sz="1000" dirty="0">
                <a:solidFill>
                  <a:srgbClr val="000000"/>
                </a:solidFill>
                <a:latin typeface="Segoe UI Light" charset="0"/>
                <a:ea typeface="ＭＳ Ｐゴシック" charset="0"/>
                <a:cs typeface="Bariol Light" charset="0"/>
              </a:rPr>
              <a:t>Groeien</a:t>
            </a:r>
            <a:endParaRPr lang="en-US" sz="1000" dirty="0">
              <a:solidFill>
                <a:srgbClr val="000000"/>
              </a:solidFill>
              <a:latin typeface="Segoe UI Light" charset="0"/>
              <a:ea typeface="ＭＳ Ｐゴシック" charset="0"/>
              <a:cs typeface="Bariol Light" charset="0"/>
            </a:endParaRPr>
          </a:p>
        </p:txBody>
      </p:sp>
      <p:sp>
        <p:nvSpPr>
          <p:cNvPr id="16" name="Rectangle 15"/>
          <p:cNvSpPr>
            <a:spLocks noChangeArrowheads="1"/>
          </p:cNvSpPr>
          <p:nvPr userDrawn="1"/>
        </p:nvSpPr>
        <p:spPr bwMode="auto">
          <a:xfrm>
            <a:off x="3787544" y="2808125"/>
            <a:ext cx="7922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nl-BE" sz="1000" dirty="0" smtClean="0">
                <a:solidFill>
                  <a:srgbClr val="000000"/>
                </a:solidFill>
                <a:latin typeface="Segoe UI Light" charset="0"/>
                <a:ea typeface="ＭＳ Ｐゴシック" charset="0"/>
                <a:cs typeface="Bariol Light" charset="0"/>
              </a:rPr>
              <a:t>Up-to-date</a:t>
            </a:r>
            <a:endParaRPr lang="en-US" sz="1000" dirty="0">
              <a:solidFill>
                <a:srgbClr val="000000"/>
              </a:solidFill>
              <a:latin typeface="Segoe UI Light" charset="0"/>
              <a:ea typeface="ＭＳ Ｐゴシック" charset="0"/>
              <a:cs typeface="Bariol Light" charset="0"/>
            </a:endParaRPr>
          </a:p>
        </p:txBody>
      </p:sp>
      <p:sp>
        <p:nvSpPr>
          <p:cNvPr id="17" name="Rectangle 16"/>
          <p:cNvSpPr>
            <a:spLocks noChangeArrowheads="1"/>
          </p:cNvSpPr>
          <p:nvPr userDrawn="1"/>
        </p:nvSpPr>
        <p:spPr bwMode="auto">
          <a:xfrm>
            <a:off x="1441664" y="3569705"/>
            <a:ext cx="13789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nl-BE" sz="1000" dirty="0">
                <a:solidFill>
                  <a:srgbClr val="000000"/>
                </a:solidFill>
                <a:latin typeface="Segoe UI Light" charset="0"/>
                <a:ea typeface="ＭＳ Ｐゴシック" charset="0"/>
                <a:cs typeface="Bariol Light" charset="0"/>
              </a:rPr>
              <a:t>Up to, plannen maken</a:t>
            </a:r>
            <a:endParaRPr lang="en-US" sz="1000" dirty="0">
              <a:solidFill>
                <a:srgbClr val="000000"/>
              </a:solidFill>
              <a:latin typeface="Segoe UI Light" charset="0"/>
              <a:ea typeface="ＭＳ Ｐゴシック" charset="0"/>
              <a:cs typeface="Bariol Light" charset="0"/>
            </a:endParaRPr>
          </a:p>
        </p:txBody>
      </p:sp>
      <p:sp>
        <p:nvSpPr>
          <p:cNvPr id="18" name="Rectangle 17"/>
          <p:cNvSpPr>
            <a:spLocks noChangeArrowheads="1"/>
          </p:cNvSpPr>
          <p:nvPr userDrawn="1"/>
        </p:nvSpPr>
        <p:spPr bwMode="auto">
          <a:xfrm>
            <a:off x="2724192" y="4674994"/>
            <a:ext cx="16898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nl-BE" sz="1000" dirty="0">
                <a:solidFill>
                  <a:srgbClr val="000000"/>
                </a:solidFill>
                <a:latin typeface="Segoe UI Light" charset="0"/>
                <a:ea typeface="ＭＳ Ｐゴシック" charset="0"/>
                <a:cs typeface="Bariol Light" charset="0"/>
              </a:rPr>
              <a:t>Up to, capabel, bereid, </a:t>
            </a:r>
            <a:r>
              <a:rPr lang="nl-BE" sz="1000" dirty="0" smtClean="0">
                <a:solidFill>
                  <a:srgbClr val="000000"/>
                </a:solidFill>
                <a:latin typeface="Segoe UI Light" charset="0"/>
                <a:ea typeface="ＭＳ Ｐゴシック" charset="0"/>
                <a:cs typeface="Bariol Light" charset="0"/>
              </a:rPr>
              <a:t>sterk</a:t>
            </a:r>
            <a:endParaRPr lang="en-US" sz="1000" dirty="0">
              <a:solidFill>
                <a:srgbClr val="000000"/>
              </a:solidFill>
              <a:latin typeface="Segoe UI Light" charset="0"/>
              <a:ea typeface="ＭＳ Ｐゴシック" charset="0"/>
              <a:cs typeface="Bariol Light" charset="0"/>
            </a:endParaRPr>
          </a:p>
        </p:txBody>
      </p:sp>
      <p:sp>
        <p:nvSpPr>
          <p:cNvPr id="19" name="Rectangle 18"/>
          <p:cNvSpPr>
            <a:spLocks noChangeArrowheads="1"/>
          </p:cNvSpPr>
          <p:nvPr userDrawn="1"/>
        </p:nvSpPr>
        <p:spPr bwMode="auto">
          <a:xfrm>
            <a:off x="4429451" y="3467109"/>
            <a:ext cx="12474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fr-FR" sz="1000" dirty="0" err="1" smtClean="0">
                <a:solidFill>
                  <a:srgbClr val="000000"/>
                </a:solidFill>
                <a:latin typeface="Segoe UI Light" charset="0"/>
                <a:ea typeface="ＭＳ Ｐゴシック" charset="0"/>
                <a:cs typeface="Bariol Light" charset="0"/>
              </a:rPr>
              <a:t>Simpel</a:t>
            </a:r>
            <a:r>
              <a:rPr lang="fr-FR" sz="1000" dirty="0" smtClean="0">
                <a:solidFill>
                  <a:srgbClr val="000000"/>
                </a:solidFill>
                <a:latin typeface="Segoe UI Light" charset="0"/>
                <a:ea typeface="ＭＳ Ｐゴシック" charset="0"/>
                <a:cs typeface="Bariol Light" charset="0"/>
              </a:rPr>
              <a:t> </a:t>
            </a:r>
            <a:r>
              <a:rPr lang="fr-FR" sz="1000" dirty="0">
                <a:solidFill>
                  <a:srgbClr val="000000"/>
                </a:solidFill>
                <a:latin typeface="Segoe UI Light" charset="0"/>
                <a:ea typeface="ＭＳ Ｐゴシック" charset="0"/>
                <a:cs typeface="Bariol Light" charset="0"/>
              </a:rPr>
              <a:t>en </a:t>
            </a:r>
            <a:r>
              <a:rPr lang="fr-FR" sz="1000" dirty="0" err="1">
                <a:solidFill>
                  <a:srgbClr val="000000"/>
                </a:solidFill>
                <a:latin typeface="Segoe UI Light" charset="0"/>
                <a:ea typeface="ＭＳ Ｐゴシック" charset="0"/>
                <a:cs typeface="Bariol Light" charset="0"/>
              </a:rPr>
              <a:t>duidelijk</a:t>
            </a:r>
            <a:r>
              <a:rPr lang="fr-FR" sz="1000" dirty="0">
                <a:solidFill>
                  <a:srgbClr val="000000"/>
                </a:solidFill>
                <a:latin typeface="Segoe UI Light" charset="0"/>
                <a:ea typeface="ＭＳ Ｐゴシック" charset="0"/>
                <a:cs typeface="Bariol Light" charset="0"/>
              </a:rPr>
              <a:t>, </a:t>
            </a:r>
          </a:p>
          <a:p>
            <a:pPr defTabSz="457200"/>
            <a:r>
              <a:rPr lang="fr-FR" sz="1000" dirty="0" smtClean="0">
                <a:solidFill>
                  <a:srgbClr val="000000"/>
                </a:solidFill>
                <a:latin typeface="Segoe UI Light" charset="0"/>
                <a:ea typeface="ＭＳ Ｐゴシック" charset="0"/>
                <a:cs typeface="Bariol Light" charset="0"/>
              </a:rPr>
              <a:t>no</a:t>
            </a:r>
            <a:r>
              <a:rPr lang="fr-FR" sz="1000" dirty="0">
                <a:solidFill>
                  <a:srgbClr val="000000"/>
                </a:solidFill>
                <a:latin typeface="Segoe UI Light" charset="0"/>
                <a:ea typeface="ＭＳ Ｐゴシック" charset="0"/>
                <a:cs typeface="Bariol Light" charset="0"/>
              </a:rPr>
              <a:t>-nonsense</a:t>
            </a:r>
            <a:endParaRPr lang="en-US" sz="1000" dirty="0">
              <a:solidFill>
                <a:srgbClr val="000000"/>
              </a:solidFill>
              <a:latin typeface="Segoe UI Light" charset="0"/>
              <a:ea typeface="ＭＳ Ｐゴシック" charset="0"/>
              <a:cs typeface="Bariol Light" charset="0"/>
            </a:endParaRPr>
          </a:p>
        </p:txBody>
      </p:sp>
      <p:sp>
        <p:nvSpPr>
          <p:cNvPr id="20" name="Rectangle 19"/>
          <p:cNvSpPr>
            <a:spLocks noChangeArrowheads="1"/>
          </p:cNvSpPr>
          <p:nvPr userDrawn="1"/>
        </p:nvSpPr>
        <p:spPr bwMode="auto">
          <a:xfrm>
            <a:off x="4173487" y="3133621"/>
            <a:ext cx="5806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fr-FR" sz="1000" dirty="0" err="1">
                <a:solidFill>
                  <a:srgbClr val="000000"/>
                </a:solidFill>
                <a:latin typeface="Segoe UI Light" charset="0"/>
                <a:ea typeface="ＭＳ Ｐゴシック" charset="0"/>
                <a:cs typeface="Bariol Light" charset="0"/>
              </a:rPr>
              <a:t>Vooruit</a:t>
            </a:r>
            <a:endParaRPr lang="en-US" sz="1000" dirty="0">
              <a:solidFill>
                <a:srgbClr val="000000"/>
              </a:solidFill>
              <a:latin typeface="Segoe UI Light" charset="0"/>
              <a:ea typeface="ＭＳ Ｐゴシック" charset="0"/>
              <a:cs typeface="Bariol Light" charset="0"/>
            </a:endParaRPr>
          </a:p>
        </p:txBody>
      </p:sp>
    </p:spTree>
    <p:extLst>
      <p:ext uri="{BB962C8B-B14F-4D97-AF65-F5344CB8AC3E}">
        <p14:creationId xmlns:p14="http://schemas.microsoft.com/office/powerpoint/2010/main" val="89797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1363638402"/>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tch (aanpasbaar)">
    <p:spTree>
      <p:nvGrpSpPr>
        <p:cNvPr id="1" name=""/>
        <p:cNvGrpSpPr/>
        <p:nvPr/>
      </p:nvGrpSpPr>
      <p:grpSpPr>
        <a:xfrm>
          <a:off x="0" y="0"/>
          <a:ext cx="0" cy="0"/>
          <a:chOff x="0" y="0"/>
          <a:chExt cx="0" cy="0"/>
        </a:xfrm>
      </p:grpSpPr>
      <p:pic>
        <p:nvPicPr>
          <p:cNvPr id="3" name="Picture 1" descr="Match met MSB (1920 x 108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flipH="1">
            <a:off x="0" y="2724151"/>
            <a:ext cx="2592388" cy="347980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flipH="1">
            <a:off x="6985000" y="5869519"/>
            <a:ext cx="1766888" cy="2372783"/>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1588" y="2722035"/>
            <a:ext cx="2592388" cy="3477684"/>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flipH="1">
            <a:off x="6981828" y="5867401"/>
            <a:ext cx="1768475" cy="2370667"/>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2494706" y="2038141"/>
            <a:ext cx="4197350" cy="1562517"/>
          </a:xfrm>
          <a:prstGeom prst="rect">
            <a:avLst/>
          </a:prstGeom>
        </p:spPr>
        <p:txBody>
          <a:bodyPr vert="horz"/>
          <a:lstStyle>
            <a:lvl1pPr marL="0" indent="0" algn="ctr">
              <a:spcBef>
                <a:spcPts val="0"/>
              </a:spcBef>
              <a:defRPr sz="3600" baseline="0">
                <a:solidFill>
                  <a:schemeClr val="bg1"/>
                </a:solidFill>
                <a:latin typeface="Segoe UI light"/>
                <a:cs typeface="Segoe UI light"/>
              </a:defRPr>
            </a:lvl1pPr>
          </a:lstStyle>
          <a:p>
            <a:pPr lvl="0"/>
            <a:r>
              <a:rPr lang="fr-FR" dirty="0" smtClean="0"/>
              <a:t>Match met Moore Stephens</a:t>
            </a:r>
          </a:p>
        </p:txBody>
      </p:sp>
    </p:spTree>
    <p:extLst>
      <p:ext uri="{BB962C8B-B14F-4D97-AF65-F5344CB8AC3E}">
        <p14:creationId xmlns:p14="http://schemas.microsoft.com/office/powerpoint/2010/main" val="1483555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wachtingen (aanpasbaar)">
    <p:spTree>
      <p:nvGrpSpPr>
        <p:cNvPr id="1" name=""/>
        <p:cNvGrpSpPr/>
        <p:nvPr/>
      </p:nvGrpSpPr>
      <p:grpSpPr>
        <a:xfrm>
          <a:off x="0" y="0"/>
          <a:ext cx="0" cy="0"/>
          <a:chOff x="0" y="0"/>
          <a:chExt cx="0" cy="0"/>
        </a:xfrm>
      </p:grpSpPr>
      <p:pic>
        <p:nvPicPr>
          <p:cNvPr id="3" name="Picture 1" descr="Olifant omhoog (1920X108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flipH="1">
            <a:off x="0" y="2724151"/>
            <a:ext cx="2592388" cy="347980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flipH="1">
            <a:off x="6985000" y="5869519"/>
            <a:ext cx="1766888" cy="2372783"/>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1588" y="2722035"/>
            <a:ext cx="2592388" cy="3477684"/>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flipH="1">
            <a:off x="6981828" y="5867401"/>
            <a:ext cx="1768475" cy="2370667"/>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1294366" y="4667064"/>
            <a:ext cx="7277752" cy="1562517"/>
          </a:xfrm>
          <a:prstGeom prst="rect">
            <a:avLst/>
          </a:prstGeom>
        </p:spPr>
        <p:txBody>
          <a:bodyPr vert="horz"/>
          <a:lstStyle>
            <a:lvl1pPr marL="0" indent="0" algn="l">
              <a:spcBef>
                <a:spcPts val="0"/>
              </a:spcBef>
              <a:defRPr sz="4800">
                <a:solidFill>
                  <a:srgbClr val="27AEEF"/>
                </a:solidFill>
                <a:latin typeface="Segoe UI light"/>
                <a:cs typeface="Segoe UI light"/>
              </a:defRPr>
            </a:lvl1pPr>
          </a:lstStyle>
          <a:p>
            <a:pPr lvl="0"/>
            <a:r>
              <a:rPr lang="fr-FR" dirty="0" err="1" smtClean="0"/>
              <a:t>Verwachtingen</a:t>
            </a:r>
            <a:endParaRPr lang="fr-FR" dirty="0" smtClean="0"/>
          </a:p>
        </p:txBody>
      </p:sp>
    </p:spTree>
    <p:extLst>
      <p:ext uri="{BB962C8B-B14F-4D97-AF65-F5344CB8AC3E}">
        <p14:creationId xmlns:p14="http://schemas.microsoft.com/office/powerpoint/2010/main" val="31771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t's do it together (aanpasbaar)">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0" y="2724151"/>
            <a:ext cx="2592388" cy="347980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985000" y="5869519"/>
            <a:ext cx="1766888" cy="2372783"/>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flipH="1">
            <a:off x="-1588" y="2722035"/>
            <a:ext cx="2592388" cy="3477684"/>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6981828" y="5867401"/>
            <a:ext cx="1768475" cy="2370667"/>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3972643" y="1940777"/>
            <a:ext cx="4868117" cy="1083943"/>
          </a:xfrm>
          <a:prstGeom prst="rect">
            <a:avLst/>
          </a:prstGeom>
        </p:spPr>
        <p:txBody>
          <a:bodyPr vert="horz"/>
          <a:lstStyle>
            <a:lvl1pPr marL="0" indent="0" algn="l">
              <a:spcBef>
                <a:spcPts val="0"/>
              </a:spcBef>
              <a:defRPr sz="3600" baseline="0">
                <a:solidFill>
                  <a:srgbClr val="27AEEF"/>
                </a:solidFill>
                <a:latin typeface="Segoe UI light"/>
                <a:cs typeface="Segoe UI light"/>
              </a:defRPr>
            </a:lvl1pPr>
          </a:lstStyle>
          <a:p>
            <a:pPr lvl="0"/>
            <a:r>
              <a:rPr lang="fr-FR" dirty="0" err="1" smtClean="0"/>
              <a:t>Let’s</a:t>
            </a:r>
            <a:r>
              <a:rPr lang="fr-FR" dirty="0" smtClean="0"/>
              <a:t> do it </a:t>
            </a:r>
            <a:r>
              <a:rPr lang="fr-FR" dirty="0" err="1" smtClean="0"/>
              <a:t>together</a:t>
            </a:r>
            <a:r>
              <a:rPr lang="fr-FR" dirty="0" smtClean="0"/>
              <a:t>!</a:t>
            </a:r>
          </a:p>
        </p:txBody>
      </p:sp>
      <p:sp>
        <p:nvSpPr>
          <p:cNvPr id="10" name="Text Placeholder 8"/>
          <p:cNvSpPr>
            <a:spLocks noGrp="1"/>
          </p:cNvSpPr>
          <p:nvPr>
            <p:ph type="body" sz="quarter" idx="11" hasCustomPrompt="1"/>
          </p:nvPr>
        </p:nvSpPr>
        <p:spPr>
          <a:xfrm>
            <a:off x="3972643" y="3030147"/>
            <a:ext cx="4868117" cy="3504900"/>
          </a:xfrm>
          <a:prstGeom prst="rect">
            <a:avLst/>
          </a:prstGeom>
        </p:spPr>
        <p:txBody>
          <a:bodyPr vert="horz"/>
          <a:lstStyle>
            <a:lvl1pPr marL="0" indent="0" algn="l">
              <a:spcBef>
                <a:spcPts val="0"/>
              </a:spcBef>
              <a:defRPr sz="1400" baseline="0">
                <a:solidFill>
                  <a:srgbClr val="1D1D1B"/>
                </a:solidFill>
                <a:latin typeface="Segoe UI light"/>
                <a:cs typeface="Segoe UI light"/>
              </a:defRPr>
            </a:lvl1pPr>
          </a:lstStyle>
          <a:p>
            <a:pPr lvl="0"/>
            <a:r>
              <a:rPr lang="fr-FR" dirty="0" err="1" smtClean="0"/>
              <a:t>Voer</a:t>
            </a:r>
            <a:r>
              <a:rPr lang="fr-FR" dirty="0" smtClean="0"/>
              <a:t> hier </a:t>
            </a:r>
            <a:r>
              <a:rPr lang="fr-FR" dirty="0" err="1" smtClean="0"/>
              <a:t>jouw</a:t>
            </a:r>
            <a:r>
              <a:rPr lang="fr-FR" dirty="0" smtClean="0"/>
              <a:t> </a:t>
            </a:r>
            <a:r>
              <a:rPr lang="fr-FR" dirty="0" err="1" smtClean="0"/>
              <a:t>gegevens</a:t>
            </a:r>
            <a:r>
              <a:rPr lang="fr-FR" dirty="0" smtClean="0"/>
              <a:t> in</a:t>
            </a:r>
          </a:p>
        </p:txBody>
      </p:sp>
    </p:spTree>
    <p:extLst>
      <p:ext uri="{BB962C8B-B14F-4D97-AF65-F5344CB8AC3E}">
        <p14:creationId xmlns:p14="http://schemas.microsoft.com/office/powerpoint/2010/main" val="3363695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0" y="2724151"/>
            <a:ext cx="2592388" cy="347980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985000" y="5869519"/>
            <a:ext cx="1766888" cy="2372783"/>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flipH="1">
            <a:off x="-1588" y="2722035"/>
            <a:ext cx="2592388" cy="3477684"/>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6981828" y="5867401"/>
            <a:ext cx="1768475" cy="2370667"/>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2808531" y="1940777"/>
            <a:ext cx="2482903" cy="1083943"/>
          </a:xfrm>
          <a:prstGeom prst="rect">
            <a:avLst/>
          </a:prstGeom>
        </p:spPr>
        <p:txBody>
          <a:bodyPr vert="horz"/>
          <a:lstStyle>
            <a:lvl1pPr marL="0" indent="0" algn="l">
              <a:spcBef>
                <a:spcPts val="0"/>
              </a:spcBef>
              <a:defRPr sz="3600" baseline="0">
                <a:solidFill>
                  <a:schemeClr val="bg1"/>
                </a:solidFill>
                <a:latin typeface="Segoe UI light"/>
                <a:cs typeface="Segoe UI light"/>
              </a:defRPr>
            </a:lvl1pPr>
          </a:lstStyle>
          <a:p>
            <a:pPr lvl="0"/>
            <a:r>
              <a:rPr lang="fr-FR" dirty="0" smtClean="0"/>
              <a:t>Q&amp;A</a:t>
            </a:r>
          </a:p>
        </p:txBody>
      </p:sp>
      <p:sp>
        <p:nvSpPr>
          <p:cNvPr id="10" name="Text Placeholder 8"/>
          <p:cNvSpPr>
            <a:spLocks noGrp="1"/>
          </p:cNvSpPr>
          <p:nvPr>
            <p:ph type="body" sz="quarter" idx="11" hasCustomPrompt="1"/>
          </p:nvPr>
        </p:nvSpPr>
        <p:spPr>
          <a:xfrm>
            <a:off x="2808529" y="4320515"/>
            <a:ext cx="2539888" cy="2211820"/>
          </a:xfrm>
          <a:prstGeom prst="rect">
            <a:avLst/>
          </a:prstGeom>
        </p:spPr>
        <p:txBody>
          <a:bodyPr vert="horz"/>
          <a:lstStyle>
            <a:lvl1pPr marL="0" indent="0" algn="l">
              <a:spcBef>
                <a:spcPts val="0"/>
              </a:spcBef>
              <a:defRPr sz="1400" baseline="0">
                <a:solidFill>
                  <a:srgbClr val="FFFFFF"/>
                </a:solidFill>
                <a:latin typeface="Segoe UI light"/>
                <a:cs typeface="Segoe UI light"/>
              </a:defRPr>
            </a:lvl1pPr>
          </a:lstStyle>
          <a:p>
            <a:pPr lvl="0"/>
            <a:r>
              <a:rPr lang="fr-FR" dirty="0" err="1" smtClean="0"/>
              <a:t>Voer</a:t>
            </a:r>
            <a:r>
              <a:rPr lang="fr-FR" dirty="0" smtClean="0"/>
              <a:t> hier </a:t>
            </a:r>
            <a:r>
              <a:rPr lang="fr-FR" dirty="0" err="1" smtClean="0"/>
              <a:t>jouw</a:t>
            </a:r>
            <a:r>
              <a:rPr lang="fr-FR" dirty="0" smtClean="0"/>
              <a:t> </a:t>
            </a:r>
            <a:r>
              <a:rPr lang="fr-FR" dirty="0" err="1" smtClean="0"/>
              <a:t>gegevens</a:t>
            </a:r>
            <a:r>
              <a:rPr lang="fr-FR" dirty="0" smtClean="0"/>
              <a:t> in</a:t>
            </a:r>
          </a:p>
        </p:txBody>
      </p:sp>
    </p:spTree>
    <p:extLst>
      <p:ext uri="{BB962C8B-B14F-4D97-AF65-F5344CB8AC3E}">
        <p14:creationId xmlns:p14="http://schemas.microsoft.com/office/powerpoint/2010/main" val="187343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slide zonder foto">
    <p:spTree>
      <p:nvGrpSpPr>
        <p:cNvPr id="1" name=""/>
        <p:cNvGrpSpPr/>
        <p:nvPr/>
      </p:nvGrpSpPr>
      <p:grpSpPr>
        <a:xfrm>
          <a:off x="0" y="0"/>
          <a:ext cx="0" cy="0"/>
          <a:chOff x="0" y="0"/>
          <a:chExt cx="0" cy="0"/>
        </a:xfrm>
      </p:grpSpPr>
      <p:sp>
        <p:nvSpPr>
          <p:cNvPr id="5" name="Rectangle 4"/>
          <p:cNvSpPr/>
          <p:nvPr userDrawn="1"/>
        </p:nvSpPr>
        <p:spPr>
          <a:xfrm>
            <a:off x="0" y="6802967"/>
            <a:ext cx="9144000" cy="61384"/>
          </a:xfrm>
          <a:prstGeom prst="rect">
            <a:avLst/>
          </a:prstGeom>
          <a:solidFill>
            <a:srgbClr val="27AEEF"/>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latin typeface="Segoe UI Light"/>
            </a:endParaRPr>
          </a:p>
        </p:txBody>
      </p:sp>
      <p:cxnSp>
        <p:nvCxnSpPr>
          <p:cNvPr id="6" name="Straight Connector 5"/>
          <p:cNvCxnSpPr/>
          <p:nvPr userDrawn="1"/>
        </p:nvCxnSpPr>
        <p:spPr>
          <a:xfrm flipH="1">
            <a:off x="1" y="1325033"/>
            <a:ext cx="500063" cy="668867"/>
          </a:xfrm>
          <a:prstGeom prst="line">
            <a:avLst/>
          </a:prstGeom>
          <a:ln w="19050" cmpd="sng">
            <a:solidFill>
              <a:srgbClr val="27AEEF"/>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flipH="1">
            <a:off x="8643938" y="0"/>
            <a:ext cx="500062" cy="670984"/>
          </a:xfrm>
          <a:prstGeom prst="line">
            <a:avLst/>
          </a:prstGeom>
          <a:ln w="19050" cmpd="sng">
            <a:solidFill>
              <a:srgbClr val="27AEE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1" hasCustomPrompt="1"/>
          </p:nvPr>
        </p:nvSpPr>
        <p:spPr>
          <a:xfrm>
            <a:off x="663927" y="660737"/>
            <a:ext cx="7574425" cy="573283"/>
          </a:xfrm>
          <a:prstGeom prst="rect">
            <a:avLst/>
          </a:prstGeom>
        </p:spPr>
        <p:txBody>
          <a:bodyPr vert="horz"/>
          <a:lstStyle>
            <a:lvl1pPr>
              <a:defRPr sz="2400">
                <a:latin typeface="Segoe UI Light"/>
                <a:cs typeface="Segoe UI Light"/>
              </a:defRPr>
            </a:lvl1pPr>
          </a:lstStyle>
          <a:p>
            <a:pPr lvl="0"/>
            <a:r>
              <a:rPr lang="fr-FR" dirty="0" err="1" smtClean="0"/>
              <a:t>Titel</a:t>
            </a:r>
            <a:endParaRPr lang="fr-FR" dirty="0" smtClean="0"/>
          </a:p>
        </p:txBody>
      </p:sp>
      <p:sp>
        <p:nvSpPr>
          <p:cNvPr id="23" name="Text Placeholder 21"/>
          <p:cNvSpPr>
            <a:spLocks noGrp="1"/>
          </p:cNvSpPr>
          <p:nvPr>
            <p:ph type="body" sz="quarter" idx="12" hasCustomPrompt="1"/>
          </p:nvPr>
        </p:nvSpPr>
        <p:spPr>
          <a:xfrm>
            <a:off x="663575" y="1235499"/>
            <a:ext cx="7574425" cy="468824"/>
          </a:xfrm>
          <a:prstGeom prst="rect">
            <a:avLst/>
          </a:prstGeom>
        </p:spPr>
        <p:txBody>
          <a:bodyPr vert="horz"/>
          <a:lstStyle>
            <a:lvl1pPr>
              <a:defRPr sz="1600" cap="all" baseline="0">
                <a:solidFill>
                  <a:srgbClr val="1D1D1B"/>
                </a:solidFill>
                <a:latin typeface="Segoe UI Light"/>
                <a:cs typeface="Segoe UI Light"/>
              </a:defRPr>
            </a:lvl1pPr>
          </a:lstStyle>
          <a:p>
            <a:pPr lvl="0"/>
            <a:r>
              <a:rPr lang="fr-FR" dirty="0" err="1" smtClean="0"/>
              <a:t>Eventuele</a:t>
            </a:r>
            <a:r>
              <a:rPr lang="fr-FR" dirty="0" smtClean="0"/>
              <a:t> </a:t>
            </a:r>
            <a:r>
              <a:rPr lang="fr-FR" dirty="0" err="1" smtClean="0"/>
              <a:t>Subtitel</a:t>
            </a:r>
            <a:endParaRPr lang="fr-FR" dirty="0" smtClean="0"/>
          </a:p>
        </p:txBody>
      </p:sp>
      <p:sp>
        <p:nvSpPr>
          <p:cNvPr id="3" name="Text Placeholder 2"/>
          <p:cNvSpPr>
            <a:spLocks noGrp="1"/>
          </p:cNvSpPr>
          <p:nvPr>
            <p:ph type="body" sz="quarter" idx="13" hasCustomPrompt="1"/>
          </p:nvPr>
        </p:nvSpPr>
        <p:spPr>
          <a:xfrm>
            <a:off x="662450" y="2560323"/>
            <a:ext cx="7575550" cy="3746759"/>
          </a:xfrm>
          <a:prstGeom prst="rect">
            <a:avLst/>
          </a:prstGeom>
        </p:spPr>
        <p:txBody>
          <a:bodyPr vert="horz"/>
          <a:lstStyle>
            <a:lvl1pPr marL="342900" indent="-342900">
              <a:buClr>
                <a:srgbClr val="27AEEF"/>
              </a:buClr>
              <a:buSzPct val="65000"/>
              <a:buFontTx/>
              <a:buBlip>
                <a:blip r:embed="rId2"/>
              </a:buBlip>
              <a:defRPr sz="1600">
                <a:solidFill>
                  <a:srgbClr val="27AEEF"/>
                </a:solidFill>
                <a:latin typeface="Segoe UI Light"/>
                <a:cs typeface="Segoe UI Light"/>
              </a:defRPr>
            </a:lvl1pPr>
            <a:lvl2pPr marL="792000" indent="-360000">
              <a:spcBef>
                <a:spcPts val="400"/>
              </a:spcBef>
              <a:buClr>
                <a:srgbClr val="27AEEF"/>
              </a:buClr>
              <a:buSzPct val="85000"/>
              <a:buFontTx/>
              <a:buBlip>
                <a:blip r:embed="rId3"/>
              </a:buBlip>
              <a:defRPr sz="1400">
                <a:solidFill>
                  <a:srgbClr val="1D1D1B"/>
                </a:solidFill>
                <a:latin typeface="Segoe UI Light"/>
                <a:cs typeface="Segoe UI Light"/>
              </a:defRPr>
            </a:lvl2pPr>
            <a:lvl3pPr marL="1116000" indent="-360000">
              <a:spcBef>
                <a:spcPts val="400"/>
              </a:spcBef>
              <a:buClr>
                <a:srgbClr val="27AEEF"/>
              </a:buClr>
              <a:buSzPct val="85000"/>
              <a:buFontTx/>
              <a:buBlip>
                <a:blip r:embed="rId4"/>
              </a:buBlip>
              <a:defRPr sz="1400" baseline="0">
                <a:solidFill>
                  <a:srgbClr val="1D1D1B"/>
                </a:solidFill>
                <a:latin typeface="Segoe UI Light"/>
                <a:ea typeface="Segoe UI Light"/>
                <a:cs typeface="Segoe UI Light"/>
              </a:defRPr>
            </a:lvl3pPr>
            <a:lvl4pPr marL="1368000" indent="-252000">
              <a:spcBef>
                <a:spcPts val="400"/>
              </a:spcBef>
              <a:buClr>
                <a:srgbClr val="27AEEF"/>
              </a:buClr>
              <a:buSzPct val="85000"/>
              <a:buFont typeface="Arial"/>
              <a:buChar char="•"/>
              <a:defRPr sz="1400" baseline="0">
                <a:solidFill>
                  <a:srgbClr val="1D1D1B"/>
                </a:solidFill>
                <a:latin typeface="Segoe UI Light"/>
                <a:ea typeface="Segoe UI Light"/>
                <a:cs typeface="Segoe UI Light"/>
              </a:defRPr>
            </a:lvl4pPr>
            <a:lvl5pPr marL="1602000" indent="-252000">
              <a:lnSpc>
                <a:spcPct val="100000"/>
              </a:lnSpc>
              <a:spcBef>
                <a:spcPts val="400"/>
              </a:spcBef>
              <a:buClr>
                <a:srgbClr val="27AEEF"/>
              </a:buClr>
              <a:buSzPct val="85000"/>
              <a:buFont typeface="Lucida Grande"/>
              <a:buChar char="-"/>
              <a:defRPr sz="1400" baseline="0">
                <a:solidFill>
                  <a:srgbClr val="1D1D1B"/>
                </a:solidFill>
                <a:latin typeface="Segoe UI Light"/>
                <a:ea typeface="Segoe UI Light"/>
                <a:cs typeface="Segoe UI Light"/>
              </a:defRPr>
            </a:lvl5pPr>
          </a:lstStyle>
          <a:p>
            <a:pPr lvl="0"/>
            <a:r>
              <a:rPr lang="fr-FR" dirty="0" smtClean="0"/>
              <a:t>XXX</a:t>
            </a:r>
          </a:p>
          <a:p>
            <a:pPr lvl="1"/>
            <a:r>
              <a:rPr lang="fr-FR" dirty="0" smtClean="0"/>
              <a:t>XXX</a:t>
            </a:r>
          </a:p>
          <a:p>
            <a:pPr lvl="2"/>
            <a:r>
              <a:rPr lang="fr-FR" dirty="0" smtClean="0"/>
              <a:t>XXX</a:t>
            </a:r>
          </a:p>
          <a:p>
            <a:pPr lvl="3"/>
            <a:r>
              <a:rPr lang="fr-FR" dirty="0" smtClean="0"/>
              <a:t>XXX</a:t>
            </a:r>
          </a:p>
          <a:p>
            <a:pPr lvl="4"/>
            <a:r>
              <a:rPr lang="fr-FR" dirty="0" smtClean="0"/>
              <a:t>XXX</a:t>
            </a:r>
          </a:p>
        </p:txBody>
      </p:sp>
      <p:sp>
        <p:nvSpPr>
          <p:cNvPr id="8" name="Text Placeholder 2"/>
          <p:cNvSpPr>
            <a:spLocks noGrp="1"/>
          </p:cNvSpPr>
          <p:nvPr>
            <p:ph type="body" sz="quarter" idx="14" hasCustomPrompt="1"/>
          </p:nvPr>
        </p:nvSpPr>
        <p:spPr>
          <a:xfrm>
            <a:off x="663927" y="2053791"/>
            <a:ext cx="7574425" cy="506532"/>
          </a:xfrm>
          <a:prstGeom prst="rect">
            <a:avLst/>
          </a:prstGeom>
        </p:spPr>
        <p:txBody>
          <a:bodyPr vert="horz"/>
          <a:lstStyle>
            <a:lvl1pPr marL="0" marR="0" indent="0" algn="l" defTabSz="457200" rtl="0" eaLnBrk="0" fontAlgn="base" latinLnBrk="0" hangingPunct="0">
              <a:lnSpc>
                <a:spcPct val="100000"/>
              </a:lnSpc>
              <a:spcBef>
                <a:spcPct val="20000"/>
              </a:spcBef>
              <a:spcAft>
                <a:spcPct val="0"/>
              </a:spcAft>
              <a:buClr>
                <a:srgbClr val="27AEEF"/>
              </a:buClr>
              <a:buSzPct val="65000"/>
              <a:buFontTx/>
              <a:buNone/>
              <a:tabLst/>
              <a:defRPr sz="1600">
                <a:solidFill>
                  <a:srgbClr val="27AEEF"/>
                </a:solidFill>
                <a:latin typeface="Segoe UI Light"/>
                <a:cs typeface="Segoe UI Light"/>
              </a:defRPr>
            </a:lvl1pPr>
            <a:lvl2pPr marL="792000" indent="-360000">
              <a:spcBef>
                <a:spcPts val="400"/>
              </a:spcBef>
              <a:buClr>
                <a:srgbClr val="27AEEF"/>
              </a:buClr>
              <a:buSzPct val="85000"/>
              <a:buFontTx/>
              <a:buBlip>
                <a:blip r:embed="rId3"/>
              </a:buBlip>
              <a:defRPr sz="1400">
                <a:solidFill>
                  <a:srgbClr val="1D1D1B"/>
                </a:solidFill>
                <a:latin typeface="Segoe UI Light"/>
                <a:cs typeface="Segoe UI Light"/>
              </a:defRPr>
            </a:lvl2pPr>
            <a:lvl3pPr marL="1116000" indent="-360000">
              <a:spcBef>
                <a:spcPts val="400"/>
              </a:spcBef>
              <a:buClr>
                <a:srgbClr val="27AEEF"/>
              </a:buClr>
              <a:buSzPct val="85000"/>
              <a:buFontTx/>
              <a:buBlip>
                <a:blip r:embed="rId4"/>
              </a:buBlip>
              <a:defRPr sz="1400" baseline="0">
                <a:solidFill>
                  <a:srgbClr val="1D1D1B"/>
                </a:solidFill>
                <a:latin typeface="Segoe UI Light"/>
                <a:ea typeface="Segoe UI Light"/>
                <a:cs typeface="Segoe UI Light"/>
              </a:defRPr>
            </a:lvl3pPr>
            <a:lvl4pPr marL="1368000" indent="-252000">
              <a:spcBef>
                <a:spcPts val="400"/>
              </a:spcBef>
              <a:buClr>
                <a:srgbClr val="27AEEF"/>
              </a:buClr>
              <a:buSzPct val="85000"/>
              <a:buFont typeface="Arial"/>
              <a:buChar char="•"/>
              <a:defRPr sz="1400" baseline="0">
                <a:solidFill>
                  <a:srgbClr val="1D1D1B"/>
                </a:solidFill>
                <a:latin typeface="Segoe UI Light"/>
                <a:ea typeface="Segoe UI Light"/>
                <a:cs typeface="Segoe UI Light"/>
              </a:defRPr>
            </a:lvl4pPr>
            <a:lvl5pPr marL="1602000" indent="-252000">
              <a:lnSpc>
                <a:spcPct val="100000"/>
              </a:lnSpc>
              <a:spcBef>
                <a:spcPts val="400"/>
              </a:spcBef>
              <a:buClr>
                <a:srgbClr val="27AEEF"/>
              </a:buClr>
              <a:buSzPct val="85000"/>
              <a:buFont typeface="Lucida Grande"/>
              <a:buChar char="-"/>
              <a:defRPr sz="1400" baseline="0">
                <a:solidFill>
                  <a:srgbClr val="1D1D1B"/>
                </a:solidFill>
                <a:latin typeface="Segoe UI Light"/>
                <a:ea typeface="Segoe UI Light"/>
                <a:cs typeface="Segoe UI Light"/>
              </a:defRPr>
            </a:lvl5pPr>
          </a:lstStyle>
          <a:p>
            <a:pPr lvl="0"/>
            <a:r>
              <a:rPr lang="fr-FR" dirty="0" smtClean="0"/>
              <a:t>Hier </a:t>
            </a:r>
            <a:r>
              <a:rPr lang="fr-FR" dirty="0" err="1" smtClean="0"/>
              <a:t>begint</a:t>
            </a:r>
            <a:r>
              <a:rPr lang="fr-FR" dirty="0" smtClean="0"/>
              <a:t> de </a:t>
            </a:r>
            <a:r>
              <a:rPr lang="fr-FR" dirty="0" err="1" smtClean="0"/>
              <a:t>tekst</a:t>
            </a:r>
            <a:endParaRPr lang="fr-FR" dirty="0" smtClean="0"/>
          </a:p>
        </p:txBody>
      </p:sp>
    </p:spTree>
    <p:extLst>
      <p:ext uri="{BB962C8B-B14F-4D97-AF65-F5344CB8AC3E}">
        <p14:creationId xmlns:p14="http://schemas.microsoft.com/office/powerpoint/2010/main" val="991685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ussentitelblad met foto (aanpasba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58775" y="499536"/>
            <a:ext cx="8408988" cy="5894917"/>
          </a:xfrm>
          <a:prstGeom prst="rect">
            <a:avLst/>
          </a:prstGeom>
          <a:solidFill>
            <a:srgbClr val="27AEEF">
              <a:alpha val="7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latin typeface="Segoe UI Light"/>
            </a:endParaRPr>
          </a:p>
        </p:txBody>
      </p:sp>
      <p:cxnSp>
        <p:nvCxnSpPr>
          <p:cNvPr id="5" name="Straight Connector 4"/>
          <p:cNvCxnSpPr/>
          <p:nvPr userDrawn="1"/>
        </p:nvCxnSpPr>
        <p:spPr>
          <a:xfrm flipH="1">
            <a:off x="260350" y="2300821"/>
            <a:ext cx="1397000" cy="1875367"/>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934200" y="3941233"/>
            <a:ext cx="1944688" cy="2609851"/>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47850" y="5505451"/>
            <a:ext cx="1204913" cy="23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37259" y="2302173"/>
            <a:ext cx="6047190" cy="2069635"/>
          </a:xfrm>
          <a:prstGeom prst="rect">
            <a:avLst/>
          </a:prstGeom>
        </p:spPr>
        <p:txBody>
          <a:bodyPr vert="horz"/>
          <a:lstStyle>
            <a:lvl1pPr>
              <a:defRPr>
                <a:solidFill>
                  <a:srgbClr val="FFFFFF"/>
                </a:solidFill>
                <a:latin typeface="Segoe UI Light"/>
                <a:cs typeface="Segoe UI Light"/>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Tree>
    <p:extLst>
      <p:ext uri="{BB962C8B-B14F-4D97-AF65-F5344CB8AC3E}">
        <p14:creationId xmlns:p14="http://schemas.microsoft.com/office/powerpoint/2010/main" val="2413459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264088840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755650" y="1412875"/>
            <a:ext cx="3271838" cy="274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179888" y="1412875"/>
            <a:ext cx="3271837" cy="274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23016316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8838317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Tree>
    <p:extLst>
      <p:ext uri="{BB962C8B-B14F-4D97-AF65-F5344CB8AC3E}">
        <p14:creationId xmlns:p14="http://schemas.microsoft.com/office/powerpoint/2010/main" val="295628101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46087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89311332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38290005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755650" y="549275"/>
            <a:ext cx="7488238"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nl-BE" altLang="nl-BE" smtClean="0"/>
              <a:t>Klik om titel te maken</a:t>
            </a:r>
            <a:endParaRPr lang="nl-NL" altLang="nl-BE" smtClean="0"/>
          </a:p>
        </p:txBody>
      </p:sp>
      <p:sp>
        <p:nvSpPr>
          <p:cNvPr id="22535" name="Rectangle 7"/>
          <p:cNvSpPr>
            <a:spLocks noChangeArrowheads="1"/>
          </p:cNvSpPr>
          <p:nvPr/>
        </p:nvSpPr>
        <p:spPr bwMode="auto">
          <a:xfrm>
            <a:off x="85725" y="6505575"/>
            <a:ext cx="592138"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fld id="{547A2D55-ACB7-4395-A818-1656750C9D5A}" type="slidenum">
              <a:rPr lang="nl-NL" altLang="nl-BE" sz="1500">
                <a:solidFill>
                  <a:schemeClr val="bg1"/>
                </a:solidFill>
              </a:rPr>
              <a:pPr algn="ctr"/>
              <a:t>‹nr.›</a:t>
            </a:fld>
            <a:endParaRPr lang="nl-NL" altLang="nl-BE" sz="1500">
              <a:solidFill>
                <a:schemeClr val="bg1"/>
              </a:solidFill>
            </a:endParaRPr>
          </a:p>
        </p:txBody>
      </p:sp>
      <p:sp>
        <p:nvSpPr>
          <p:cNvPr id="22542" name="Rectangle 14"/>
          <p:cNvSpPr>
            <a:spLocks noGrp="1" noChangeArrowheads="1"/>
          </p:cNvSpPr>
          <p:nvPr>
            <p:ph type="body" idx="1"/>
          </p:nvPr>
        </p:nvSpPr>
        <p:spPr bwMode="auto">
          <a:xfrm>
            <a:off x="755650" y="1412875"/>
            <a:ext cx="6696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nl-NL" altLang="nl-BE" smtClean="0"/>
              <a:t>Klik om tekst te plaatsen</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slow">
    <p:fade/>
  </p:transition>
  <p:txStyles>
    <p:titleStyle>
      <a:lvl1pPr algn="l" rtl="0" eaLnBrk="1" fontAlgn="base" hangingPunct="1">
        <a:spcBef>
          <a:spcPct val="0"/>
        </a:spcBef>
        <a:spcAft>
          <a:spcPct val="0"/>
        </a:spcAft>
        <a:defRPr sz="3200" b="1">
          <a:solidFill>
            <a:srgbClr val="009DDD"/>
          </a:solidFill>
          <a:latin typeface="+mj-lt"/>
          <a:ea typeface="+mj-ea"/>
          <a:cs typeface="+mj-cs"/>
        </a:defRPr>
      </a:lvl1pPr>
      <a:lvl2pPr algn="l" rtl="0" eaLnBrk="1" fontAlgn="base" hangingPunct="1">
        <a:spcBef>
          <a:spcPct val="0"/>
        </a:spcBef>
        <a:spcAft>
          <a:spcPct val="0"/>
        </a:spcAft>
        <a:defRPr sz="3200" b="1">
          <a:solidFill>
            <a:srgbClr val="009DDD"/>
          </a:solidFill>
          <a:latin typeface="Arial" charset="0"/>
        </a:defRPr>
      </a:lvl2pPr>
      <a:lvl3pPr algn="l" rtl="0" eaLnBrk="1" fontAlgn="base" hangingPunct="1">
        <a:spcBef>
          <a:spcPct val="0"/>
        </a:spcBef>
        <a:spcAft>
          <a:spcPct val="0"/>
        </a:spcAft>
        <a:defRPr sz="3200" b="1">
          <a:solidFill>
            <a:srgbClr val="009DDD"/>
          </a:solidFill>
          <a:latin typeface="Arial" charset="0"/>
        </a:defRPr>
      </a:lvl3pPr>
      <a:lvl4pPr algn="l" rtl="0" eaLnBrk="1" fontAlgn="base" hangingPunct="1">
        <a:spcBef>
          <a:spcPct val="0"/>
        </a:spcBef>
        <a:spcAft>
          <a:spcPct val="0"/>
        </a:spcAft>
        <a:defRPr sz="3200" b="1">
          <a:solidFill>
            <a:srgbClr val="009DDD"/>
          </a:solidFill>
          <a:latin typeface="Arial" charset="0"/>
        </a:defRPr>
      </a:lvl4pPr>
      <a:lvl5pPr algn="l" rtl="0" eaLnBrk="1" fontAlgn="base" hangingPunct="1">
        <a:spcBef>
          <a:spcPct val="0"/>
        </a:spcBef>
        <a:spcAft>
          <a:spcPct val="0"/>
        </a:spcAft>
        <a:defRPr sz="3200" b="1">
          <a:solidFill>
            <a:srgbClr val="009DDD"/>
          </a:solidFill>
          <a:latin typeface="Arial" charset="0"/>
        </a:defRPr>
      </a:lvl5pPr>
      <a:lvl6pPr marL="457200" algn="l" rtl="0" eaLnBrk="1" fontAlgn="base" hangingPunct="1">
        <a:spcBef>
          <a:spcPct val="0"/>
        </a:spcBef>
        <a:spcAft>
          <a:spcPct val="0"/>
        </a:spcAft>
        <a:defRPr sz="3200" b="1">
          <a:solidFill>
            <a:srgbClr val="009DDD"/>
          </a:solidFill>
          <a:latin typeface="Arial" charset="0"/>
        </a:defRPr>
      </a:lvl6pPr>
      <a:lvl7pPr marL="914400" algn="l" rtl="0" eaLnBrk="1" fontAlgn="base" hangingPunct="1">
        <a:spcBef>
          <a:spcPct val="0"/>
        </a:spcBef>
        <a:spcAft>
          <a:spcPct val="0"/>
        </a:spcAft>
        <a:defRPr sz="3200" b="1">
          <a:solidFill>
            <a:srgbClr val="009DDD"/>
          </a:solidFill>
          <a:latin typeface="Arial" charset="0"/>
        </a:defRPr>
      </a:lvl7pPr>
      <a:lvl8pPr marL="1371600" algn="l" rtl="0" eaLnBrk="1" fontAlgn="base" hangingPunct="1">
        <a:spcBef>
          <a:spcPct val="0"/>
        </a:spcBef>
        <a:spcAft>
          <a:spcPct val="0"/>
        </a:spcAft>
        <a:defRPr sz="3200" b="1">
          <a:solidFill>
            <a:srgbClr val="009DDD"/>
          </a:solidFill>
          <a:latin typeface="Arial" charset="0"/>
        </a:defRPr>
      </a:lvl8pPr>
      <a:lvl9pPr marL="1828800" algn="l" rtl="0" eaLnBrk="1" fontAlgn="base" hangingPunct="1">
        <a:spcBef>
          <a:spcPct val="0"/>
        </a:spcBef>
        <a:spcAft>
          <a:spcPct val="0"/>
        </a:spcAft>
        <a:defRPr sz="3200" b="1">
          <a:solidFill>
            <a:srgbClr val="009DDD"/>
          </a:solidFill>
          <a:latin typeface="Arial" charset="0"/>
        </a:defRPr>
      </a:lvl9pPr>
    </p:titleStyle>
    <p:bodyStyle>
      <a:lvl1pPr marL="342900" indent="-342900" algn="l" rtl="0" eaLnBrk="1" fontAlgn="base" hangingPunct="1">
        <a:spcBef>
          <a:spcPct val="0"/>
        </a:spcBef>
        <a:spcAft>
          <a:spcPct val="0"/>
        </a:spcAft>
        <a:defRPr>
          <a:solidFill>
            <a:schemeClr val="tx1"/>
          </a:solidFill>
          <a:latin typeface="+mn-lt"/>
          <a:ea typeface="+mn-ea"/>
          <a:cs typeface="+mn-cs"/>
        </a:defRPr>
      </a:lvl1pPr>
      <a:lvl2pPr marL="742950" indent="-285750" algn="l" rtl="0" eaLnBrk="1" fontAlgn="base" hangingPunct="1">
        <a:spcBef>
          <a:spcPct val="20000"/>
        </a:spcBef>
        <a:spcAft>
          <a:spcPct val="0"/>
        </a:spcAft>
        <a:defRPr sz="1700" b="1">
          <a:solidFill>
            <a:srgbClr val="32617F"/>
          </a:solidFill>
          <a:latin typeface="+mn-lt"/>
        </a:defRPr>
      </a:lvl2pPr>
      <a:lvl3pPr marL="1143000" indent="-228600" algn="l" rtl="0" eaLnBrk="1" fontAlgn="base" hangingPunct="1">
        <a:spcBef>
          <a:spcPct val="20000"/>
        </a:spcBef>
        <a:spcAft>
          <a:spcPct val="0"/>
        </a:spcAft>
        <a:defRPr sz="1700">
          <a:solidFill>
            <a:schemeClr val="tx1"/>
          </a:solidFill>
          <a:latin typeface="+mn-lt"/>
        </a:defRPr>
      </a:lvl3pPr>
      <a:lvl4pPr marL="1600200" indent="-228600" algn="l" rtl="0" eaLnBrk="1" fontAlgn="base" hangingPunct="1">
        <a:spcBef>
          <a:spcPct val="20000"/>
        </a:spcBef>
        <a:spcAft>
          <a:spcPct val="0"/>
        </a:spcAft>
        <a:defRPr sz="1700">
          <a:solidFill>
            <a:schemeClr val="tx1"/>
          </a:solidFill>
          <a:latin typeface="+mn-lt"/>
        </a:defRPr>
      </a:lvl4pPr>
      <a:lvl5pPr marL="2057400" indent="-228600" algn="l" rtl="0" eaLnBrk="1" fontAlgn="base" hangingPunct="1">
        <a:spcBef>
          <a:spcPct val="20000"/>
        </a:spcBef>
        <a:spcAft>
          <a:spcPct val="0"/>
        </a:spcAft>
        <a:defRPr sz="1700">
          <a:solidFill>
            <a:schemeClr val="tx1"/>
          </a:solidFill>
          <a:latin typeface="+mn-lt"/>
        </a:defRPr>
      </a:lvl5pPr>
      <a:lvl6pPr marL="2514600" indent="-228600" algn="l" rtl="0" eaLnBrk="1" fontAlgn="base" hangingPunct="1">
        <a:spcBef>
          <a:spcPct val="20000"/>
        </a:spcBef>
        <a:spcAft>
          <a:spcPct val="0"/>
        </a:spcAft>
        <a:defRPr sz="1700">
          <a:solidFill>
            <a:schemeClr val="tx1"/>
          </a:solidFill>
          <a:latin typeface="+mn-lt"/>
        </a:defRPr>
      </a:lvl6pPr>
      <a:lvl7pPr marL="2971800" indent="-228600" algn="l" rtl="0" eaLnBrk="1" fontAlgn="base" hangingPunct="1">
        <a:spcBef>
          <a:spcPct val="20000"/>
        </a:spcBef>
        <a:spcAft>
          <a:spcPct val="0"/>
        </a:spcAft>
        <a:defRPr sz="1700">
          <a:solidFill>
            <a:schemeClr val="tx1"/>
          </a:solidFill>
          <a:latin typeface="+mn-lt"/>
        </a:defRPr>
      </a:lvl7pPr>
      <a:lvl8pPr marL="3429000" indent="-228600" algn="l" rtl="0" eaLnBrk="1" fontAlgn="base" hangingPunct="1">
        <a:spcBef>
          <a:spcPct val="20000"/>
        </a:spcBef>
        <a:spcAft>
          <a:spcPct val="0"/>
        </a:spcAft>
        <a:defRPr sz="1700">
          <a:solidFill>
            <a:schemeClr val="tx1"/>
          </a:solidFill>
          <a:latin typeface="+mn-lt"/>
        </a:defRPr>
      </a:lvl8pPr>
      <a:lvl9pPr marL="3886200" indent="-228600" algn="l" rtl="0" eaLnBrk="1" fontAlgn="base" hangingPunct="1">
        <a:spcBef>
          <a:spcPct val="20000"/>
        </a:spcBef>
        <a:spcAft>
          <a:spcPct val="0"/>
        </a:spcAft>
        <a:defRPr sz="17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016943"/>
      </p:ext>
    </p:extLst>
  </p:cSld>
  <p:clrMap bg1="lt1" tx1="dk1" bg2="lt2" tx2="dk2" accent1="accent1" accent2="accent2" accent3="accent3" accent4="accent4" accent5="accent5" accent6="accent6" hlink="hlink" folHlink="folHlink"/>
  <p:sldLayoutIdLst>
    <p:sldLayoutId id="2147483663" r:id="rId1"/>
  </p:sldLayoutIdLst>
  <p:hf sldNum="0" hdr="0" ftr="0"/>
  <p:txStyles>
    <p:titleStyle>
      <a:lvl1pPr algn="l" defTabSz="457200" rtl="0" eaLnBrk="0" fontAlgn="base" hangingPunct="0">
        <a:spcBef>
          <a:spcPct val="0"/>
        </a:spcBef>
        <a:spcAft>
          <a:spcPct val="0"/>
        </a:spcAft>
        <a:defRPr sz="4400" kern="1200">
          <a:solidFill>
            <a:srgbClr val="27AEEF"/>
          </a:solidFill>
          <a:latin typeface="Bariol Light"/>
          <a:ea typeface="ＭＳ Ｐゴシック" charset="0"/>
          <a:cs typeface="Bariol Light"/>
        </a:defRPr>
      </a:lvl1pPr>
      <a:lvl2pPr algn="l" defTabSz="457200" rtl="0" eaLnBrk="0" fontAlgn="base" hangingPunct="0">
        <a:spcBef>
          <a:spcPct val="0"/>
        </a:spcBef>
        <a:spcAft>
          <a:spcPct val="0"/>
        </a:spcAft>
        <a:defRPr sz="4400">
          <a:solidFill>
            <a:srgbClr val="27AEEF"/>
          </a:solidFill>
          <a:latin typeface="Bariol Light" charset="0"/>
          <a:ea typeface="ＭＳ Ｐゴシック" charset="0"/>
        </a:defRPr>
      </a:lvl2pPr>
      <a:lvl3pPr algn="l" defTabSz="457200" rtl="0" eaLnBrk="0" fontAlgn="base" hangingPunct="0">
        <a:spcBef>
          <a:spcPct val="0"/>
        </a:spcBef>
        <a:spcAft>
          <a:spcPct val="0"/>
        </a:spcAft>
        <a:defRPr sz="4400">
          <a:solidFill>
            <a:srgbClr val="27AEEF"/>
          </a:solidFill>
          <a:latin typeface="Bariol Light" charset="0"/>
          <a:ea typeface="ＭＳ Ｐゴシック" charset="0"/>
        </a:defRPr>
      </a:lvl3pPr>
      <a:lvl4pPr algn="l" defTabSz="457200" rtl="0" eaLnBrk="0" fontAlgn="base" hangingPunct="0">
        <a:spcBef>
          <a:spcPct val="0"/>
        </a:spcBef>
        <a:spcAft>
          <a:spcPct val="0"/>
        </a:spcAft>
        <a:defRPr sz="4400">
          <a:solidFill>
            <a:srgbClr val="27AEEF"/>
          </a:solidFill>
          <a:latin typeface="Bariol Light" charset="0"/>
          <a:ea typeface="ＭＳ Ｐゴシック" charset="0"/>
        </a:defRPr>
      </a:lvl4pPr>
      <a:lvl5pPr algn="l" defTabSz="457200" rtl="0" eaLnBrk="0" fontAlgn="base" hangingPunct="0">
        <a:spcBef>
          <a:spcPct val="0"/>
        </a:spcBef>
        <a:spcAft>
          <a:spcPct val="0"/>
        </a:spcAft>
        <a:defRPr sz="4400">
          <a:solidFill>
            <a:srgbClr val="27AEEF"/>
          </a:solidFill>
          <a:latin typeface="Bariol Light" charset="0"/>
          <a:ea typeface="ＭＳ Ｐゴシック" charset="0"/>
        </a:defRPr>
      </a:lvl5pPr>
      <a:lvl6pPr marL="457200" algn="l" defTabSz="457200" rtl="0" fontAlgn="base">
        <a:spcBef>
          <a:spcPct val="0"/>
        </a:spcBef>
        <a:spcAft>
          <a:spcPct val="0"/>
        </a:spcAft>
        <a:defRPr sz="4400">
          <a:solidFill>
            <a:srgbClr val="27AEEF"/>
          </a:solidFill>
          <a:latin typeface="Bariol Light" charset="0"/>
          <a:ea typeface="ＭＳ Ｐゴシック" charset="0"/>
        </a:defRPr>
      </a:lvl6pPr>
      <a:lvl7pPr marL="914400" algn="l" defTabSz="457200" rtl="0" fontAlgn="base">
        <a:spcBef>
          <a:spcPct val="0"/>
        </a:spcBef>
        <a:spcAft>
          <a:spcPct val="0"/>
        </a:spcAft>
        <a:defRPr sz="4400">
          <a:solidFill>
            <a:srgbClr val="27AEEF"/>
          </a:solidFill>
          <a:latin typeface="Bariol Light" charset="0"/>
          <a:ea typeface="ＭＳ Ｐゴシック" charset="0"/>
        </a:defRPr>
      </a:lvl7pPr>
      <a:lvl8pPr marL="1371600" algn="l" defTabSz="457200" rtl="0" fontAlgn="base">
        <a:spcBef>
          <a:spcPct val="0"/>
        </a:spcBef>
        <a:spcAft>
          <a:spcPct val="0"/>
        </a:spcAft>
        <a:defRPr sz="4400">
          <a:solidFill>
            <a:srgbClr val="27AEEF"/>
          </a:solidFill>
          <a:latin typeface="Bariol Light" charset="0"/>
          <a:ea typeface="ＭＳ Ｐゴシック" charset="0"/>
        </a:defRPr>
      </a:lvl8pPr>
      <a:lvl9pPr marL="1828800" algn="l" defTabSz="457200" rtl="0" fontAlgn="base">
        <a:spcBef>
          <a:spcPct val="0"/>
        </a:spcBef>
        <a:spcAft>
          <a:spcPct val="0"/>
        </a:spcAft>
        <a:defRPr sz="4400">
          <a:solidFill>
            <a:srgbClr val="27AEEF"/>
          </a:solidFill>
          <a:latin typeface="Bariol Light"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defRPr sz="3200" kern="1200">
          <a:solidFill>
            <a:srgbClr val="27AEEF"/>
          </a:solidFill>
          <a:latin typeface="Bariol Light"/>
          <a:ea typeface="ＭＳ Ｐゴシック" charset="0"/>
          <a:cs typeface="Bariol Light"/>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Open Sans"/>
          <a:ea typeface="ＭＳ Ｐゴシック" charset="0"/>
          <a:cs typeface="Open San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Open Sans"/>
          <a:ea typeface="Open Sans" charset="0"/>
          <a:cs typeface="Open San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Open Sans"/>
          <a:ea typeface="Open Sans" charset="0"/>
          <a:cs typeface="Open San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Open Sans"/>
          <a:ea typeface="Open Sans" charset="0"/>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96239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p:txStyles>
    <p:titleStyle>
      <a:lvl1pPr algn="l" defTabSz="457200" rtl="0" eaLnBrk="0" fontAlgn="base" hangingPunct="0">
        <a:spcBef>
          <a:spcPct val="0"/>
        </a:spcBef>
        <a:spcAft>
          <a:spcPct val="0"/>
        </a:spcAft>
        <a:defRPr sz="4400" kern="1200">
          <a:solidFill>
            <a:srgbClr val="27AEEF"/>
          </a:solidFill>
          <a:latin typeface="Bariol Light"/>
          <a:ea typeface="ＭＳ Ｐゴシック" charset="0"/>
          <a:cs typeface="Bariol Light"/>
        </a:defRPr>
      </a:lvl1pPr>
      <a:lvl2pPr algn="l" defTabSz="457200" rtl="0" eaLnBrk="0" fontAlgn="base" hangingPunct="0">
        <a:spcBef>
          <a:spcPct val="0"/>
        </a:spcBef>
        <a:spcAft>
          <a:spcPct val="0"/>
        </a:spcAft>
        <a:defRPr sz="4400">
          <a:solidFill>
            <a:srgbClr val="27AEEF"/>
          </a:solidFill>
          <a:latin typeface="Bariol Light" charset="0"/>
          <a:ea typeface="ＭＳ Ｐゴシック" charset="0"/>
        </a:defRPr>
      </a:lvl2pPr>
      <a:lvl3pPr algn="l" defTabSz="457200" rtl="0" eaLnBrk="0" fontAlgn="base" hangingPunct="0">
        <a:spcBef>
          <a:spcPct val="0"/>
        </a:spcBef>
        <a:spcAft>
          <a:spcPct val="0"/>
        </a:spcAft>
        <a:defRPr sz="4400">
          <a:solidFill>
            <a:srgbClr val="27AEEF"/>
          </a:solidFill>
          <a:latin typeface="Bariol Light" charset="0"/>
          <a:ea typeface="ＭＳ Ｐゴシック" charset="0"/>
        </a:defRPr>
      </a:lvl3pPr>
      <a:lvl4pPr algn="l" defTabSz="457200" rtl="0" eaLnBrk="0" fontAlgn="base" hangingPunct="0">
        <a:spcBef>
          <a:spcPct val="0"/>
        </a:spcBef>
        <a:spcAft>
          <a:spcPct val="0"/>
        </a:spcAft>
        <a:defRPr sz="4400">
          <a:solidFill>
            <a:srgbClr val="27AEEF"/>
          </a:solidFill>
          <a:latin typeface="Bariol Light" charset="0"/>
          <a:ea typeface="ＭＳ Ｐゴシック" charset="0"/>
        </a:defRPr>
      </a:lvl4pPr>
      <a:lvl5pPr algn="l" defTabSz="457200" rtl="0" eaLnBrk="0" fontAlgn="base" hangingPunct="0">
        <a:spcBef>
          <a:spcPct val="0"/>
        </a:spcBef>
        <a:spcAft>
          <a:spcPct val="0"/>
        </a:spcAft>
        <a:defRPr sz="4400">
          <a:solidFill>
            <a:srgbClr val="27AEEF"/>
          </a:solidFill>
          <a:latin typeface="Bariol Light" charset="0"/>
          <a:ea typeface="ＭＳ Ｐゴシック" charset="0"/>
        </a:defRPr>
      </a:lvl5pPr>
      <a:lvl6pPr marL="457200" algn="l" defTabSz="457200" rtl="0" fontAlgn="base">
        <a:spcBef>
          <a:spcPct val="0"/>
        </a:spcBef>
        <a:spcAft>
          <a:spcPct val="0"/>
        </a:spcAft>
        <a:defRPr sz="4400">
          <a:solidFill>
            <a:srgbClr val="27AEEF"/>
          </a:solidFill>
          <a:latin typeface="Bariol Light" charset="0"/>
          <a:ea typeface="ＭＳ Ｐゴシック" charset="0"/>
        </a:defRPr>
      </a:lvl6pPr>
      <a:lvl7pPr marL="914400" algn="l" defTabSz="457200" rtl="0" fontAlgn="base">
        <a:spcBef>
          <a:spcPct val="0"/>
        </a:spcBef>
        <a:spcAft>
          <a:spcPct val="0"/>
        </a:spcAft>
        <a:defRPr sz="4400">
          <a:solidFill>
            <a:srgbClr val="27AEEF"/>
          </a:solidFill>
          <a:latin typeface="Bariol Light" charset="0"/>
          <a:ea typeface="ＭＳ Ｐゴシック" charset="0"/>
        </a:defRPr>
      </a:lvl7pPr>
      <a:lvl8pPr marL="1371600" algn="l" defTabSz="457200" rtl="0" fontAlgn="base">
        <a:spcBef>
          <a:spcPct val="0"/>
        </a:spcBef>
        <a:spcAft>
          <a:spcPct val="0"/>
        </a:spcAft>
        <a:defRPr sz="4400">
          <a:solidFill>
            <a:srgbClr val="27AEEF"/>
          </a:solidFill>
          <a:latin typeface="Bariol Light" charset="0"/>
          <a:ea typeface="ＭＳ Ｐゴシック" charset="0"/>
        </a:defRPr>
      </a:lvl8pPr>
      <a:lvl9pPr marL="1828800" algn="l" defTabSz="457200" rtl="0" fontAlgn="base">
        <a:spcBef>
          <a:spcPct val="0"/>
        </a:spcBef>
        <a:spcAft>
          <a:spcPct val="0"/>
        </a:spcAft>
        <a:defRPr sz="4400">
          <a:solidFill>
            <a:srgbClr val="27AEEF"/>
          </a:solidFill>
          <a:latin typeface="Bariol Light"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defRPr sz="3200" kern="1200">
          <a:solidFill>
            <a:srgbClr val="27AEEF"/>
          </a:solidFill>
          <a:latin typeface="Bariol Light"/>
          <a:ea typeface="ＭＳ Ｐゴシック" charset="0"/>
          <a:cs typeface="Bariol Light"/>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Open Sans"/>
          <a:ea typeface="ＭＳ Ｐゴシック" charset="0"/>
          <a:cs typeface="Open San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Open Sans"/>
          <a:ea typeface="Open Sans" charset="0"/>
          <a:cs typeface="Open San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Open Sans"/>
          <a:ea typeface="Open Sans" charset="0"/>
          <a:cs typeface="Open San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Open Sans"/>
          <a:ea typeface="Open Sans" charset="0"/>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802967"/>
            <a:ext cx="9144000" cy="61384"/>
          </a:xfrm>
          <a:prstGeom prst="rect">
            <a:avLst/>
          </a:prstGeom>
          <a:solidFill>
            <a:srgbClr val="27AEEF"/>
          </a:solidFill>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latin typeface="Segoe UI Light"/>
            </a:endParaRPr>
          </a:p>
        </p:txBody>
      </p:sp>
      <p:cxnSp>
        <p:nvCxnSpPr>
          <p:cNvPr id="5" name="Straight Connector 4"/>
          <p:cNvCxnSpPr/>
          <p:nvPr/>
        </p:nvCxnSpPr>
        <p:spPr>
          <a:xfrm flipH="1">
            <a:off x="1" y="1325033"/>
            <a:ext cx="500063" cy="668867"/>
          </a:xfrm>
          <a:prstGeom prst="line">
            <a:avLst/>
          </a:prstGeom>
          <a:ln w="19050" cmpd="sng">
            <a:solidFill>
              <a:srgbClr val="27AEE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643938" y="0"/>
            <a:ext cx="500062" cy="670984"/>
          </a:xfrm>
          <a:prstGeom prst="line">
            <a:avLst/>
          </a:prstGeom>
          <a:ln w="19050" cmpd="sng">
            <a:solidFill>
              <a:srgbClr val="27AEE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3787037"/>
      </p:ext>
    </p:extLst>
  </p:cSld>
  <p:clrMap bg1="lt1" tx1="dk1" bg2="lt2" tx2="dk2" accent1="accent1" accent2="accent2" accent3="accent3" accent4="accent4" accent5="accent5" accent6="accent6" hlink="hlink" folHlink="folHlink"/>
  <p:sldLayoutIdLst>
    <p:sldLayoutId id="2147483676" r:id="rId1"/>
    <p:sldLayoutId id="2147483677" r:id="rId2"/>
  </p:sldLayoutIdLst>
  <p:hf sldNum="0" hdr="0" ftr="0"/>
  <p:txStyles>
    <p:titleStyle>
      <a:lvl1pPr algn="l" defTabSz="457200" rtl="0" eaLnBrk="0" fontAlgn="base" hangingPunct="0">
        <a:spcBef>
          <a:spcPct val="0"/>
        </a:spcBef>
        <a:spcAft>
          <a:spcPct val="0"/>
        </a:spcAft>
        <a:defRPr sz="4400" kern="1200">
          <a:solidFill>
            <a:srgbClr val="27AEEF"/>
          </a:solidFill>
          <a:latin typeface="Bariol Light"/>
          <a:ea typeface="ＭＳ Ｐゴシック" charset="0"/>
          <a:cs typeface="Bariol Light"/>
        </a:defRPr>
      </a:lvl1pPr>
      <a:lvl2pPr algn="l" defTabSz="457200" rtl="0" eaLnBrk="0" fontAlgn="base" hangingPunct="0">
        <a:spcBef>
          <a:spcPct val="0"/>
        </a:spcBef>
        <a:spcAft>
          <a:spcPct val="0"/>
        </a:spcAft>
        <a:defRPr sz="4400">
          <a:solidFill>
            <a:srgbClr val="27AEEF"/>
          </a:solidFill>
          <a:latin typeface="Bariol Light" charset="0"/>
          <a:ea typeface="ＭＳ Ｐゴシック" charset="0"/>
        </a:defRPr>
      </a:lvl2pPr>
      <a:lvl3pPr algn="l" defTabSz="457200" rtl="0" eaLnBrk="0" fontAlgn="base" hangingPunct="0">
        <a:spcBef>
          <a:spcPct val="0"/>
        </a:spcBef>
        <a:spcAft>
          <a:spcPct val="0"/>
        </a:spcAft>
        <a:defRPr sz="4400">
          <a:solidFill>
            <a:srgbClr val="27AEEF"/>
          </a:solidFill>
          <a:latin typeface="Bariol Light" charset="0"/>
          <a:ea typeface="ＭＳ Ｐゴシック" charset="0"/>
        </a:defRPr>
      </a:lvl3pPr>
      <a:lvl4pPr algn="l" defTabSz="457200" rtl="0" eaLnBrk="0" fontAlgn="base" hangingPunct="0">
        <a:spcBef>
          <a:spcPct val="0"/>
        </a:spcBef>
        <a:spcAft>
          <a:spcPct val="0"/>
        </a:spcAft>
        <a:defRPr sz="4400">
          <a:solidFill>
            <a:srgbClr val="27AEEF"/>
          </a:solidFill>
          <a:latin typeface="Bariol Light" charset="0"/>
          <a:ea typeface="ＭＳ Ｐゴシック" charset="0"/>
        </a:defRPr>
      </a:lvl4pPr>
      <a:lvl5pPr algn="l" defTabSz="457200" rtl="0" eaLnBrk="0" fontAlgn="base" hangingPunct="0">
        <a:spcBef>
          <a:spcPct val="0"/>
        </a:spcBef>
        <a:spcAft>
          <a:spcPct val="0"/>
        </a:spcAft>
        <a:defRPr sz="4400">
          <a:solidFill>
            <a:srgbClr val="27AEEF"/>
          </a:solidFill>
          <a:latin typeface="Bariol Light" charset="0"/>
          <a:ea typeface="ＭＳ Ｐゴシック" charset="0"/>
        </a:defRPr>
      </a:lvl5pPr>
      <a:lvl6pPr marL="457200" algn="l" defTabSz="457200" rtl="0" fontAlgn="base">
        <a:spcBef>
          <a:spcPct val="0"/>
        </a:spcBef>
        <a:spcAft>
          <a:spcPct val="0"/>
        </a:spcAft>
        <a:defRPr sz="4400">
          <a:solidFill>
            <a:srgbClr val="27AEEF"/>
          </a:solidFill>
          <a:latin typeface="Bariol Light" charset="0"/>
          <a:ea typeface="ＭＳ Ｐゴシック" charset="0"/>
        </a:defRPr>
      </a:lvl6pPr>
      <a:lvl7pPr marL="914400" algn="l" defTabSz="457200" rtl="0" fontAlgn="base">
        <a:spcBef>
          <a:spcPct val="0"/>
        </a:spcBef>
        <a:spcAft>
          <a:spcPct val="0"/>
        </a:spcAft>
        <a:defRPr sz="4400">
          <a:solidFill>
            <a:srgbClr val="27AEEF"/>
          </a:solidFill>
          <a:latin typeface="Bariol Light" charset="0"/>
          <a:ea typeface="ＭＳ Ｐゴシック" charset="0"/>
        </a:defRPr>
      </a:lvl7pPr>
      <a:lvl8pPr marL="1371600" algn="l" defTabSz="457200" rtl="0" fontAlgn="base">
        <a:spcBef>
          <a:spcPct val="0"/>
        </a:spcBef>
        <a:spcAft>
          <a:spcPct val="0"/>
        </a:spcAft>
        <a:defRPr sz="4400">
          <a:solidFill>
            <a:srgbClr val="27AEEF"/>
          </a:solidFill>
          <a:latin typeface="Bariol Light" charset="0"/>
          <a:ea typeface="ＭＳ Ｐゴシック" charset="0"/>
        </a:defRPr>
      </a:lvl8pPr>
      <a:lvl9pPr marL="1828800" algn="l" defTabSz="457200" rtl="0" fontAlgn="base">
        <a:spcBef>
          <a:spcPct val="0"/>
        </a:spcBef>
        <a:spcAft>
          <a:spcPct val="0"/>
        </a:spcAft>
        <a:defRPr sz="4400">
          <a:solidFill>
            <a:srgbClr val="27AEEF"/>
          </a:solidFill>
          <a:latin typeface="Bariol Light"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defRPr sz="3200" kern="1200">
          <a:solidFill>
            <a:srgbClr val="27AEEF"/>
          </a:solidFill>
          <a:latin typeface="Bariol Light"/>
          <a:ea typeface="ＭＳ Ｐゴシック" charset="0"/>
          <a:cs typeface="Bariol Light"/>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Open Sans"/>
          <a:ea typeface="ＭＳ Ｐゴシック" charset="0"/>
          <a:cs typeface="Open San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Open Sans"/>
          <a:ea typeface="Open Sans" charset="0"/>
          <a:cs typeface="Open San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Open Sans"/>
          <a:ea typeface="Open Sans" charset="0"/>
          <a:cs typeface="Open San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Open Sans"/>
          <a:ea typeface="Open Sans" charset="0"/>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hyperlink" Target="mailto:steven.delooze@vlaamswelzijnsverbond.be" TargetMode="External"/><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4355976" y="2136338"/>
            <a:ext cx="424847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r>
              <a:rPr lang="nl-BE" altLang="nl-BE" sz="4400" b="1" dirty="0" smtClean="0">
                <a:solidFill>
                  <a:srgbClr val="009DDD"/>
                </a:solidFill>
              </a:rPr>
              <a:t>Kostprijsmodel</a:t>
            </a:r>
            <a:endParaRPr lang="nl-BE" altLang="nl-BE" sz="2800" b="1" dirty="0">
              <a:solidFill>
                <a:srgbClr val="009DDD"/>
              </a:solidFill>
            </a:endParaRPr>
          </a:p>
          <a:p>
            <a:pPr algn="ctr"/>
            <a:r>
              <a:rPr lang="nl-BE" altLang="nl-BE" sz="2000" b="1" dirty="0" smtClean="0">
                <a:solidFill>
                  <a:srgbClr val="0F3672"/>
                </a:solidFill>
              </a:rPr>
              <a:t>voor de sector ondersteuning van personen met een handicap</a:t>
            </a:r>
            <a:endParaRPr lang="nl-BE" altLang="nl-BE" sz="2000" dirty="0">
              <a:solidFill>
                <a:srgbClr val="0F3672"/>
              </a:solidFill>
            </a:endParaRP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l="10273" r="8904"/>
          <a:stretch/>
        </p:blipFill>
        <p:spPr>
          <a:xfrm>
            <a:off x="4132264" y="5769336"/>
            <a:ext cx="2239936" cy="684000"/>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63927" y="394773"/>
            <a:ext cx="7574425" cy="573283"/>
          </a:xfrm>
        </p:spPr>
        <p:txBody>
          <a:bodyPr/>
          <a:lstStyle/>
          <a:p>
            <a:r>
              <a:rPr lang="en-US" dirty="0" err="1" smtClean="0">
                <a:latin typeface="Segoe UI" panose="020B0502040204020203" pitchFamily="34" charset="0"/>
                <a:cs typeface="Segoe UI" panose="020B0502040204020203" pitchFamily="34" charset="0"/>
              </a:rPr>
              <a:t>Opbouw</a:t>
            </a:r>
            <a:r>
              <a:rPr lang="en-US" dirty="0" smtClean="0">
                <a:latin typeface="Segoe UI" panose="020B0502040204020203" pitchFamily="34" charset="0"/>
                <a:cs typeface="Segoe UI" panose="020B0502040204020203" pitchFamily="34" charset="0"/>
              </a:rPr>
              <a:t> in ‘</a:t>
            </a:r>
            <a:r>
              <a:rPr lang="en-US" dirty="0" err="1" smtClean="0">
                <a:latin typeface="Segoe UI" panose="020B0502040204020203" pitchFamily="34" charset="0"/>
                <a:cs typeface="Segoe UI" panose="020B0502040204020203" pitchFamily="34" charset="0"/>
              </a:rPr>
              <a:t>Schillen</a:t>
            </a:r>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p:txBody>
      </p:sp>
      <p:sp>
        <p:nvSpPr>
          <p:cNvPr id="58" name="Tijdelijke aanduiding voor tekst 3"/>
          <p:cNvSpPr>
            <a:spLocks noGrp="1"/>
          </p:cNvSpPr>
          <p:nvPr>
            <p:ph type="body" sz="quarter" idx="13"/>
          </p:nvPr>
        </p:nvSpPr>
        <p:spPr>
          <a:xfrm>
            <a:off x="662450" y="1173886"/>
            <a:ext cx="7575550" cy="3746759"/>
          </a:xfrm>
        </p:spPr>
        <p:txBody>
          <a:bodyPr/>
          <a:lstStyle/>
          <a:p>
            <a:r>
              <a:rPr lang="en-US" sz="1400" dirty="0" err="1" smtClean="0">
                <a:latin typeface="Segoe UI" panose="020B0502040204020203" pitchFamily="34" charset="0"/>
                <a:cs typeface="Segoe UI" panose="020B0502040204020203" pitchFamily="34" charset="0"/>
              </a:rPr>
              <a:t>Cliënt</a:t>
            </a:r>
            <a:r>
              <a:rPr lang="en-US" sz="1400" dirty="0" smtClean="0">
                <a:latin typeface="Segoe UI" panose="020B0502040204020203" pitchFamily="34" charset="0"/>
                <a:cs typeface="Segoe UI" panose="020B0502040204020203" pitchFamily="34" charset="0"/>
              </a:rPr>
              <a:t> </a:t>
            </a:r>
            <a:r>
              <a:rPr lang="en-US" sz="1400" dirty="0" err="1" smtClean="0">
                <a:latin typeface="Segoe UI" panose="020B0502040204020203" pitchFamily="34" charset="0"/>
                <a:cs typeface="Segoe UI" panose="020B0502040204020203" pitchFamily="34" charset="0"/>
              </a:rPr>
              <a:t>staat</a:t>
            </a:r>
            <a:r>
              <a:rPr lang="en-US" sz="1400" dirty="0" smtClean="0">
                <a:latin typeface="Segoe UI" panose="020B0502040204020203" pitchFamily="34" charset="0"/>
                <a:cs typeface="Segoe UI" panose="020B0502040204020203" pitchFamily="34" charset="0"/>
              </a:rPr>
              <a:t> </a:t>
            </a:r>
            <a:r>
              <a:rPr lang="en-US" sz="1400" dirty="0" err="1" smtClean="0">
                <a:latin typeface="Segoe UI" panose="020B0502040204020203" pitchFamily="34" charset="0"/>
                <a:cs typeface="Segoe UI" panose="020B0502040204020203" pitchFamily="34" charset="0"/>
              </a:rPr>
              <a:t>centraal</a:t>
            </a:r>
            <a:endParaRPr lang="en-US" sz="1400" dirty="0" smtClean="0">
              <a:latin typeface="Segoe UI" panose="020B0502040204020203" pitchFamily="34" charset="0"/>
              <a:cs typeface="Segoe UI" panose="020B0502040204020203" pitchFamily="34" charset="0"/>
            </a:endParaRPr>
          </a:p>
          <a:p>
            <a:r>
              <a:rPr lang="en-US" sz="1400" dirty="0" err="1" smtClean="0">
                <a:latin typeface="Segoe UI" panose="020B0502040204020203" pitchFamily="34" charset="0"/>
                <a:cs typeface="Segoe UI" panose="020B0502040204020203" pitchFamily="34" charset="0"/>
              </a:rPr>
              <a:t>Schil</a:t>
            </a:r>
            <a:r>
              <a:rPr lang="en-US" sz="1400" dirty="0" smtClean="0">
                <a:latin typeface="Segoe UI" panose="020B0502040204020203" pitchFamily="34" charset="0"/>
                <a:cs typeface="Segoe UI" panose="020B0502040204020203" pitchFamily="34" charset="0"/>
              </a:rPr>
              <a:t> 1: </a:t>
            </a:r>
            <a:r>
              <a:rPr lang="en-US" sz="1400" dirty="0" err="1" smtClean="0">
                <a:latin typeface="Segoe UI" panose="020B0502040204020203" pitchFamily="34" charset="0"/>
                <a:cs typeface="Segoe UI" panose="020B0502040204020203" pitchFamily="34" charset="0"/>
              </a:rPr>
              <a:t>cliëntspecifieke</a:t>
            </a:r>
            <a:r>
              <a:rPr lang="en-US" sz="1400" dirty="0" smtClean="0">
                <a:latin typeface="Segoe UI" panose="020B0502040204020203" pitchFamily="34" charset="0"/>
                <a:cs typeface="Segoe UI" panose="020B0502040204020203" pitchFamily="34" charset="0"/>
              </a:rPr>
              <a:t> </a:t>
            </a:r>
            <a:r>
              <a:rPr lang="en-US" sz="1400" dirty="0" err="1" smtClean="0">
                <a:latin typeface="Segoe UI" panose="020B0502040204020203" pitchFamily="34" charset="0"/>
                <a:cs typeface="Segoe UI" panose="020B0502040204020203" pitchFamily="34" charset="0"/>
              </a:rPr>
              <a:t>gegevens</a:t>
            </a:r>
            <a:endParaRPr lang="en-US" sz="1400" dirty="0" smtClean="0">
              <a:latin typeface="Segoe UI" panose="020B0502040204020203" pitchFamily="34" charset="0"/>
              <a:cs typeface="Segoe UI" panose="020B0502040204020203" pitchFamily="34" charset="0"/>
            </a:endParaRPr>
          </a:p>
          <a:p>
            <a:r>
              <a:rPr lang="en-US" sz="1400" dirty="0" err="1" smtClean="0">
                <a:latin typeface="Segoe UI" panose="020B0502040204020203" pitchFamily="34" charset="0"/>
                <a:cs typeface="Segoe UI" panose="020B0502040204020203" pitchFamily="34" charset="0"/>
              </a:rPr>
              <a:t>Schil</a:t>
            </a:r>
            <a:r>
              <a:rPr lang="en-US" sz="1400" dirty="0" smtClean="0">
                <a:latin typeface="Segoe UI" panose="020B0502040204020203" pitchFamily="34" charset="0"/>
                <a:cs typeface="Segoe UI" panose="020B0502040204020203" pitchFamily="34" charset="0"/>
              </a:rPr>
              <a:t> 2/3: </a:t>
            </a:r>
            <a:r>
              <a:rPr lang="en-US" sz="1400" dirty="0" err="1" smtClean="0">
                <a:latin typeface="Segoe UI" panose="020B0502040204020203" pitchFamily="34" charset="0"/>
                <a:cs typeface="Segoe UI" panose="020B0502040204020203" pitchFamily="34" charset="0"/>
              </a:rPr>
              <a:t>gegevens</a:t>
            </a:r>
            <a:r>
              <a:rPr lang="en-US" sz="1400" dirty="0" smtClean="0">
                <a:latin typeface="Segoe UI" panose="020B0502040204020203" pitchFamily="34" charset="0"/>
                <a:cs typeface="Segoe UI" panose="020B0502040204020203" pitchFamily="34" charset="0"/>
              </a:rPr>
              <a:t> op </a:t>
            </a:r>
            <a:r>
              <a:rPr lang="en-US" sz="1400" dirty="0" err="1" smtClean="0">
                <a:latin typeface="Segoe UI" panose="020B0502040204020203" pitchFamily="34" charset="0"/>
                <a:cs typeface="Segoe UI" panose="020B0502040204020203" pitchFamily="34" charset="0"/>
              </a:rPr>
              <a:t>niveau</a:t>
            </a:r>
            <a:r>
              <a:rPr lang="en-US" sz="1400" dirty="0" smtClean="0">
                <a:latin typeface="Segoe UI" panose="020B0502040204020203" pitchFamily="34" charset="0"/>
                <a:cs typeface="Segoe UI" panose="020B0502040204020203" pitchFamily="34" charset="0"/>
              </a:rPr>
              <a:t> van de </a:t>
            </a:r>
            <a:r>
              <a:rPr lang="en-US" sz="1400" dirty="0" err="1" smtClean="0">
                <a:latin typeface="Segoe UI" panose="020B0502040204020203" pitchFamily="34" charset="0"/>
                <a:cs typeface="Segoe UI" panose="020B0502040204020203" pitchFamily="34" charset="0"/>
              </a:rPr>
              <a:t>voorziening</a:t>
            </a:r>
            <a:endParaRPr lang="en-US" sz="1400" dirty="0">
              <a:latin typeface="Segoe UI" panose="020B0502040204020203" pitchFamily="34" charset="0"/>
              <a:cs typeface="Segoe UI" panose="020B0502040204020203" pitchFamily="34" charset="0"/>
            </a:endParaRPr>
          </a:p>
        </p:txBody>
      </p:sp>
      <p:pic>
        <p:nvPicPr>
          <p:cNvPr id="59" name="Afbeelding 58"/>
          <p:cNvPicPr>
            <a:picLocks noChangeAspect="1"/>
          </p:cNvPicPr>
          <p:nvPr/>
        </p:nvPicPr>
        <p:blipFill>
          <a:blip r:embed="rId3"/>
          <a:stretch>
            <a:fillRect/>
          </a:stretch>
        </p:blipFill>
        <p:spPr>
          <a:xfrm>
            <a:off x="54592" y="4136975"/>
            <a:ext cx="9034818" cy="2598031"/>
          </a:xfrm>
          <a:prstGeom prst="rect">
            <a:avLst/>
          </a:prstGeom>
        </p:spPr>
      </p:pic>
      <p:sp>
        <p:nvSpPr>
          <p:cNvPr id="60" name="Tekstvak 59"/>
          <p:cNvSpPr txBox="1"/>
          <p:nvPr/>
        </p:nvSpPr>
        <p:spPr>
          <a:xfrm>
            <a:off x="217334" y="2599382"/>
            <a:ext cx="928048" cy="338554"/>
          </a:xfrm>
          <a:prstGeom prst="rect">
            <a:avLst/>
          </a:prstGeom>
          <a:solidFill>
            <a:srgbClr val="27AEEF"/>
          </a:solidFill>
          <a:ln w="38100">
            <a:solidFill>
              <a:srgbClr val="27AEEF"/>
            </a:solidFill>
          </a:ln>
        </p:spPr>
        <p:txBody>
          <a:bodyPr wrap="square" rtlCol="0">
            <a:spAutoFit/>
          </a:bodyPr>
          <a:lstStyle/>
          <a:p>
            <a:pPr algn="ctr" defTabSz="457200"/>
            <a:r>
              <a:rPr lang="nl-BE" sz="1600" dirty="0" smtClean="0">
                <a:solidFill>
                  <a:prstClr val="white"/>
                </a:solidFill>
                <a:latin typeface="Calibri" charset="0"/>
                <a:ea typeface="ＭＳ Ｐゴシック" charset="0"/>
              </a:rPr>
              <a:t>Schil 3</a:t>
            </a:r>
            <a:endParaRPr lang="nl-BE" sz="1600" dirty="0">
              <a:solidFill>
                <a:prstClr val="white"/>
              </a:solidFill>
              <a:latin typeface="Calibri" charset="0"/>
              <a:ea typeface="ＭＳ Ｐゴシック" charset="0"/>
            </a:endParaRPr>
          </a:p>
        </p:txBody>
      </p:sp>
      <p:sp>
        <p:nvSpPr>
          <p:cNvPr id="61" name="Tekstvak 60"/>
          <p:cNvSpPr txBox="1"/>
          <p:nvPr/>
        </p:nvSpPr>
        <p:spPr>
          <a:xfrm>
            <a:off x="1948113" y="2599382"/>
            <a:ext cx="928048" cy="338554"/>
          </a:xfrm>
          <a:prstGeom prst="rect">
            <a:avLst/>
          </a:prstGeom>
          <a:solidFill>
            <a:srgbClr val="27AEEF"/>
          </a:solidFill>
          <a:ln w="38100">
            <a:solidFill>
              <a:srgbClr val="27AEEF"/>
            </a:solidFill>
          </a:ln>
        </p:spPr>
        <p:txBody>
          <a:bodyPr wrap="square" rtlCol="0">
            <a:spAutoFit/>
          </a:bodyPr>
          <a:lstStyle>
            <a:defPPr>
              <a:defRPr lang="en-GB"/>
            </a:defPPr>
          </a:lstStyle>
          <a:p>
            <a:pPr algn="ctr" defTabSz="457200"/>
            <a:r>
              <a:rPr lang="nl-BE" sz="1600" dirty="0">
                <a:solidFill>
                  <a:prstClr val="white"/>
                </a:solidFill>
                <a:latin typeface="Calibri" charset="0"/>
                <a:ea typeface="ＭＳ Ｐゴシック" charset="0"/>
              </a:rPr>
              <a:t>Schil 2</a:t>
            </a:r>
          </a:p>
        </p:txBody>
      </p:sp>
      <p:sp>
        <p:nvSpPr>
          <p:cNvPr id="62" name="Tekstvak 61"/>
          <p:cNvSpPr txBox="1"/>
          <p:nvPr/>
        </p:nvSpPr>
        <p:spPr>
          <a:xfrm>
            <a:off x="3690481" y="2595856"/>
            <a:ext cx="928048" cy="338554"/>
          </a:xfrm>
          <a:prstGeom prst="rect">
            <a:avLst/>
          </a:prstGeom>
          <a:solidFill>
            <a:srgbClr val="27AEEF"/>
          </a:solidFill>
          <a:ln w="38100">
            <a:solidFill>
              <a:srgbClr val="27AEEF"/>
            </a:solidFill>
          </a:ln>
        </p:spPr>
        <p:txBody>
          <a:bodyPr wrap="square" rtlCol="0">
            <a:spAutoFit/>
          </a:bodyPr>
          <a:lstStyle>
            <a:defPPr>
              <a:defRPr lang="en-GB"/>
            </a:defPPr>
            <a:lvl1pPr algn="ctr">
              <a:defRPr sz="1600" b="1">
                <a:solidFill>
                  <a:schemeClr val="tx2"/>
                </a:solidFill>
              </a:defRPr>
            </a:lvl1pPr>
          </a:lstStyle>
          <a:p>
            <a:pPr defTabSz="457200"/>
            <a:r>
              <a:rPr lang="nl-BE" b="0" dirty="0">
                <a:solidFill>
                  <a:prstClr val="white"/>
                </a:solidFill>
                <a:latin typeface="Calibri" charset="0"/>
                <a:ea typeface="ＭＳ Ｐゴシック" charset="0"/>
              </a:rPr>
              <a:t>Schil 1</a:t>
            </a:r>
          </a:p>
        </p:txBody>
      </p:sp>
      <p:sp>
        <p:nvSpPr>
          <p:cNvPr id="63" name="Tekstvak 62"/>
          <p:cNvSpPr txBox="1"/>
          <p:nvPr/>
        </p:nvSpPr>
        <p:spPr>
          <a:xfrm>
            <a:off x="5022486" y="2599382"/>
            <a:ext cx="1034740" cy="338554"/>
          </a:xfrm>
          <a:prstGeom prst="rect">
            <a:avLst/>
          </a:prstGeom>
          <a:solidFill>
            <a:srgbClr val="27AEEF"/>
          </a:solidFill>
          <a:ln w="38100">
            <a:solidFill>
              <a:srgbClr val="27AEEF"/>
            </a:solidFill>
          </a:ln>
        </p:spPr>
        <p:txBody>
          <a:bodyPr wrap="square" rtlCol="0">
            <a:spAutoFit/>
          </a:bodyPr>
          <a:lstStyle>
            <a:defPPr>
              <a:defRPr lang="en-GB"/>
            </a:defPPr>
            <a:lvl1pPr algn="ctr">
              <a:defRPr sz="1600" b="1">
                <a:solidFill>
                  <a:schemeClr val="tx2"/>
                </a:solidFill>
              </a:defRPr>
            </a:lvl1pPr>
          </a:lstStyle>
          <a:p>
            <a:pPr defTabSz="457200"/>
            <a:r>
              <a:rPr lang="nl-BE" b="0" dirty="0">
                <a:solidFill>
                  <a:prstClr val="white"/>
                </a:solidFill>
                <a:latin typeface="Calibri" charset="0"/>
                <a:ea typeface="ＭＳ Ｐゴシック" charset="0"/>
              </a:rPr>
              <a:t>Centraal</a:t>
            </a:r>
          </a:p>
        </p:txBody>
      </p:sp>
      <p:sp>
        <p:nvSpPr>
          <p:cNvPr id="64" name="Tekstvak 63"/>
          <p:cNvSpPr txBox="1"/>
          <p:nvPr/>
        </p:nvSpPr>
        <p:spPr>
          <a:xfrm>
            <a:off x="6491894" y="2599382"/>
            <a:ext cx="1034740" cy="338554"/>
          </a:xfrm>
          <a:prstGeom prst="rect">
            <a:avLst/>
          </a:prstGeom>
          <a:solidFill>
            <a:srgbClr val="27AEEF"/>
          </a:solidFill>
          <a:ln w="38100">
            <a:solidFill>
              <a:srgbClr val="27AEEF"/>
            </a:solidFill>
          </a:ln>
        </p:spPr>
        <p:txBody>
          <a:bodyPr wrap="square" rtlCol="0">
            <a:spAutoFit/>
          </a:bodyPr>
          <a:lstStyle>
            <a:defPPr>
              <a:defRPr lang="en-GB"/>
            </a:defPPr>
            <a:lvl1pPr algn="ctr">
              <a:defRPr sz="1600" b="1">
                <a:solidFill>
                  <a:schemeClr val="tx2"/>
                </a:solidFill>
              </a:defRPr>
            </a:lvl1pPr>
          </a:lstStyle>
          <a:p>
            <a:pPr defTabSz="457200"/>
            <a:r>
              <a:rPr lang="nl-BE" b="0" dirty="0" smtClean="0">
                <a:solidFill>
                  <a:prstClr val="white"/>
                </a:solidFill>
                <a:latin typeface="Calibri" charset="0"/>
                <a:ea typeface="ＭＳ Ｐゴシック" charset="0"/>
              </a:rPr>
              <a:t>Schil 1</a:t>
            </a:r>
            <a:endParaRPr lang="nl-BE" b="0" dirty="0">
              <a:solidFill>
                <a:prstClr val="white"/>
              </a:solidFill>
              <a:latin typeface="Calibri" charset="0"/>
              <a:ea typeface="ＭＳ Ｐゴシック" charset="0"/>
            </a:endParaRPr>
          </a:p>
        </p:txBody>
      </p:sp>
      <p:sp>
        <p:nvSpPr>
          <p:cNvPr id="66" name="Tekstvak 65"/>
          <p:cNvSpPr txBox="1"/>
          <p:nvPr/>
        </p:nvSpPr>
        <p:spPr>
          <a:xfrm>
            <a:off x="8009603" y="2599382"/>
            <a:ext cx="1034740" cy="338554"/>
          </a:xfrm>
          <a:prstGeom prst="rect">
            <a:avLst/>
          </a:prstGeom>
          <a:solidFill>
            <a:srgbClr val="27AEEF"/>
          </a:solidFill>
          <a:ln w="38100">
            <a:solidFill>
              <a:srgbClr val="27AEEF"/>
            </a:solidFill>
          </a:ln>
        </p:spPr>
        <p:txBody>
          <a:bodyPr wrap="square" rtlCol="0">
            <a:spAutoFit/>
          </a:bodyPr>
          <a:lstStyle>
            <a:defPPr>
              <a:defRPr lang="en-GB"/>
            </a:defPPr>
            <a:lvl1pPr algn="ctr">
              <a:defRPr sz="1600" b="1">
                <a:solidFill>
                  <a:schemeClr val="tx2"/>
                </a:solidFill>
              </a:defRPr>
            </a:lvl1pPr>
          </a:lstStyle>
          <a:p>
            <a:pPr defTabSz="457200"/>
            <a:r>
              <a:rPr lang="nl-BE" b="0" dirty="0" smtClean="0">
                <a:solidFill>
                  <a:prstClr val="white"/>
                </a:solidFill>
                <a:latin typeface="Calibri" charset="0"/>
                <a:ea typeface="ＭＳ Ｐゴシック" charset="0"/>
              </a:rPr>
              <a:t>Schil 2</a:t>
            </a:r>
            <a:endParaRPr lang="nl-BE" b="0" dirty="0">
              <a:solidFill>
                <a:prstClr val="white"/>
              </a:solidFill>
              <a:latin typeface="Calibri" charset="0"/>
              <a:ea typeface="ＭＳ Ｐゴシック" charset="0"/>
            </a:endParaRPr>
          </a:p>
        </p:txBody>
      </p:sp>
      <p:cxnSp>
        <p:nvCxnSpPr>
          <p:cNvPr id="67" name="Rechte verbindingslijn 66"/>
          <p:cNvCxnSpPr/>
          <p:nvPr/>
        </p:nvCxnSpPr>
        <p:spPr>
          <a:xfrm>
            <a:off x="1433015" y="2599381"/>
            <a:ext cx="0" cy="3984299"/>
          </a:xfrm>
          <a:prstGeom prst="line">
            <a:avLst/>
          </a:prstGeom>
          <a:ln>
            <a:solidFill>
              <a:srgbClr val="27AEEF"/>
            </a:solidFill>
            <a:prstDash val="sysDash"/>
          </a:ln>
        </p:spPr>
        <p:style>
          <a:lnRef idx="2">
            <a:schemeClr val="accent1"/>
          </a:lnRef>
          <a:fillRef idx="0">
            <a:schemeClr val="accent1"/>
          </a:fillRef>
          <a:effectRef idx="1">
            <a:schemeClr val="accent1"/>
          </a:effectRef>
          <a:fontRef idx="minor">
            <a:schemeClr val="tx1"/>
          </a:fontRef>
        </p:style>
      </p:cxnSp>
      <p:cxnSp>
        <p:nvCxnSpPr>
          <p:cNvPr id="68" name="Rechte verbindingslijn 67"/>
          <p:cNvCxnSpPr/>
          <p:nvPr/>
        </p:nvCxnSpPr>
        <p:spPr>
          <a:xfrm>
            <a:off x="3386920" y="2599381"/>
            <a:ext cx="0" cy="3984299"/>
          </a:xfrm>
          <a:prstGeom prst="line">
            <a:avLst/>
          </a:prstGeom>
          <a:ln>
            <a:solidFill>
              <a:srgbClr val="27AEEF"/>
            </a:solidFill>
            <a:prstDash val="sysDash"/>
          </a:ln>
        </p:spPr>
        <p:style>
          <a:lnRef idx="2">
            <a:schemeClr val="accent1"/>
          </a:lnRef>
          <a:fillRef idx="0">
            <a:schemeClr val="accent1"/>
          </a:fillRef>
          <a:effectRef idx="1">
            <a:schemeClr val="accent1"/>
          </a:effectRef>
          <a:fontRef idx="minor">
            <a:schemeClr val="tx1"/>
          </a:fontRef>
        </p:style>
      </p:cxnSp>
      <p:cxnSp>
        <p:nvCxnSpPr>
          <p:cNvPr id="70" name="Rechte verbindingslijn 69"/>
          <p:cNvCxnSpPr/>
          <p:nvPr/>
        </p:nvCxnSpPr>
        <p:spPr>
          <a:xfrm>
            <a:off x="4917745" y="2599381"/>
            <a:ext cx="0" cy="3984299"/>
          </a:xfrm>
          <a:prstGeom prst="line">
            <a:avLst/>
          </a:prstGeom>
          <a:ln>
            <a:solidFill>
              <a:srgbClr val="27AEEF"/>
            </a:solidFill>
            <a:prstDash val="sysDash"/>
          </a:ln>
        </p:spPr>
        <p:style>
          <a:lnRef idx="2">
            <a:schemeClr val="accent1"/>
          </a:lnRef>
          <a:fillRef idx="0">
            <a:schemeClr val="accent1"/>
          </a:fillRef>
          <a:effectRef idx="1">
            <a:schemeClr val="accent1"/>
          </a:effectRef>
          <a:fontRef idx="minor">
            <a:schemeClr val="tx1"/>
          </a:fontRef>
        </p:style>
      </p:cxnSp>
      <p:cxnSp>
        <p:nvCxnSpPr>
          <p:cNvPr id="71" name="Rechte verbindingslijn 70"/>
          <p:cNvCxnSpPr/>
          <p:nvPr/>
        </p:nvCxnSpPr>
        <p:spPr>
          <a:xfrm>
            <a:off x="6161966" y="2599381"/>
            <a:ext cx="0" cy="3984299"/>
          </a:xfrm>
          <a:prstGeom prst="line">
            <a:avLst/>
          </a:prstGeom>
          <a:ln>
            <a:solidFill>
              <a:srgbClr val="27AEEF"/>
            </a:solidFill>
            <a:prstDash val="sysDash"/>
          </a:ln>
        </p:spPr>
        <p:style>
          <a:lnRef idx="2">
            <a:schemeClr val="accent1"/>
          </a:lnRef>
          <a:fillRef idx="0">
            <a:schemeClr val="accent1"/>
          </a:fillRef>
          <a:effectRef idx="1">
            <a:schemeClr val="accent1"/>
          </a:effectRef>
          <a:fontRef idx="minor">
            <a:schemeClr val="tx1"/>
          </a:fontRef>
        </p:style>
      </p:cxnSp>
      <p:cxnSp>
        <p:nvCxnSpPr>
          <p:cNvPr id="72" name="Rechte verbindingslijn 71"/>
          <p:cNvCxnSpPr/>
          <p:nvPr/>
        </p:nvCxnSpPr>
        <p:spPr>
          <a:xfrm>
            <a:off x="7856562" y="2599381"/>
            <a:ext cx="0" cy="3984299"/>
          </a:xfrm>
          <a:prstGeom prst="line">
            <a:avLst/>
          </a:prstGeom>
          <a:ln>
            <a:solidFill>
              <a:srgbClr val="27AEEF"/>
            </a:solidFill>
            <a:prstDash val="sysDash"/>
          </a:ln>
        </p:spPr>
        <p:style>
          <a:lnRef idx="2">
            <a:schemeClr val="accent1"/>
          </a:lnRef>
          <a:fillRef idx="0">
            <a:schemeClr val="accent1"/>
          </a:fillRef>
          <a:effectRef idx="1">
            <a:schemeClr val="accent1"/>
          </a:effectRef>
          <a:fontRef idx="minor">
            <a:schemeClr val="tx1"/>
          </a:fontRef>
        </p:style>
      </p:cxnSp>
      <p:sp>
        <p:nvSpPr>
          <p:cNvPr id="73" name="Tekstvak 72"/>
          <p:cNvSpPr txBox="1"/>
          <p:nvPr/>
        </p:nvSpPr>
        <p:spPr>
          <a:xfrm>
            <a:off x="115555" y="3136379"/>
            <a:ext cx="1156292" cy="738664"/>
          </a:xfrm>
          <a:prstGeom prst="rect">
            <a:avLst/>
          </a:prstGeom>
          <a:noFill/>
        </p:spPr>
        <p:txBody>
          <a:bodyPr wrap="square" rtlCol="0">
            <a:spAutoFit/>
          </a:bodyPr>
          <a:lstStyle/>
          <a:p>
            <a:pPr algn="ctr" defTabSz="457200"/>
            <a:r>
              <a:rPr lang="nl-BE" sz="1400" dirty="0">
                <a:solidFill>
                  <a:srgbClr val="0070C0"/>
                </a:solidFill>
                <a:latin typeface="Segoe UI" panose="020B0502040204020203" pitchFamily="34" charset="0"/>
                <a:ea typeface="ＭＳ Ｐゴシック" charset="0"/>
                <a:cs typeface="Segoe UI" panose="020B0502040204020203" pitchFamily="34" charset="0"/>
              </a:rPr>
              <a:t>Totale kost van de voorziening</a:t>
            </a:r>
          </a:p>
        </p:txBody>
      </p:sp>
      <p:sp>
        <p:nvSpPr>
          <p:cNvPr id="74" name="Tekstvak 73"/>
          <p:cNvSpPr txBox="1"/>
          <p:nvPr/>
        </p:nvSpPr>
        <p:spPr>
          <a:xfrm>
            <a:off x="1745430" y="3050787"/>
            <a:ext cx="1333414" cy="738664"/>
          </a:xfrm>
          <a:prstGeom prst="rect">
            <a:avLst/>
          </a:prstGeom>
          <a:noFill/>
        </p:spPr>
        <p:txBody>
          <a:bodyPr wrap="square" rtlCol="0">
            <a:spAutoFit/>
          </a:bodyPr>
          <a:lstStyle/>
          <a:p>
            <a:pPr algn="ctr" defTabSz="457200"/>
            <a:r>
              <a:rPr lang="nl-BE" sz="1400" dirty="0">
                <a:solidFill>
                  <a:srgbClr val="0070C0"/>
                </a:solidFill>
                <a:latin typeface="Segoe UI" panose="020B0502040204020203" pitchFamily="34" charset="0"/>
                <a:ea typeface="ＭＳ Ｐゴシック" charset="0"/>
                <a:cs typeface="Segoe UI" panose="020B0502040204020203" pitchFamily="34" charset="0"/>
              </a:rPr>
              <a:t>Totale kost per eenheid of per activiteit</a:t>
            </a:r>
          </a:p>
        </p:txBody>
      </p:sp>
      <p:sp>
        <p:nvSpPr>
          <p:cNvPr id="75" name="Tekstvak 74"/>
          <p:cNvSpPr txBox="1"/>
          <p:nvPr/>
        </p:nvSpPr>
        <p:spPr>
          <a:xfrm>
            <a:off x="3597911" y="3152087"/>
            <a:ext cx="1090790" cy="738664"/>
          </a:xfrm>
          <a:prstGeom prst="rect">
            <a:avLst/>
          </a:prstGeom>
          <a:noFill/>
        </p:spPr>
        <p:txBody>
          <a:bodyPr wrap="square" rtlCol="0">
            <a:spAutoFit/>
          </a:bodyPr>
          <a:lstStyle/>
          <a:p>
            <a:pPr algn="ctr" defTabSz="457200"/>
            <a:r>
              <a:rPr lang="nl-BE" sz="1400" dirty="0">
                <a:solidFill>
                  <a:srgbClr val="0070C0"/>
                </a:solidFill>
                <a:latin typeface="Segoe UI" panose="020B0502040204020203" pitchFamily="34" charset="0"/>
                <a:ea typeface="ＭＳ Ｐゴシック" charset="0"/>
                <a:cs typeface="Segoe UI" panose="020B0502040204020203" pitchFamily="34" charset="0"/>
              </a:rPr>
              <a:t>Totale kosten per cliënt</a:t>
            </a:r>
          </a:p>
        </p:txBody>
      </p:sp>
      <p:sp>
        <p:nvSpPr>
          <p:cNvPr id="76" name="Tekstvak 75"/>
          <p:cNvSpPr txBox="1"/>
          <p:nvPr/>
        </p:nvSpPr>
        <p:spPr>
          <a:xfrm>
            <a:off x="4917751" y="3152087"/>
            <a:ext cx="1218093" cy="738664"/>
          </a:xfrm>
          <a:prstGeom prst="rect">
            <a:avLst/>
          </a:prstGeom>
          <a:noFill/>
        </p:spPr>
        <p:txBody>
          <a:bodyPr wrap="square" rtlCol="0">
            <a:spAutoFit/>
          </a:bodyPr>
          <a:lstStyle/>
          <a:p>
            <a:pPr algn="ctr" defTabSz="457200"/>
            <a:r>
              <a:rPr lang="nl-BE" sz="1400" dirty="0">
                <a:solidFill>
                  <a:srgbClr val="0070C0"/>
                </a:solidFill>
                <a:latin typeface="Segoe UI" panose="020B0502040204020203" pitchFamily="34" charset="0"/>
                <a:ea typeface="ＭＳ Ｐゴシック" charset="0"/>
                <a:cs typeface="Segoe UI" panose="020B0502040204020203" pitchFamily="34" charset="0"/>
              </a:rPr>
              <a:t>Synthese kosten en opbrengsten</a:t>
            </a:r>
          </a:p>
        </p:txBody>
      </p:sp>
      <p:sp>
        <p:nvSpPr>
          <p:cNvPr id="77" name="Tekstvak 76"/>
          <p:cNvSpPr txBox="1"/>
          <p:nvPr/>
        </p:nvSpPr>
        <p:spPr>
          <a:xfrm>
            <a:off x="6463869" y="3140032"/>
            <a:ext cx="1090790" cy="738664"/>
          </a:xfrm>
          <a:prstGeom prst="rect">
            <a:avLst/>
          </a:prstGeom>
          <a:noFill/>
        </p:spPr>
        <p:txBody>
          <a:bodyPr wrap="square" rtlCol="0">
            <a:spAutoFit/>
          </a:bodyPr>
          <a:lstStyle/>
          <a:p>
            <a:pPr algn="ctr" defTabSz="457200"/>
            <a:r>
              <a:rPr lang="nl-BE" sz="1400" dirty="0">
                <a:solidFill>
                  <a:srgbClr val="0070C0"/>
                </a:solidFill>
                <a:latin typeface="Segoe UI" panose="020B0502040204020203" pitchFamily="34" charset="0"/>
                <a:ea typeface="ＭＳ Ｐゴシック" charset="0"/>
                <a:cs typeface="Segoe UI" panose="020B0502040204020203" pitchFamily="34" charset="0"/>
              </a:rPr>
              <a:t>Totale inkomsten per cliënt</a:t>
            </a:r>
          </a:p>
        </p:txBody>
      </p:sp>
      <p:pic>
        <p:nvPicPr>
          <p:cNvPr id="1026" name="Picture 2" descr="http://lessen.museon.nl/generated/s502x350_e78b2f83fde5f16ad10e5d910d738d7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1901" y="390443"/>
            <a:ext cx="1373767" cy="183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591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Voorbereidende</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activiteiten</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662450" y="1439293"/>
            <a:ext cx="7575550" cy="3746759"/>
          </a:xfrm>
        </p:spPr>
        <p:txBody>
          <a:bodyPr/>
          <a:lstStyle/>
          <a:p>
            <a:r>
              <a:rPr lang="en-US" dirty="0" err="1" smtClean="0">
                <a:latin typeface="Segoe UI" panose="020B0502040204020203" pitchFamily="34" charset="0"/>
                <a:cs typeface="Segoe UI" panose="020B0502040204020203" pitchFamily="34" charset="0"/>
              </a:rPr>
              <a:t>Bepalen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activiteiten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en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diensten</a:t>
            </a:r>
            <a:endParaRPr lang="en-US" dirty="0" smtClean="0">
              <a:latin typeface="Segoe UI" panose="020B0502040204020203" pitchFamily="34" charset="0"/>
              <a:cs typeface="Segoe UI" panose="020B0502040204020203" pitchFamily="34" charset="0"/>
            </a:endParaRPr>
          </a:p>
          <a:p>
            <a:pPr lvl="1">
              <a:buFont typeface="Wingdings" panose="05000000000000000000" pitchFamily="2" charset="2"/>
              <a:buChar char="Ø"/>
            </a:pPr>
            <a:r>
              <a:rPr lang="nl-BE" dirty="0" err="1" smtClean="0">
                <a:latin typeface="Segoe UI" panose="020B0502040204020203" pitchFamily="34" charset="0"/>
                <a:cs typeface="Segoe UI" panose="020B0502040204020203" pitchFamily="34" charset="0"/>
              </a:rPr>
              <a:t>Zorggebonden</a:t>
            </a:r>
            <a:r>
              <a:rPr lang="nl-BE" dirty="0" smtClean="0">
                <a:latin typeface="Segoe UI" panose="020B0502040204020203" pitchFamily="34" charset="0"/>
                <a:cs typeface="Segoe UI" panose="020B0502040204020203" pitchFamily="34" charset="0"/>
              </a:rPr>
              <a:t> </a:t>
            </a:r>
            <a:r>
              <a:rPr lang="nl-BE" dirty="0">
                <a:latin typeface="Segoe UI" panose="020B0502040204020203" pitchFamily="34" charset="0"/>
                <a:cs typeface="Segoe UI" panose="020B0502040204020203" pitchFamily="34" charset="0"/>
              </a:rPr>
              <a:t>personeel</a:t>
            </a:r>
          </a:p>
          <a:p>
            <a:pPr lvl="1">
              <a:buFont typeface="Wingdings" panose="05000000000000000000" pitchFamily="2" charset="2"/>
              <a:buChar char="Ø"/>
            </a:pPr>
            <a:r>
              <a:rPr lang="nl-BE" dirty="0" err="1">
                <a:latin typeface="Segoe UI" panose="020B0502040204020203" pitchFamily="34" charset="0"/>
                <a:cs typeface="Segoe UI" panose="020B0502040204020203" pitchFamily="34" charset="0"/>
              </a:rPr>
              <a:t>Zorggebonden</a:t>
            </a:r>
            <a:r>
              <a:rPr lang="nl-BE" dirty="0">
                <a:latin typeface="Segoe UI" panose="020B0502040204020203" pitchFamily="34" charset="0"/>
                <a:cs typeface="Segoe UI" panose="020B0502040204020203" pitchFamily="34" charset="0"/>
              </a:rPr>
              <a:t> werking</a:t>
            </a:r>
          </a:p>
          <a:p>
            <a:pPr lvl="1">
              <a:buFont typeface="Wingdings" panose="05000000000000000000" pitchFamily="2" charset="2"/>
              <a:buChar char="Ø"/>
            </a:pPr>
            <a:r>
              <a:rPr lang="nl-BE" dirty="0" err="1">
                <a:latin typeface="Segoe UI" panose="020B0502040204020203" pitchFamily="34" charset="0"/>
                <a:cs typeface="Segoe UI" panose="020B0502040204020203" pitchFamily="34" charset="0"/>
              </a:rPr>
              <a:t>Organisatiegebonden</a:t>
            </a:r>
            <a:r>
              <a:rPr lang="nl-BE" dirty="0">
                <a:latin typeface="Segoe UI" panose="020B0502040204020203" pitchFamily="34" charset="0"/>
                <a:cs typeface="Segoe UI" panose="020B0502040204020203" pitchFamily="34" charset="0"/>
              </a:rPr>
              <a:t> personeel</a:t>
            </a:r>
          </a:p>
          <a:p>
            <a:pPr lvl="1">
              <a:buFont typeface="Wingdings" panose="05000000000000000000" pitchFamily="2" charset="2"/>
              <a:buChar char="Ø"/>
            </a:pPr>
            <a:r>
              <a:rPr lang="nl-BE" dirty="0" err="1">
                <a:latin typeface="Segoe UI" panose="020B0502040204020203" pitchFamily="34" charset="0"/>
                <a:cs typeface="Segoe UI" panose="020B0502040204020203" pitchFamily="34" charset="0"/>
              </a:rPr>
              <a:t>Organisatiegebonden</a:t>
            </a:r>
            <a:r>
              <a:rPr lang="nl-BE" dirty="0">
                <a:latin typeface="Segoe UI" panose="020B0502040204020203" pitchFamily="34" charset="0"/>
                <a:cs typeface="Segoe UI" panose="020B0502040204020203" pitchFamily="34" charset="0"/>
              </a:rPr>
              <a:t> werking</a:t>
            </a:r>
          </a:p>
          <a:p>
            <a:pPr lvl="1">
              <a:buFont typeface="Wingdings" panose="05000000000000000000" pitchFamily="2" charset="2"/>
              <a:buChar char="Ø"/>
            </a:pPr>
            <a:r>
              <a:rPr lang="nl-BE" dirty="0">
                <a:latin typeface="Segoe UI" panose="020B0502040204020203" pitchFamily="34" charset="0"/>
                <a:cs typeface="Segoe UI" panose="020B0502040204020203" pitchFamily="34" charset="0"/>
              </a:rPr>
              <a:t>Woon-en </a:t>
            </a:r>
            <a:r>
              <a:rPr lang="nl-BE" dirty="0" err="1" smtClean="0">
                <a:latin typeface="Segoe UI" panose="020B0502040204020203" pitchFamily="34" charset="0"/>
                <a:cs typeface="Segoe UI" panose="020B0502040204020203" pitchFamily="34" charset="0"/>
              </a:rPr>
              <a:t>leefkosten</a:t>
            </a:r>
            <a:endParaRPr lang="nl-BE" dirty="0" smtClean="0">
              <a:latin typeface="Segoe UI" panose="020B0502040204020203" pitchFamily="34" charset="0"/>
              <a:cs typeface="Segoe UI" panose="020B0502040204020203" pitchFamily="34" charset="0"/>
            </a:endParaRPr>
          </a:p>
          <a:p>
            <a:pPr lvl="1"/>
            <a:endParaRPr lang="nl-BE" dirty="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Indeling van personeel</a:t>
            </a:r>
          </a:p>
          <a:p>
            <a:pPr lvl="1">
              <a:buFont typeface="Wingdings" panose="05000000000000000000" pitchFamily="2" charset="2"/>
              <a:buChar char="Ø"/>
            </a:pPr>
            <a:r>
              <a:rPr lang="nl-BE" dirty="0">
                <a:latin typeface="Segoe UI" panose="020B0502040204020203" pitchFamily="34" charset="0"/>
                <a:cs typeface="Segoe UI" panose="020B0502040204020203" pitchFamily="34" charset="0"/>
              </a:rPr>
              <a:t>Volgens personeelsbarema</a:t>
            </a:r>
          </a:p>
          <a:p>
            <a:pPr lvl="1">
              <a:buFont typeface="Wingdings" panose="05000000000000000000" pitchFamily="2" charset="2"/>
              <a:buChar char="Ø"/>
            </a:pPr>
            <a:r>
              <a:rPr lang="nl-BE" dirty="0">
                <a:latin typeface="Segoe UI" panose="020B0502040204020203" pitchFamily="34" charset="0"/>
                <a:cs typeface="Segoe UI" panose="020B0502040204020203" pitchFamily="34" charset="0"/>
              </a:rPr>
              <a:t>Volgens financiering</a:t>
            </a:r>
          </a:p>
          <a:p>
            <a:pPr lvl="2">
              <a:buFont typeface="Courier New" panose="02070309020205020404" pitchFamily="49" charset="0"/>
              <a:buChar char="o"/>
            </a:pPr>
            <a:r>
              <a:rPr lang="nl-BE" dirty="0" err="1">
                <a:latin typeface="Segoe UI" panose="020B0502040204020203" pitchFamily="34" charset="0"/>
                <a:cs typeface="Segoe UI" panose="020B0502040204020203" pitchFamily="34" charset="0"/>
              </a:rPr>
              <a:t>Zorggebonden</a:t>
            </a:r>
            <a:endParaRPr lang="nl-BE" dirty="0">
              <a:latin typeface="Segoe UI" panose="020B0502040204020203" pitchFamily="34" charset="0"/>
              <a:cs typeface="Segoe UI" panose="020B0502040204020203" pitchFamily="34" charset="0"/>
            </a:endParaRPr>
          </a:p>
          <a:p>
            <a:pPr lvl="2">
              <a:buFont typeface="Courier New" panose="02070309020205020404" pitchFamily="49" charset="0"/>
              <a:buChar char="o"/>
            </a:pPr>
            <a:r>
              <a:rPr lang="nl-BE" dirty="0" err="1">
                <a:latin typeface="Segoe UI" panose="020B0502040204020203" pitchFamily="34" charset="0"/>
                <a:cs typeface="Segoe UI" panose="020B0502040204020203" pitchFamily="34" charset="0"/>
              </a:rPr>
              <a:t>Organisatiegebonden</a:t>
            </a:r>
            <a:endParaRPr lang="nl-BE" dirty="0">
              <a:latin typeface="Segoe UI" panose="020B0502040204020203" pitchFamily="34" charset="0"/>
              <a:cs typeface="Segoe UI" panose="020B0502040204020203" pitchFamily="34" charset="0"/>
            </a:endParaRPr>
          </a:p>
          <a:p>
            <a:pPr lvl="2">
              <a:buFont typeface="Courier New" panose="02070309020205020404" pitchFamily="49" charset="0"/>
              <a:buChar char="o"/>
            </a:pPr>
            <a:r>
              <a:rPr lang="nl-BE" dirty="0">
                <a:latin typeface="Segoe UI" panose="020B0502040204020203" pitchFamily="34" charset="0"/>
                <a:cs typeface="Segoe UI" panose="020B0502040204020203" pitchFamily="34" charset="0"/>
              </a:rPr>
              <a:t>Andere financiering</a:t>
            </a:r>
          </a:p>
          <a:p>
            <a:pPr marL="0" indent="0">
              <a:buNone/>
            </a:pPr>
            <a:endParaRPr lang="nl-BE" dirty="0">
              <a:latin typeface="Segoe UI" panose="020B0502040204020203" pitchFamily="34" charset="0"/>
              <a:cs typeface="Segoe UI" panose="020B0502040204020203" pitchFamily="34" charset="0"/>
            </a:endParaRPr>
          </a:p>
          <a:p>
            <a:pPr marL="432000" lvl="1" indent="0">
              <a:buNone/>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50584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a:latin typeface="Segoe UI" panose="020B0502040204020203" pitchFamily="34" charset="0"/>
                <a:cs typeface="Segoe UI" panose="020B0502040204020203" pitchFamily="34" charset="0"/>
              </a:rPr>
              <a:t>Voorbereidende</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activiteiten</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662450" y="1306289"/>
            <a:ext cx="7799906" cy="3746759"/>
          </a:xfrm>
        </p:spPr>
        <p:txBody>
          <a:bodyPr/>
          <a:lstStyle/>
          <a:p>
            <a:endParaRPr lang="nl-BE" dirty="0" smtClean="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Berekening </a:t>
            </a:r>
            <a:r>
              <a:rPr lang="nl-BE" dirty="0">
                <a:latin typeface="Segoe UI" panose="020B0502040204020203" pitchFamily="34" charset="0"/>
                <a:cs typeface="Segoe UI" panose="020B0502040204020203" pitchFamily="34" charset="0"/>
              </a:rPr>
              <a:t>woon- &amp; </a:t>
            </a:r>
            <a:r>
              <a:rPr lang="nl-BE" dirty="0" err="1">
                <a:latin typeface="Segoe UI" panose="020B0502040204020203" pitchFamily="34" charset="0"/>
                <a:cs typeface="Segoe UI" panose="020B0502040204020203" pitchFamily="34" charset="0"/>
              </a:rPr>
              <a:t>leefkosten</a:t>
            </a:r>
            <a:endParaRPr lang="nl-BE" dirty="0">
              <a:latin typeface="Segoe UI" panose="020B0502040204020203" pitchFamily="34" charset="0"/>
              <a:cs typeface="Segoe UI" panose="020B0502040204020203" pitchFamily="34" charset="0"/>
            </a:endParaRPr>
          </a:p>
          <a:p>
            <a:pPr lvl="1">
              <a:lnSpc>
                <a:spcPct val="150000"/>
              </a:lnSpc>
              <a:buFont typeface="Wingdings" panose="05000000000000000000" pitchFamily="2" charset="2"/>
              <a:buChar char="Ø"/>
            </a:pPr>
            <a:r>
              <a:rPr lang="nl-BE" dirty="0" err="1">
                <a:latin typeface="Segoe UI" panose="020B0502040204020203" pitchFamily="34" charset="0"/>
                <a:cs typeface="Segoe UI" panose="020B0502040204020203" pitchFamily="34" charset="0"/>
              </a:rPr>
              <a:t>Kostprijsbereking</a:t>
            </a:r>
            <a:r>
              <a:rPr lang="nl-BE" dirty="0">
                <a:latin typeface="Segoe UI" panose="020B0502040204020203" pitchFamily="34" charset="0"/>
                <a:cs typeface="Segoe UI" panose="020B0502040204020203" pitchFamily="34" charset="0"/>
              </a:rPr>
              <a:t> van activiteiten aan bewoners te factureren niet voorzien in de tool</a:t>
            </a:r>
          </a:p>
          <a:p>
            <a:pPr lvl="1">
              <a:lnSpc>
                <a:spcPct val="150000"/>
              </a:lnSpc>
              <a:buFont typeface="Wingdings" panose="05000000000000000000" pitchFamily="2" charset="2"/>
              <a:buChar char="Ø"/>
            </a:pPr>
            <a:r>
              <a:rPr lang="nl-BE" dirty="0">
                <a:latin typeface="Segoe UI" panose="020B0502040204020203" pitchFamily="34" charset="0"/>
                <a:cs typeface="Segoe UI" panose="020B0502040204020203" pitchFamily="34" charset="0"/>
              </a:rPr>
              <a:t>Berekening extern uitvoeren</a:t>
            </a:r>
          </a:p>
          <a:p>
            <a:pPr lvl="1">
              <a:lnSpc>
                <a:spcPct val="150000"/>
              </a:lnSpc>
              <a:buFont typeface="Wingdings" panose="05000000000000000000" pitchFamily="2" charset="2"/>
              <a:buChar char="Ø"/>
            </a:pPr>
            <a:r>
              <a:rPr lang="nl-BE" dirty="0">
                <a:latin typeface="Segoe UI" panose="020B0502040204020203" pitchFamily="34" charset="0"/>
                <a:cs typeface="Segoe UI" panose="020B0502040204020203" pitchFamily="34" charset="0"/>
              </a:rPr>
              <a:t>Eventueel templates hiervoor te bezorgen aan Steven De Looze</a:t>
            </a:r>
          </a:p>
          <a:p>
            <a:pPr lvl="1"/>
            <a:endParaRPr lang="nl-BE" dirty="0">
              <a:latin typeface="Segoe UI" panose="020B0502040204020203" pitchFamily="34" charset="0"/>
              <a:cs typeface="Segoe UI" panose="020B0502040204020203" pitchFamily="34" charset="0"/>
            </a:endParaRPr>
          </a:p>
          <a:p>
            <a:pPr lvl="1"/>
            <a:endParaRPr lang="nl-BE" dirty="0">
              <a:latin typeface="Segoe UI" panose="020B0502040204020203" pitchFamily="34" charset="0"/>
              <a:cs typeface="Segoe UI" panose="020B0502040204020203" pitchFamily="34" charset="0"/>
            </a:endParaRPr>
          </a:p>
          <a:p>
            <a:r>
              <a:rPr lang="nl-BE" dirty="0">
                <a:latin typeface="Segoe UI" panose="020B0502040204020203" pitchFamily="34" charset="0"/>
                <a:cs typeface="Segoe UI" panose="020B0502040204020203" pitchFamily="34" charset="0"/>
              </a:rPr>
              <a:t>Verdeling vastgoed</a:t>
            </a:r>
          </a:p>
          <a:p>
            <a:pPr lvl="1">
              <a:lnSpc>
                <a:spcPct val="150000"/>
              </a:lnSpc>
              <a:buFont typeface="Wingdings" panose="05000000000000000000" pitchFamily="2" charset="2"/>
              <a:buChar char="Ø"/>
            </a:pPr>
            <a:r>
              <a:rPr lang="nl-BE" dirty="0">
                <a:latin typeface="Segoe UI" panose="020B0502040204020203" pitchFamily="34" charset="0"/>
                <a:cs typeface="Segoe UI" panose="020B0502040204020203" pitchFamily="34" charset="0"/>
              </a:rPr>
              <a:t>Berekening en toewijzingen van kostprijs vastgoed aan een </a:t>
            </a:r>
            <a:r>
              <a:rPr lang="nl-BE" dirty="0" err="1">
                <a:latin typeface="Segoe UI" panose="020B0502040204020203" pitchFamily="34" charset="0"/>
                <a:cs typeface="Segoe UI" panose="020B0502040204020203" pitchFamily="34" charset="0"/>
              </a:rPr>
              <a:t>zorggebonden</a:t>
            </a:r>
            <a:r>
              <a:rPr lang="nl-BE" dirty="0">
                <a:latin typeface="Segoe UI" panose="020B0502040204020203" pitchFamily="34" charset="0"/>
                <a:cs typeface="Segoe UI" panose="020B0502040204020203" pitchFamily="34" charset="0"/>
              </a:rPr>
              <a:t> of </a:t>
            </a:r>
            <a:r>
              <a:rPr lang="nl-BE" dirty="0" err="1">
                <a:latin typeface="Segoe UI" panose="020B0502040204020203" pitchFamily="34" charset="0"/>
                <a:cs typeface="Segoe UI" panose="020B0502040204020203" pitchFamily="34" charset="0"/>
              </a:rPr>
              <a:t>organisatiegebonden</a:t>
            </a:r>
            <a:r>
              <a:rPr lang="nl-BE" dirty="0">
                <a:latin typeface="Segoe UI" panose="020B0502040204020203" pitchFamily="34" charset="0"/>
                <a:cs typeface="Segoe UI" panose="020B0502040204020203" pitchFamily="34" charset="0"/>
              </a:rPr>
              <a:t> activiteit</a:t>
            </a:r>
          </a:p>
          <a:p>
            <a:pPr marL="0" indent="0">
              <a:buNone/>
            </a:pPr>
            <a:endParaRPr lang="nl-BE" dirty="0">
              <a:latin typeface="Segoe UI" panose="020B0502040204020203" pitchFamily="34" charset="0"/>
              <a:cs typeface="Segoe UI" panose="020B0502040204020203" pitchFamily="34" charset="0"/>
            </a:endParaRPr>
          </a:p>
          <a:p>
            <a:pPr marL="432000" lvl="1" indent="0">
              <a:buNone/>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44249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37259" y="2488309"/>
            <a:ext cx="6047190" cy="2069635"/>
          </a:xfrm>
        </p:spPr>
        <p:txBody>
          <a:bodyPr/>
          <a:lstStyle/>
          <a:p>
            <a:pPr algn="ctr"/>
            <a:r>
              <a:rPr lang="en-US" dirty="0" err="1" smtClean="0">
                <a:latin typeface="Segoe UI" panose="020B0502040204020203" pitchFamily="34" charset="0"/>
                <a:cs typeface="Segoe UI" panose="020B0502040204020203" pitchFamily="34" charset="0"/>
              </a:rPr>
              <a:t>Verwerking</a:t>
            </a:r>
            <a:r>
              <a:rPr lang="en-US" dirty="0" smtClean="0">
                <a:latin typeface="Segoe UI" panose="020B0502040204020203" pitchFamily="34" charset="0"/>
                <a:cs typeface="Segoe UI" panose="020B0502040204020203" pitchFamily="34" charset="0"/>
              </a:rPr>
              <a:t> </a:t>
            </a:r>
            <a:br>
              <a:rPr lang="en-US" dirty="0" smtClean="0">
                <a:latin typeface="Segoe UI" panose="020B0502040204020203" pitchFamily="34" charset="0"/>
                <a:cs typeface="Segoe UI" panose="020B0502040204020203" pitchFamily="34" charset="0"/>
              </a:rPr>
            </a:br>
            <a:r>
              <a:rPr lang="en-US" dirty="0" err="1" smtClean="0">
                <a:latin typeface="Segoe UI" panose="020B0502040204020203" pitchFamily="34" charset="0"/>
                <a:cs typeface="Segoe UI" panose="020B0502040204020203" pitchFamily="34" charset="0"/>
              </a:rPr>
              <a:t>kosten</a:t>
            </a:r>
            <a:r>
              <a:rPr lang="en-US" dirty="0" smtClean="0">
                <a:latin typeface="Segoe UI" panose="020B0502040204020203" pitchFamily="34" charset="0"/>
                <a:cs typeface="Segoe UI" panose="020B0502040204020203" pitchFamily="34" charset="0"/>
              </a:rPr>
              <a:t> en </a:t>
            </a:r>
            <a:r>
              <a:rPr lang="en-US" dirty="0" err="1" smtClean="0">
                <a:latin typeface="Segoe UI" panose="020B0502040204020203" pitchFamily="34" charset="0"/>
                <a:cs typeface="Segoe UI" panose="020B0502040204020203" pitchFamily="34" charset="0"/>
              </a:rPr>
              <a:t>inkomsten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42039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701612" y="538817"/>
            <a:ext cx="7574425" cy="573283"/>
          </a:xfrm>
        </p:spPr>
        <p:txBody>
          <a:bodyPr/>
          <a:lstStyle/>
          <a:p>
            <a:r>
              <a:rPr lang="en-US" dirty="0" err="1" smtClean="0">
                <a:latin typeface="Segoe UI" panose="020B0502040204020203" pitchFamily="34" charset="0"/>
                <a:cs typeface="Segoe UI" panose="020B0502040204020203" pitchFamily="34" charset="0"/>
              </a:rPr>
              <a:t>Kostenoverzicht</a:t>
            </a:r>
            <a:endParaRPr lang="en-US" dirty="0">
              <a:latin typeface="Segoe UI" panose="020B0502040204020203" pitchFamily="34" charset="0"/>
              <a:cs typeface="Segoe UI" panose="020B0502040204020203" pitchFamily="34" charset="0"/>
            </a:endParaRPr>
          </a:p>
        </p:txBody>
      </p:sp>
      <p:sp>
        <p:nvSpPr>
          <p:cNvPr id="6" name="Rechthoek 5"/>
          <p:cNvSpPr/>
          <p:nvPr/>
        </p:nvSpPr>
        <p:spPr>
          <a:xfrm>
            <a:off x="1226759" y="1447783"/>
            <a:ext cx="2920621" cy="1736672"/>
          </a:xfrm>
          <a:prstGeom prst="rect">
            <a:avLst/>
          </a:prstGeom>
          <a:noFill/>
          <a:ln w="38100">
            <a:solidFill>
              <a:srgbClr val="27AE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l-BE" sz="1400">
              <a:solidFill>
                <a:prstClr val="white"/>
              </a:solidFill>
            </a:endParaRPr>
          </a:p>
        </p:txBody>
      </p:sp>
      <p:sp>
        <p:nvSpPr>
          <p:cNvPr id="7" name="Rechthoek 6"/>
          <p:cNvSpPr/>
          <p:nvPr/>
        </p:nvSpPr>
        <p:spPr>
          <a:xfrm>
            <a:off x="1226759" y="1457091"/>
            <a:ext cx="2920621" cy="632265"/>
          </a:xfrm>
          <a:prstGeom prst="rect">
            <a:avLst/>
          </a:prstGeom>
          <a:solidFill>
            <a:srgbClr val="27AEEF"/>
          </a:solidFill>
          <a:ln>
            <a:solidFill>
              <a:srgbClr val="27AE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l-BE" sz="1400">
              <a:solidFill>
                <a:prstClr val="white"/>
              </a:solidFill>
            </a:endParaRPr>
          </a:p>
        </p:txBody>
      </p:sp>
      <p:sp>
        <p:nvSpPr>
          <p:cNvPr id="8" name="Tekstvak 7"/>
          <p:cNvSpPr txBox="1"/>
          <p:nvPr/>
        </p:nvSpPr>
        <p:spPr>
          <a:xfrm>
            <a:off x="1226759" y="1550160"/>
            <a:ext cx="2920621" cy="307777"/>
          </a:xfrm>
          <a:prstGeom prst="rect">
            <a:avLst/>
          </a:prstGeom>
          <a:solidFill>
            <a:srgbClr val="27AEEF"/>
          </a:solidFill>
          <a:ln>
            <a:solidFill>
              <a:srgbClr val="27AEEF"/>
            </a:solidFill>
          </a:ln>
          <a:effectLst/>
        </p:spPr>
        <p:txBody>
          <a:bodyPr wrap="square" rtlCol="0">
            <a:spAutoFit/>
          </a:bodyPr>
          <a:lstStyle/>
          <a:p>
            <a:pPr algn="ctr" defTabSz="457200"/>
            <a:r>
              <a:rPr lang="nl-BE" sz="1400" b="1" dirty="0" err="1" smtClean="0">
                <a:solidFill>
                  <a:prstClr val="white"/>
                </a:solidFill>
                <a:latin typeface="Calibri" charset="0"/>
                <a:ea typeface="ＭＳ Ｐゴシック" charset="0"/>
              </a:rPr>
              <a:t>Zorggebonden</a:t>
            </a:r>
            <a:r>
              <a:rPr lang="nl-BE" sz="1400" b="1" dirty="0" smtClean="0">
                <a:solidFill>
                  <a:prstClr val="white"/>
                </a:solidFill>
                <a:latin typeface="Calibri" charset="0"/>
                <a:ea typeface="ＭＳ Ｐゴシック" charset="0"/>
              </a:rPr>
              <a:t> personeelskosten</a:t>
            </a:r>
            <a:endParaRPr lang="nl-BE" sz="1400" b="1" dirty="0">
              <a:solidFill>
                <a:prstClr val="white"/>
              </a:solidFill>
              <a:latin typeface="Calibri" charset="0"/>
              <a:ea typeface="ＭＳ Ｐゴシック" charset="0"/>
            </a:endParaRPr>
          </a:p>
        </p:txBody>
      </p:sp>
      <p:sp>
        <p:nvSpPr>
          <p:cNvPr id="9" name="Rechthoek 8"/>
          <p:cNvSpPr/>
          <p:nvPr/>
        </p:nvSpPr>
        <p:spPr>
          <a:xfrm>
            <a:off x="4802990" y="1438581"/>
            <a:ext cx="2920621" cy="1744803"/>
          </a:xfrm>
          <a:prstGeom prst="rect">
            <a:avLst/>
          </a:prstGeom>
          <a:noFill/>
          <a:ln w="38100">
            <a:solidFill>
              <a:srgbClr val="27AE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l-BE" sz="1400">
              <a:solidFill>
                <a:prstClr val="white"/>
              </a:solidFill>
            </a:endParaRPr>
          </a:p>
        </p:txBody>
      </p:sp>
      <p:sp>
        <p:nvSpPr>
          <p:cNvPr id="10" name="Rechthoek 9"/>
          <p:cNvSpPr/>
          <p:nvPr/>
        </p:nvSpPr>
        <p:spPr>
          <a:xfrm>
            <a:off x="4802990" y="1438582"/>
            <a:ext cx="2920621" cy="632265"/>
          </a:xfrm>
          <a:prstGeom prst="rect">
            <a:avLst/>
          </a:prstGeom>
          <a:solidFill>
            <a:srgbClr val="27AEEF"/>
          </a:solidFill>
          <a:ln>
            <a:solidFill>
              <a:srgbClr val="27AEE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l-BE" sz="1400">
              <a:solidFill>
                <a:prstClr val="white"/>
              </a:solidFill>
            </a:endParaRPr>
          </a:p>
        </p:txBody>
      </p:sp>
      <p:sp>
        <p:nvSpPr>
          <p:cNvPr id="11" name="Tekstvak 10"/>
          <p:cNvSpPr txBox="1"/>
          <p:nvPr/>
        </p:nvSpPr>
        <p:spPr>
          <a:xfrm>
            <a:off x="4802990" y="1438577"/>
            <a:ext cx="2920621" cy="523220"/>
          </a:xfrm>
          <a:prstGeom prst="rect">
            <a:avLst/>
          </a:prstGeom>
          <a:solidFill>
            <a:srgbClr val="27AEEF"/>
          </a:solidFill>
          <a:ln>
            <a:solidFill>
              <a:srgbClr val="27AEEF"/>
            </a:solidFill>
          </a:ln>
        </p:spPr>
        <p:txBody>
          <a:bodyPr wrap="square" rtlCol="0">
            <a:spAutoFit/>
          </a:bodyPr>
          <a:lstStyle/>
          <a:p>
            <a:pPr algn="ctr" defTabSz="457200"/>
            <a:r>
              <a:rPr lang="nl-BE" sz="1400" b="1" dirty="0" err="1" smtClean="0">
                <a:solidFill>
                  <a:prstClr val="white"/>
                </a:solidFill>
                <a:latin typeface="Calibri" charset="0"/>
                <a:ea typeface="ＭＳ Ｐゴシック" charset="0"/>
              </a:rPr>
              <a:t>Organisatiegebonden</a:t>
            </a:r>
            <a:r>
              <a:rPr lang="nl-BE" sz="1400" b="1" dirty="0" smtClean="0">
                <a:solidFill>
                  <a:prstClr val="white"/>
                </a:solidFill>
                <a:latin typeface="Calibri" charset="0"/>
                <a:ea typeface="ＭＳ Ｐゴシック" charset="0"/>
              </a:rPr>
              <a:t> personeelskosten</a:t>
            </a:r>
            <a:endParaRPr lang="nl-BE" sz="1400" b="1" dirty="0">
              <a:solidFill>
                <a:prstClr val="white"/>
              </a:solidFill>
              <a:latin typeface="Calibri" charset="0"/>
              <a:ea typeface="ＭＳ Ｐゴシック" charset="0"/>
            </a:endParaRPr>
          </a:p>
        </p:txBody>
      </p:sp>
      <p:sp>
        <p:nvSpPr>
          <p:cNvPr id="12" name="Rechthoek 11"/>
          <p:cNvSpPr/>
          <p:nvPr/>
        </p:nvSpPr>
        <p:spPr>
          <a:xfrm>
            <a:off x="4816638" y="3288097"/>
            <a:ext cx="2920621" cy="1488099"/>
          </a:xfrm>
          <a:prstGeom prst="rect">
            <a:avLst/>
          </a:prstGeom>
          <a:noFill/>
          <a:ln w="38100">
            <a:solidFill>
              <a:srgbClr val="27AEE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l-BE" sz="1400">
              <a:solidFill>
                <a:prstClr val="white"/>
              </a:solidFill>
            </a:endParaRPr>
          </a:p>
        </p:txBody>
      </p:sp>
      <p:sp>
        <p:nvSpPr>
          <p:cNvPr id="13" name="Rechthoek 12"/>
          <p:cNvSpPr/>
          <p:nvPr/>
        </p:nvSpPr>
        <p:spPr>
          <a:xfrm>
            <a:off x="4816638" y="3288095"/>
            <a:ext cx="2920621" cy="597456"/>
          </a:xfrm>
          <a:prstGeom prst="rect">
            <a:avLst/>
          </a:prstGeom>
          <a:solidFill>
            <a:srgbClr val="27AEEF"/>
          </a:solidFill>
          <a:ln>
            <a:solidFill>
              <a:srgbClr val="27AEE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l-BE" sz="1400">
              <a:solidFill>
                <a:prstClr val="white"/>
              </a:solidFill>
            </a:endParaRPr>
          </a:p>
        </p:txBody>
      </p:sp>
      <p:sp>
        <p:nvSpPr>
          <p:cNvPr id="15" name="Rechthoek 14"/>
          <p:cNvSpPr/>
          <p:nvPr/>
        </p:nvSpPr>
        <p:spPr>
          <a:xfrm>
            <a:off x="1240403" y="3288097"/>
            <a:ext cx="2920621" cy="1488099"/>
          </a:xfrm>
          <a:prstGeom prst="rect">
            <a:avLst/>
          </a:prstGeom>
          <a:noFill/>
          <a:ln w="38100">
            <a:solidFill>
              <a:srgbClr val="27AE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l-BE" sz="1400">
              <a:solidFill>
                <a:prstClr val="white"/>
              </a:solidFill>
            </a:endParaRPr>
          </a:p>
        </p:txBody>
      </p:sp>
      <p:sp>
        <p:nvSpPr>
          <p:cNvPr id="16" name="Rechthoek 15"/>
          <p:cNvSpPr/>
          <p:nvPr/>
        </p:nvSpPr>
        <p:spPr>
          <a:xfrm>
            <a:off x="1240403" y="3288098"/>
            <a:ext cx="2920621" cy="692945"/>
          </a:xfrm>
          <a:prstGeom prst="rect">
            <a:avLst/>
          </a:prstGeom>
          <a:solidFill>
            <a:srgbClr val="27AEEF"/>
          </a:solidFill>
          <a:ln>
            <a:solidFill>
              <a:srgbClr val="27AE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l-BE" sz="1400">
              <a:solidFill>
                <a:prstClr val="white"/>
              </a:solidFill>
            </a:endParaRPr>
          </a:p>
        </p:txBody>
      </p:sp>
      <p:sp>
        <p:nvSpPr>
          <p:cNvPr id="17" name="Tekstvak 16"/>
          <p:cNvSpPr txBox="1"/>
          <p:nvPr/>
        </p:nvSpPr>
        <p:spPr>
          <a:xfrm>
            <a:off x="1240403" y="3371860"/>
            <a:ext cx="2920621" cy="307777"/>
          </a:xfrm>
          <a:prstGeom prst="rect">
            <a:avLst/>
          </a:prstGeom>
          <a:solidFill>
            <a:srgbClr val="27AEEF"/>
          </a:solidFill>
          <a:ln>
            <a:solidFill>
              <a:srgbClr val="27AEEF"/>
            </a:solidFill>
          </a:ln>
          <a:effectLst/>
        </p:spPr>
        <p:txBody>
          <a:bodyPr wrap="square" rtlCol="0">
            <a:spAutoFit/>
          </a:bodyPr>
          <a:lstStyle/>
          <a:p>
            <a:pPr algn="ctr" defTabSz="457200"/>
            <a:r>
              <a:rPr lang="nl-BE" sz="1400" b="1" dirty="0" err="1" smtClean="0">
                <a:solidFill>
                  <a:prstClr val="white"/>
                </a:solidFill>
                <a:latin typeface="Calibri" charset="0"/>
                <a:ea typeface="ＭＳ Ｐゴシック" charset="0"/>
              </a:rPr>
              <a:t>Zorggebonden</a:t>
            </a:r>
            <a:r>
              <a:rPr lang="nl-BE" sz="1400" b="1" dirty="0" smtClean="0">
                <a:solidFill>
                  <a:prstClr val="white"/>
                </a:solidFill>
                <a:latin typeface="Calibri" charset="0"/>
                <a:ea typeface="ＭＳ Ｐゴシック" charset="0"/>
              </a:rPr>
              <a:t> werkingskosten</a:t>
            </a:r>
            <a:endParaRPr lang="nl-BE" sz="1400" b="1" dirty="0">
              <a:solidFill>
                <a:prstClr val="white"/>
              </a:solidFill>
              <a:latin typeface="Calibri" charset="0"/>
              <a:ea typeface="ＭＳ Ｐゴシック" charset="0"/>
            </a:endParaRPr>
          </a:p>
        </p:txBody>
      </p:sp>
      <p:sp>
        <p:nvSpPr>
          <p:cNvPr id="18" name="Rechthoek 17"/>
          <p:cNvSpPr/>
          <p:nvPr/>
        </p:nvSpPr>
        <p:spPr>
          <a:xfrm>
            <a:off x="3028523" y="4877177"/>
            <a:ext cx="2920621" cy="1563183"/>
          </a:xfrm>
          <a:prstGeom prst="rect">
            <a:avLst/>
          </a:prstGeom>
          <a:noFill/>
          <a:ln w="38100">
            <a:solidFill>
              <a:srgbClr val="27AE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l-BE" sz="1400">
              <a:solidFill>
                <a:prstClr val="white"/>
              </a:solidFill>
            </a:endParaRPr>
          </a:p>
        </p:txBody>
      </p:sp>
      <p:sp>
        <p:nvSpPr>
          <p:cNvPr id="19" name="Rechthoek 18"/>
          <p:cNvSpPr/>
          <p:nvPr/>
        </p:nvSpPr>
        <p:spPr>
          <a:xfrm>
            <a:off x="3028523" y="4877177"/>
            <a:ext cx="2920621" cy="637105"/>
          </a:xfrm>
          <a:prstGeom prst="rect">
            <a:avLst/>
          </a:prstGeom>
          <a:solidFill>
            <a:srgbClr val="27AEEF"/>
          </a:solidFill>
          <a:ln>
            <a:solidFill>
              <a:srgbClr val="27AE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l-BE" sz="1400">
              <a:solidFill>
                <a:prstClr val="white"/>
              </a:solidFill>
            </a:endParaRPr>
          </a:p>
        </p:txBody>
      </p:sp>
      <p:sp>
        <p:nvSpPr>
          <p:cNvPr id="20" name="Tekstvak 19"/>
          <p:cNvSpPr txBox="1"/>
          <p:nvPr/>
        </p:nvSpPr>
        <p:spPr>
          <a:xfrm>
            <a:off x="3028522" y="4971825"/>
            <a:ext cx="2920621" cy="307777"/>
          </a:xfrm>
          <a:prstGeom prst="rect">
            <a:avLst/>
          </a:prstGeom>
          <a:solidFill>
            <a:srgbClr val="27AEEF"/>
          </a:solidFill>
          <a:ln>
            <a:solidFill>
              <a:srgbClr val="27AEEF"/>
            </a:solidFill>
          </a:ln>
          <a:effectLst/>
        </p:spPr>
        <p:txBody>
          <a:bodyPr wrap="square" rtlCol="0">
            <a:spAutoFit/>
          </a:bodyPr>
          <a:lstStyle/>
          <a:p>
            <a:pPr algn="ctr" defTabSz="457200"/>
            <a:r>
              <a:rPr lang="nl-BE" sz="1400" b="1" dirty="0" smtClean="0">
                <a:solidFill>
                  <a:prstClr val="white"/>
                </a:solidFill>
                <a:latin typeface="Calibri" charset="0"/>
                <a:ea typeface="ＭＳ Ｐゴシック" charset="0"/>
              </a:rPr>
              <a:t>Woon- en </a:t>
            </a:r>
            <a:r>
              <a:rPr lang="nl-BE" sz="1400" b="1" dirty="0" err="1" smtClean="0">
                <a:solidFill>
                  <a:prstClr val="white"/>
                </a:solidFill>
                <a:latin typeface="Calibri" charset="0"/>
                <a:ea typeface="ＭＳ Ｐゴシック" charset="0"/>
              </a:rPr>
              <a:t>leefkosten</a:t>
            </a:r>
            <a:endParaRPr lang="nl-BE" sz="1400" b="1" dirty="0">
              <a:solidFill>
                <a:prstClr val="white"/>
              </a:solidFill>
              <a:latin typeface="Calibri" charset="0"/>
              <a:ea typeface="ＭＳ Ｐゴシック" charset="0"/>
            </a:endParaRPr>
          </a:p>
        </p:txBody>
      </p:sp>
      <p:sp>
        <p:nvSpPr>
          <p:cNvPr id="21" name="Tekstvak 20"/>
          <p:cNvSpPr txBox="1"/>
          <p:nvPr/>
        </p:nvSpPr>
        <p:spPr>
          <a:xfrm>
            <a:off x="1226759" y="2085001"/>
            <a:ext cx="2920621" cy="738664"/>
          </a:xfrm>
          <a:prstGeom prst="rect">
            <a:avLst/>
          </a:prstGeom>
          <a:noFill/>
          <a:ln>
            <a:noFill/>
          </a:ln>
        </p:spPr>
        <p:txBody>
          <a:bodyPr wrap="square" rtlCol="0">
            <a:spAutoFit/>
          </a:bodyPr>
          <a:lstStyle/>
          <a:p>
            <a:pPr defTabSz="457200"/>
            <a:r>
              <a:rPr lang="nl-BE" sz="1400" dirty="0" smtClean="0">
                <a:solidFill>
                  <a:prstClr val="black"/>
                </a:solidFill>
                <a:latin typeface="Calibri" charset="0"/>
                <a:ea typeface="ＭＳ Ｐゴシック" charset="0"/>
              </a:rPr>
              <a:t>Zorgprestaties één op één gelinkt aan bewoner</a:t>
            </a:r>
          </a:p>
          <a:p>
            <a:pPr defTabSz="457200"/>
            <a:r>
              <a:rPr lang="nl-BE" sz="1400" dirty="0" smtClean="0">
                <a:solidFill>
                  <a:prstClr val="black"/>
                </a:solidFill>
                <a:latin typeface="Calibri" charset="0"/>
                <a:ea typeface="ＭＳ Ｐゴシック" charset="0"/>
              </a:rPr>
              <a:t>Bv. Kinesitherapie</a:t>
            </a:r>
            <a:endParaRPr lang="nl-BE" sz="1400" dirty="0">
              <a:solidFill>
                <a:prstClr val="black"/>
              </a:solidFill>
              <a:latin typeface="Calibri" charset="0"/>
              <a:ea typeface="ＭＳ Ｐゴシック" charset="0"/>
            </a:endParaRPr>
          </a:p>
        </p:txBody>
      </p:sp>
      <p:sp>
        <p:nvSpPr>
          <p:cNvPr id="22" name="Tekstvak 21"/>
          <p:cNvSpPr txBox="1"/>
          <p:nvPr/>
        </p:nvSpPr>
        <p:spPr>
          <a:xfrm>
            <a:off x="4794506" y="2096191"/>
            <a:ext cx="2920621" cy="523220"/>
          </a:xfrm>
          <a:prstGeom prst="rect">
            <a:avLst/>
          </a:prstGeom>
          <a:noFill/>
        </p:spPr>
        <p:txBody>
          <a:bodyPr wrap="square" rtlCol="0">
            <a:spAutoFit/>
          </a:bodyPr>
          <a:lstStyle/>
          <a:p>
            <a:pPr defTabSz="457200"/>
            <a:r>
              <a:rPr lang="nl-BE" sz="1400" dirty="0" smtClean="0">
                <a:solidFill>
                  <a:prstClr val="black"/>
                </a:solidFill>
                <a:latin typeface="Calibri" charset="0"/>
                <a:ea typeface="ＭＳ Ｐゴシック" charset="0"/>
              </a:rPr>
              <a:t>Te verdelen a.d.h.v. verdeelsleutels</a:t>
            </a:r>
          </a:p>
          <a:p>
            <a:pPr defTabSz="457200"/>
            <a:r>
              <a:rPr lang="nl-BE" sz="1400" dirty="0" smtClean="0">
                <a:solidFill>
                  <a:prstClr val="black"/>
                </a:solidFill>
                <a:latin typeface="Calibri" charset="0"/>
                <a:ea typeface="ＭＳ Ｐゴシック" charset="0"/>
              </a:rPr>
              <a:t>Bv. Directie</a:t>
            </a:r>
            <a:endParaRPr lang="nl-BE" sz="1400" dirty="0">
              <a:solidFill>
                <a:prstClr val="black"/>
              </a:solidFill>
              <a:latin typeface="Calibri" charset="0"/>
              <a:ea typeface="ＭＳ Ｐゴシック" charset="0"/>
            </a:endParaRPr>
          </a:p>
        </p:txBody>
      </p:sp>
      <p:sp>
        <p:nvSpPr>
          <p:cNvPr id="23" name="Tekstvak 22"/>
          <p:cNvSpPr txBox="1"/>
          <p:nvPr/>
        </p:nvSpPr>
        <p:spPr>
          <a:xfrm>
            <a:off x="4816638" y="3981040"/>
            <a:ext cx="2920621" cy="523220"/>
          </a:xfrm>
          <a:prstGeom prst="rect">
            <a:avLst/>
          </a:prstGeom>
          <a:noFill/>
          <a:effectLst/>
        </p:spPr>
        <p:txBody>
          <a:bodyPr wrap="square" rtlCol="0">
            <a:spAutoFit/>
          </a:bodyPr>
          <a:lstStyle/>
          <a:p>
            <a:pPr defTabSz="457200"/>
            <a:r>
              <a:rPr lang="nl-BE" sz="1400" dirty="0" smtClean="0">
                <a:solidFill>
                  <a:prstClr val="black"/>
                </a:solidFill>
                <a:latin typeface="Calibri" charset="0"/>
                <a:ea typeface="ＭＳ Ｐゴシック" charset="0"/>
              </a:rPr>
              <a:t>Te verdelen a.d.h.v. verdeelsleutels</a:t>
            </a:r>
          </a:p>
          <a:p>
            <a:pPr defTabSz="457200"/>
            <a:r>
              <a:rPr lang="nl-BE" sz="1400" dirty="0" smtClean="0">
                <a:solidFill>
                  <a:prstClr val="black"/>
                </a:solidFill>
                <a:latin typeface="Calibri" charset="0"/>
                <a:ea typeface="ＭＳ Ｐゴシック" charset="0"/>
              </a:rPr>
              <a:t>Bv. Verzekeringen</a:t>
            </a:r>
            <a:endParaRPr lang="nl-BE" sz="1400" dirty="0">
              <a:solidFill>
                <a:prstClr val="black"/>
              </a:solidFill>
              <a:latin typeface="Calibri" charset="0"/>
              <a:ea typeface="ＭＳ Ｐゴシック" charset="0"/>
            </a:endParaRPr>
          </a:p>
        </p:txBody>
      </p:sp>
      <p:sp>
        <p:nvSpPr>
          <p:cNvPr id="24" name="Tekstvak 23"/>
          <p:cNvSpPr txBox="1"/>
          <p:nvPr/>
        </p:nvSpPr>
        <p:spPr>
          <a:xfrm>
            <a:off x="1226759" y="3986649"/>
            <a:ext cx="2920621" cy="523220"/>
          </a:xfrm>
          <a:prstGeom prst="rect">
            <a:avLst/>
          </a:prstGeom>
          <a:noFill/>
          <a:effectLst/>
        </p:spPr>
        <p:txBody>
          <a:bodyPr wrap="square" rtlCol="0">
            <a:spAutoFit/>
          </a:bodyPr>
          <a:lstStyle/>
          <a:p>
            <a:pPr defTabSz="457200"/>
            <a:r>
              <a:rPr lang="nl-BE" sz="1400" dirty="0" smtClean="0">
                <a:solidFill>
                  <a:prstClr val="black"/>
                </a:solidFill>
                <a:latin typeface="Calibri" charset="0"/>
                <a:ea typeface="ＭＳ Ｐゴシック" charset="0"/>
              </a:rPr>
              <a:t>Te verdelen a.d.h.v. verdeelsleutels</a:t>
            </a:r>
          </a:p>
          <a:p>
            <a:pPr defTabSz="457200"/>
            <a:r>
              <a:rPr lang="nl-BE" sz="1400" dirty="0" smtClean="0">
                <a:solidFill>
                  <a:prstClr val="black"/>
                </a:solidFill>
                <a:latin typeface="Calibri" charset="0"/>
                <a:ea typeface="ＭＳ Ｐゴシック" charset="0"/>
              </a:rPr>
              <a:t>Bv. Attributen kinesist</a:t>
            </a:r>
            <a:endParaRPr lang="nl-BE" sz="1400" dirty="0">
              <a:solidFill>
                <a:prstClr val="black"/>
              </a:solidFill>
              <a:latin typeface="Calibri" charset="0"/>
              <a:ea typeface="ＭＳ Ｐゴシック" charset="0"/>
            </a:endParaRPr>
          </a:p>
        </p:txBody>
      </p:sp>
      <p:sp>
        <p:nvSpPr>
          <p:cNvPr id="25" name="Tekstvak 24"/>
          <p:cNvSpPr txBox="1"/>
          <p:nvPr/>
        </p:nvSpPr>
        <p:spPr>
          <a:xfrm>
            <a:off x="3028523" y="5507228"/>
            <a:ext cx="2920621" cy="523220"/>
          </a:xfrm>
          <a:prstGeom prst="rect">
            <a:avLst/>
          </a:prstGeom>
          <a:noFill/>
        </p:spPr>
        <p:txBody>
          <a:bodyPr wrap="square" rtlCol="0">
            <a:spAutoFit/>
          </a:bodyPr>
          <a:lstStyle/>
          <a:p>
            <a:pPr defTabSz="457200"/>
            <a:r>
              <a:rPr lang="nl-BE" sz="1400" dirty="0" smtClean="0">
                <a:solidFill>
                  <a:prstClr val="black"/>
                </a:solidFill>
                <a:latin typeface="Calibri" charset="0"/>
                <a:ea typeface="ＭＳ Ｐゴシック" charset="0"/>
              </a:rPr>
              <a:t>Door te factureren activiteiten</a:t>
            </a:r>
          </a:p>
          <a:p>
            <a:pPr defTabSz="457200"/>
            <a:r>
              <a:rPr lang="nl-BE" sz="1400" dirty="0" smtClean="0">
                <a:solidFill>
                  <a:prstClr val="black"/>
                </a:solidFill>
                <a:latin typeface="Calibri" charset="0"/>
                <a:ea typeface="ＭＳ Ｐゴシック" charset="0"/>
              </a:rPr>
              <a:t>Bv. Voeding</a:t>
            </a:r>
            <a:endParaRPr lang="nl-BE" sz="1400" dirty="0">
              <a:solidFill>
                <a:prstClr val="black"/>
              </a:solidFill>
              <a:latin typeface="Calibri" charset="0"/>
              <a:ea typeface="ＭＳ Ｐゴシック" charset="0"/>
            </a:endParaRPr>
          </a:p>
        </p:txBody>
      </p:sp>
      <p:sp>
        <p:nvSpPr>
          <p:cNvPr id="26" name="Tekstvak 25"/>
          <p:cNvSpPr txBox="1"/>
          <p:nvPr/>
        </p:nvSpPr>
        <p:spPr>
          <a:xfrm>
            <a:off x="4816638" y="3280172"/>
            <a:ext cx="2920621" cy="523220"/>
          </a:xfrm>
          <a:prstGeom prst="rect">
            <a:avLst/>
          </a:prstGeom>
          <a:solidFill>
            <a:srgbClr val="27AEEF"/>
          </a:solidFill>
          <a:ln>
            <a:solidFill>
              <a:srgbClr val="27AEEF"/>
            </a:solidFill>
          </a:ln>
        </p:spPr>
        <p:txBody>
          <a:bodyPr wrap="square" rtlCol="0">
            <a:spAutoFit/>
          </a:bodyPr>
          <a:lstStyle/>
          <a:p>
            <a:pPr algn="ctr" defTabSz="457200"/>
            <a:r>
              <a:rPr lang="nl-BE" sz="1400" b="1" dirty="0" err="1" smtClean="0">
                <a:solidFill>
                  <a:prstClr val="white"/>
                </a:solidFill>
                <a:latin typeface="Calibri" charset="0"/>
                <a:ea typeface="ＭＳ Ｐゴシック" charset="0"/>
              </a:rPr>
              <a:t>Organisatiegebonden</a:t>
            </a:r>
            <a:r>
              <a:rPr lang="nl-BE" sz="1400" b="1" dirty="0" smtClean="0">
                <a:solidFill>
                  <a:prstClr val="white"/>
                </a:solidFill>
                <a:latin typeface="Calibri" charset="0"/>
                <a:ea typeface="ＭＳ Ｐゴシック" charset="0"/>
              </a:rPr>
              <a:t> werkingskosten</a:t>
            </a:r>
            <a:endParaRPr lang="nl-BE" sz="1400" b="1" dirty="0">
              <a:solidFill>
                <a:prstClr val="white"/>
              </a:solidFill>
              <a:latin typeface="Calibri" charset="0"/>
              <a:ea typeface="ＭＳ Ｐゴシック" charset="0"/>
            </a:endParaRPr>
          </a:p>
        </p:txBody>
      </p:sp>
    </p:spTree>
    <p:extLst>
      <p:ext uri="{BB962C8B-B14F-4D97-AF65-F5344CB8AC3E}">
        <p14:creationId xmlns:p14="http://schemas.microsoft.com/office/powerpoint/2010/main" val="3939962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Verdeelsleutels</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662450" y="1306289"/>
            <a:ext cx="7575550" cy="3746759"/>
          </a:xfrm>
        </p:spPr>
        <p:txBody>
          <a:bodyPr/>
          <a:lstStyle/>
          <a:p>
            <a:pPr fontAlgn="auto">
              <a:spcAft>
                <a:spcPts val="0"/>
              </a:spcAft>
            </a:pPr>
            <a:endParaRPr lang="nl-BE" dirty="0" smtClean="0">
              <a:latin typeface="Segoe UI" panose="020B0502040204020203" pitchFamily="34" charset="0"/>
              <a:cs typeface="Segoe UI" panose="020B0502040204020203" pitchFamily="34" charset="0"/>
            </a:endParaRPr>
          </a:p>
          <a:p>
            <a:pPr fontAlgn="auto">
              <a:spcAft>
                <a:spcPts val="0"/>
              </a:spcAft>
            </a:pPr>
            <a:r>
              <a:rPr lang="nl-BE" dirty="0" smtClean="0">
                <a:latin typeface="Segoe UI" panose="020B0502040204020203" pitchFamily="34" charset="0"/>
                <a:cs typeface="Segoe UI" panose="020B0502040204020203" pitchFamily="34" charset="0"/>
              </a:rPr>
              <a:t>Definitie:</a:t>
            </a:r>
          </a:p>
          <a:p>
            <a:pPr marL="0" indent="0" fontAlgn="auto">
              <a:spcAft>
                <a:spcPts val="0"/>
              </a:spcAft>
              <a:buNone/>
            </a:pPr>
            <a:r>
              <a:rPr lang="nl-BE" dirty="0">
                <a:latin typeface="Segoe UI" panose="020B0502040204020203" pitchFamily="34" charset="0"/>
                <a:cs typeface="Segoe UI" panose="020B0502040204020203" pitchFamily="34" charset="0"/>
              </a:rPr>
              <a:t>	</a:t>
            </a:r>
            <a:r>
              <a:rPr lang="nl-BE" dirty="0" smtClean="0">
                <a:latin typeface="Segoe UI" panose="020B0502040204020203" pitchFamily="34" charset="0"/>
                <a:cs typeface="Segoe UI" panose="020B0502040204020203" pitchFamily="34" charset="0"/>
              </a:rPr>
              <a:t>de </a:t>
            </a:r>
            <a:r>
              <a:rPr lang="nl-BE" dirty="0">
                <a:latin typeface="Segoe UI" panose="020B0502040204020203" pitchFamily="34" charset="0"/>
                <a:cs typeface="Segoe UI" panose="020B0502040204020203" pitchFamily="34" charset="0"/>
              </a:rPr>
              <a:t>eenheid die als maatstaf geldt voor de toerekening van kosten aan </a:t>
            </a:r>
            <a:r>
              <a:rPr lang="nl-BE" dirty="0" smtClean="0">
                <a:latin typeface="Segoe UI" panose="020B0502040204020203" pitchFamily="34" charset="0"/>
                <a:cs typeface="Segoe UI" panose="020B0502040204020203" pitchFamily="34" charset="0"/>
              </a:rPr>
              <a:t>	verschillende </a:t>
            </a:r>
            <a:r>
              <a:rPr lang="nl-BE" dirty="0">
                <a:latin typeface="Segoe UI" panose="020B0502040204020203" pitchFamily="34" charset="0"/>
                <a:cs typeface="Segoe UI" panose="020B0502040204020203" pitchFamily="34" charset="0"/>
              </a:rPr>
              <a:t>kostenplaatsen, of van kostenplaatsen aan de kostendragers</a:t>
            </a:r>
          </a:p>
          <a:p>
            <a:pPr marL="0" indent="0" fontAlgn="auto">
              <a:spcAft>
                <a:spcPts val="0"/>
              </a:spcAft>
              <a:buNone/>
            </a:pPr>
            <a:endParaRPr lang="nl-BE" dirty="0">
              <a:latin typeface="Segoe UI" panose="020B0502040204020203" pitchFamily="34" charset="0"/>
              <a:cs typeface="Segoe UI" panose="020B0502040204020203" pitchFamily="34" charset="0"/>
            </a:endParaRPr>
          </a:p>
          <a:p>
            <a:pPr fontAlgn="auto">
              <a:spcAft>
                <a:spcPts val="0"/>
              </a:spcAft>
            </a:pPr>
            <a:r>
              <a:rPr lang="nl-BE" dirty="0" smtClean="0">
                <a:latin typeface="Segoe UI" panose="020B0502040204020203" pitchFamily="34" charset="0"/>
                <a:cs typeface="Segoe UI" panose="020B0502040204020203" pitchFamily="34" charset="0"/>
              </a:rPr>
              <a:t>Voorbeelden</a:t>
            </a:r>
          </a:p>
          <a:p>
            <a:pPr lvl="1" fontAlgn="auto">
              <a:spcAft>
                <a:spcPts val="0"/>
              </a:spcAft>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Aanwezigheidsdagen</a:t>
            </a:r>
          </a:p>
          <a:p>
            <a:pPr lvl="1" fontAlgn="auto">
              <a:spcAft>
                <a:spcPts val="0"/>
              </a:spcAft>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Oppervlakte</a:t>
            </a:r>
          </a:p>
          <a:p>
            <a:pPr lvl="1" fontAlgn="auto">
              <a:spcAft>
                <a:spcPts val="0"/>
              </a:spcAft>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Uren</a:t>
            </a:r>
          </a:p>
          <a:p>
            <a:pPr lvl="1" fontAlgn="auto">
              <a:spcAft>
                <a:spcPts val="0"/>
              </a:spcAft>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Dagdelen</a:t>
            </a:r>
          </a:p>
          <a:p>
            <a:pPr lvl="1" fontAlgn="auto">
              <a:spcAft>
                <a:spcPts val="0"/>
              </a:spcAft>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Afstand</a:t>
            </a:r>
          </a:p>
          <a:p>
            <a:pPr lvl="1" fontAlgn="auto">
              <a:spcAft>
                <a:spcPts val="0"/>
              </a:spcAft>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a:t>
            </a:r>
          </a:p>
          <a:p>
            <a:pPr lvl="1" fontAlgn="auto">
              <a:spcAft>
                <a:spcPts val="0"/>
              </a:spcAft>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Lijst volledig vrij en onbeperkt aan te vullen door de voorziening</a:t>
            </a:r>
            <a:endParaRPr lang="nl-BE" dirty="0">
              <a:latin typeface="Segoe UI" panose="020B0502040204020203" pitchFamily="34" charset="0"/>
              <a:cs typeface="Segoe UI" panose="020B0502040204020203" pitchFamily="34" charset="0"/>
            </a:endParaRPr>
          </a:p>
          <a:p>
            <a:pPr fontAlgn="auto">
              <a:spcAft>
                <a:spcPts val="0"/>
              </a:spcAft>
              <a:buFont typeface="Wingdings" panose="05000000000000000000" pitchFamily="2" charset="2"/>
              <a:buChar char="Ø"/>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3"/>
              </a:buBlip>
            </a:pPr>
            <a:endParaRPr lang="en-US" sz="1600" dirty="0">
              <a:solidFill>
                <a:srgbClr val="27AEE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79123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Verwerking</a:t>
            </a:r>
            <a:r>
              <a:rPr lang="en-US" dirty="0" smtClean="0">
                <a:latin typeface="Segoe UI" panose="020B0502040204020203" pitchFamily="34" charset="0"/>
                <a:cs typeface="Segoe UI" panose="020B0502040204020203" pitchFamily="34" charset="0"/>
              </a:rPr>
              <a:t> van </a:t>
            </a:r>
            <a:r>
              <a:rPr lang="en-US" dirty="0" err="1" smtClean="0">
                <a:latin typeface="Segoe UI" panose="020B0502040204020203" pitchFamily="34" charset="0"/>
                <a:cs typeface="Segoe UI" panose="020B0502040204020203" pitchFamily="34" charset="0"/>
              </a:rPr>
              <a:t>personeelskosten</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36808" y="1242741"/>
            <a:ext cx="7575550" cy="3746759"/>
          </a:xfrm>
        </p:spPr>
        <p:txBody>
          <a:bodyPr/>
          <a:lstStyle/>
          <a:p>
            <a:pPr fontAlgn="auto">
              <a:spcAft>
                <a:spcPts val="0"/>
              </a:spcAft>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a:latin typeface="Segoe UI" panose="020B0502040204020203" pitchFamily="34" charset="0"/>
              <a:cs typeface="Segoe UI" panose="020B0502040204020203" pitchFamily="34" charset="0"/>
            </a:endParaRPr>
          </a:p>
          <a:p>
            <a:pPr fontAlgn="auto">
              <a:spcAft>
                <a:spcPts val="0"/>
              </a:spcAft>
            </a:pPr>
            <a:endParaRPr lang="nl-BE" dirty="0" smtClean="0">
              <a:latin typeface="Segoe UI" panose="020B0502040204020203" pitchFamily="34" charset="0"/>
              <a:cs typeface="Segoe UI" panose="020B0502040204020203" pitchFamily="34" charset="0"/>
            </a:endParaRPr>
          </a:p>
          <a:p>
            <a:pPr fontAlgn="auto">
              <a:spcAft>
                <a:spcPts val="0"/>
              </a:spcAft>
            </a:pPr>
            <a:r>
              <a:rPr lang="nl-BE" dirty="0" smtClean="0">
                <a:latin typeface="Segoe UI" panose="020B0502040204020203" pitchFamily="34" charset="0"/>
                <a:cs typeface="Segoe UI" panose="020B0502040204020203" pitchFamily="34" charset="0"/>
              </a:rPr>
              <a:t>Definities:</a:t>
            </a:r>
          </a:p>
          <a:p>
            <a:pPr fontAlgn="auto">
              <a:spcAft>
                <a:spcPts val="0"/>
              </a:spcAft>
            </a:pPr>
            <a:endParaRPr lang="nl-BE" dirty="0" smtClean="0">
              <a:latin typeface="Segoe UI" panose="020B0502040204020203" pitchFamily="34" charset="0"/>
              <a:cs typeface="Segoe UI" panose="020B0502040204020203" pitchFamily="34" charset="0"/>
            </a:endParaRPr>
          </a:p>
          <a:p>
            <a:pPr lvl="1" fontAlgn="auto">
              <a:spcAft>
                <a:spcPts val="0"/>
              </a:spcAft>
              <a:buFont typeface="Wingdings" panose="05000000000000000000" pitchFamily="2" charset="2"/>
              <a:buChar char="Ø"/>
            </a:pPr>
            <a:r>
              <a:rPr lang="nl-BE" dirty="0" err="1" smtClean="0">
                <a:latin typeface="Segoe UI" panose="020B0502040204020203" pitchFamily="34" charset="0"/>
                <a:cs typeface="Segoe UI" panose="020B0502040204020203" pitchFamily="34" charset="0"/>
              </a:rPr>
              <a:t>Jobtime</a:t>
            </a:r>
            <a:r>
              <a:rPr lang="nl-BE" dirty="0" smtClean="0">
                <a:latin typeface="Segoe UI" panose="020B0502040204020203" pitchFamily="34" charset="0"/>
                <a:cs typeface="Segoe UI" panose="020B0502040204020203" pitchFamily="34" charset="0"/>
              </a:rPr>
              <a:t>: percentage van een FTE dat de persoon in kwestie werkzaam is, bv. als een medewerker 4 van de 5 dagen werkt, is de </a:t>
            </a:r>
            <a:r>
              <a:rPr lang="nl-BE" dirty="0" err="1" smtClean="0">
                <a:latin typeface="Segoe UI" panose="020B0502040204020203" pitchFamily="34" charset="0"/>
                <a:cs typeface="Segoe UI" panose="020B0502040204020203" pitchFamily="34" charset="0"/>
              </a:rPr>
              <a:t>jobtime</a:t>
            </a:r>
            <a:r>
              <a:rPr lang="nl-BE" dirty="0" smtClean="0">
                <a:latin typeface="Segoe UI" panose="020B0502040204020203" pitchFamily="34" charset="0"/>
                <a:cs typeface="Segoe UI" panose="020B0502040204020203" pitchFamily="34" charset="0"/>
              </a:rPr>
              <a:t> 80%</a:t>
            </a:r>
          </a:p>
          <a:p>
            <a:pPr lvl="1" fontAlgn="auto">
              <a:spcAft>
                <a:spcPts val="0"/>
              </a:spcAft>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Bezetting: percentage van de besteedbare uren die ook effectief aan cliënten worden besteed, exclusief verlof, pauzes, vergaderingen,…</a:t>
            </a:r>
          </a:p>
          <a:p>
            <a:pPr fontAlgn="auto">
              <a:spcAft>
                <a:spcPts val="0"/>
              </a:spcAft>
              <a:buFont typeface="Wingdings" panose="05000000000000000000" pitchFamily="2" charset="2"/>
              <a:buChar char="Ø"/>
            </a:pPr>
            <a:endParaRPr lang="nl-BE" dirty="0" smtClean="0">
              <a:latin typeface="Segoe UI" panose="020B0502040204020203" pitchFamily="34" charset="0"/>
              <a:cs typeface="Segoe UI" panose="020B0502040204020203" pitchFamily="34" charset="0"/>
            </a:endParaRPr>
          </a:p>
          <a:p>
            <a:pPr fontAlgn="auto">
              <a:spcAft>
                <a:spcPts val="0"/>
              </a:spcAft>
              <a:buFont typeface="Wingdings" panose="05000000000000000000" pitchFamily="2" charset="2"/>
              <a:buChar char="Ø"/>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3"/>
              </a:buBlip>
            </a:pPr>
            <a:endParaRPr lang="en-US" sz="1600" dirty="0">
              <a:solidFill>
                <a:srgbClr val="27AEE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6937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63927" y="472313"/>
            <a:ext cx="7574425" cy="573283"/>
          </a:xfrm>
        </p:spPr>
        <p:txBody>
          <a:bodyPr/>
          <a:lstStyle/>
          <a:p>
            <a:r>
              <a:rPr lang="en-US" dirty="0" err="1" smtClean="0">
                <a:latin typeface="Segoe UI" panose="020B0502040204020203" pitchFamily="34" charset="0"/>
                <a:cs typeface="Segoe UI" panose="020B0502040204020203" pitchFamily="34" charset="0"/>
              </a:rPr>
              <a:t>Zorggebonden</a:t>
            </a:r>
            <a:r>
              <a:rPr lang="en-US" dirty="0" smtClean="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P</a:t>
            </a:r>
            <a:r>
              <a:rPr lang="en-US" dirty="0" err="1" smtClean="0">
                <a:latin typeface="Segoe UI" panose="020B0502040204020203" pitchFamily="34" charset="0"/>
                <a:cs typeface="Segoe UI" panose="020B0502040204020203" pitchFamily="34" charset="0"/>
              </a:rPr>
              <a:t>ersoneel</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036" y="1067413"/>
            <a:ext cx="8017324" cy="3746759"/>
          </a:xfrm>
        </p:spPr>
        <p:txBody>
          <a:bodyPr/>
          <a:lstStyle/>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Definitie: de </a:t>
            </a:r>
            <a:r>
              <a:rPr lang="nl-BE" dirty="0">
                <a:latin typeface="Segoe UI" panose="020B0502040204020203" pitchFamily="34" charset="0"/>
                <a:cs typeface="Segoe UI" panose="020B0502040204020203" pitchFamily="34" charset="0"/>
              </a:rPr>
              <a:t>kosten voor personeel die directe of indirecte zorg verlenen aan de personen met een handicap </a:t>
            </a:r>
            <a:endParaRPr lang="nl-BE" dirty="0" smtClean="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Toevoegen van personeelsleden of –groepen</a:t>
            </a:r>
          </a:p>
          <a:p>
            <a:pPr lvl="1">
              <a:buFont typeface="Wingdings" panose="05000000000000000000" pitchFamily="2" charset="2"/>
              <a:buChar char="Ø"/>
            </a:pPr>
            <a:r>
              <a:rPr lang="nl-BE" dirty="0">
                <a:latin typeface="Segoe UI" panose="020B0502040204020203" pitchFamily="34" charset="0"/>
                <a:cs typeface="Segoe UI" panose="020B0502040204020203" pitchFamily="34" charset="0"/>
              </a:rPr>
              <a:t>Aantal personen in groep </a:t>
            </a:r>
            <a:r>
              <a:rPr lang="nl-BE" dirty="0" smtClean="0">
                <a:latin typeface="Segoe UI" panose="020B0502040204020203" pitchFamily="34" charset="0"/>
                <a:cs typeface="Segoe UI" panose="020B0502040204020203" pitchFamily="34" charset="0"/>
              </a:rPr>
              <a:t>versus </a:t>
            </a:r>
            <a:r>
              <a:rPr lang="nl-BE" dirty="0" err="1">
                <a:latin typeface="Segoe UI" panose="020B0502040204020203" pitchFamily="34" charset="0"/>
                <a:cs typeface="Segoe UI" panose="020B0502040204020203" pitchFamily="34" charset="0"/>
              </a:rPr>
              <a:t>jobtime</a:t>
            </a:r>
            <a:endParaRPr lang="nl-BE" dirty="0">
              <a:latin typeface="Segoe UI" panose="020B0502040204020203" pitchFamily="34" charset="0"/>
              <a:cs typeface="Segoe UI" panose="020B0502040204020203" pitchFamily="34" charset="0"/>
            </a:endParaRPr>
          </a:p>
          <a:p>
            <a:pPr lvl="2">
              <a:buFont typeface="Courier New" panose="02070309020205020404" pitchFamily="49" charset="0"/>
              <a:buChar char="o"/>
            </a:pPr>
            <a:r>
              <a:rPr lang="nl-BE" dirty="0">
                <a:latin typeface="Segoe UI" panose="020B0502040204020203" pitchFamily="34" charset="0"/>
                <a:cs typeface="Segoe UI" panose="020B0502040204020203" pitchFamily="34" charset="0"/>
              </a:rPr>
              <a:t>Aantal personen in groep kan </a:t>
            </a:r>
            <a:r>
              <a:rPr lang="nl-BE" dirty="0" smtClean="0">
                <a:latin typeface="Segoe UI" panose="020B0502040204020203" pitchFamily="34" charset="0"/>
                <a:cs typeface="Segoe UI" panose="020B0502040204020203" pitchFamily="34" charset="0"/>
              </a:rPr>
              <a:t>uitgedrukt worden in </a:t>
            </a:r>
            <a:r>
              <a:rPr lang="nl-BE" dirty="0">
                <a:latin typeface="Segoe UI" panose="020B0502040204020203" pitchFamily="34" charset="0"/>
                <a:cs typeface="Segoe UI" panose="020B0502040204020203" pitchFamily="34" charset="0"/>
              </a:rPr>
              <a:t>aantal hoofden of </a:t>
            </a:r>
            <a:r>
              <a:rPr lang="nl-BE" dirty="0" smtClean="0">
                <a:latin typeface="Segoe UI" panose="020B0502040204020203" pitchFamily="34" charset="0"/>
                <a:cs typeface="Segoe UI" panose="020B0502040204020203" pitchFamily="34" charset="0"/>
              </a:rPr>
              <a:t>in </a:t>
            </a:r>
            <a:r>
              <a:rPr lang="nl-BE" dirty="0">
                <a:latin typeface="Segoe UI" panose="020B0502040204020203" pitchFamily="34" charset="0"/>
                <a:cs typeface="Segoe UI" panose="020B0502040204020203" pitchFamily="34" charset="0"/>
              </a:rPr>
              <a:t>aantal </a:t>
            </a:r>
            <a:r>
              <a:rPr lang="nl-BE" dirty="0" err="1">
                <a:latin typeface="Segoe UI" panose="020B0502040204020203" pitchFamily="34" charset="0"/>
                <a:cs typeface="Segoe UI" panose="020B0502040204020203" pitchFamily="34" charset="0"/>
              </a:rPr>
              <a:t>FTE’s</a:t>
            </a:r>
            <a:endParaRPr lang="nl-BE" dirty="0">
              <a:latin typeface="Segoe UI" panose="020B0502040204020203" pitchFamily="34" charset="0"/>
              <a:cs typeface="Segoe UI" panose="020B0502040204020203" pitchFamily="34" charset="0"/>
            </a:endParaRPr>
          </a:p>
          <a:p>
            <a:pPr lvl="2">
              <a:buFont typeface="Courier New" panose="02070309020205020404" pitchFamily="49" charset="0"/>
              <a:buChar char="o"/>
            </a:pPr>
            <a:r>
              <a:rPr lang="nl-BE" dirty="0">
                <a:latin typeface="Segoe UI" panose="020B0502040204020203" pitchFamily="34" charset="0"/>
                <a:cs typeface="Segoe UI" panose="020B0502040204020203" pitchFamily="34" charset="0"/>
              </a:rPr>
              <a:t>Indien </a:t>
            </a:r>
            <a:r>
              <a:rPr lang="nl-BE" dirty="0" err="1">
                <a:latin typeface="Segoe UI" panose="020B0502040204020203" pitchFamily="34" charset="0"/>
                <a:cs typeface="Segoe UI" panose="020B0502040204020203" pitchFamily="34" charset="0"/>
              </a:rPr>
              <a:t>FTE’s</a:t>
            </a:r>
            <a:r>
              <a:rPr lang="nl-BE" dirty="0">
                <a:latin typeface="Segoe UI" panose="020B0502040204020203" pitchFamily="34" charset="0"/>
                <a:cs typeface="Segoe UI" panose="020B0502040204020203" pitchFamily="34" charset="0"/>
              </a:rPr>
              <a:t>: </a:t>
            </a:r>
            <a:r>
              <a:rPr lang="nl-BE" dirty="0" err="1">
                <a:latin typeface="Segoe UI" panose="020B0502040204020203" pitchFamily="34" charset="0"/>
                <a:cs typeface="Segoe UI" panose="020B0502040204020203" pitchFamily="34" charset="0"/>
              </a:rPr>
              <a:t>jobtime</a:t>
            </a:r>
            <a:r>
              <a:rPr lang="nl-BE" dirty="0">
                <a:latin typeface="Segoe UI" panose="020B0502040204020203" pitchFamily="34" charset="0"/>
                <a:cs typeface="Segoe UI" panose="020B0502040204020203" pitchFamily="34" charset="0"/>
              </a:rPr>
              <a:t> </a:t>
            </a:r>
            <a:r>
              <a:rPr lang="nl-BE" dirty="0" smtClean="0">
                <a:latin typeface="Segoe UI" panose="020B0502040204020203" pitchFamily="34" charset="0"/>
                <a:cs typeface="Segoe UI" panose="020B0502040204020203" pitchFamily="34" charset="0"/>
              </a:rPr>
              <a:t>is altijd </a:t>
            </a:r>
            <a:r>
              <a:rPr lang="nl-BE" dirty="0">
                <a:latin typeface="Segoe UI" panose="020B0502040204020203" pitchFamily="34" charset="0"/>
                <a:cs typeface="Segoe UI" panose="020B0502040204020203" pitchFamily="34" charset="0"/>
              </a:rPr>
              <a:t>100%</a:t>
            </a:r>
          </a:p>
          <a:p>
            <a:pPr lvl="2">
              <a:buFont typeface="Courier New" panose="02070309020205020404" pitchFamily="49" charset="0"/>
              <a:buChar char="o"/>
            </a:pPr>
            <a:r>
              <a:rPr lang="nl-BE" dirty="0">
                <a:latin typeface="Segoe UI" panose="020B0502040204020203" pitchFamily="34" charset="0"/>
                <a:cs typeface="Segoe UI" panose="020B0502040204020203" pitchFamily="34" charset="0"/>
              </a:rPr>
              <a:t>Indien aantal hoofden: </a:t>
            </a:r>
            <a:r>
              <a:rPr lang="nl-BE" dirty="0" err="1">
                <a:latin typeface="Segoe UI" panose="020B0502040204020203" pitchFamily="34" charset="0"/>
                <a:cs typeface="Segoe UI" panose="020B0502040204020203" pitchFamily="34" charset="0"/>
              </a:rPr>
              <a:t>jobtime</a:t>
            </a:r>
            <a:r>
              <a:rPr lang="nl-BE" dirty="0">
                <a:latin typeface="Segoe UI" panose="020B0502040204020203" pitchFamily="34" charset="0"/>
                <a:cs typeface="Segoe UI" panose="020B0502040204020203" pitchFamily="34" charset="0"/>
              </a:rPr>
              <a:t> aanpassen </a:t>
            </a:r>
            <a:r>
              <a:rPr lang="nl-BE" dirty="0" smtClean="0">
                <a:latin typeface="Segoe UI" panose="020B0502040204020203" pitchFamily="34" charset="0"/>
                <a:cs typeface="Segoe UI" panose="020B0502040204020203" pitchFamily="34" charset="0"/>
              </a:rPr>
              <a:t>in functie van </a:t>
            </a:r>
            <a:r>
              <a:rPr lang="nl-BE" dirty="0">
                <a:latin typeface="Segoe UI" panose="020B0502040204020203" pitchFamily="34" charset="0"/>
                <a:cs typeface="Segoe UI" panose="020B0502040204020203" pitchFamily="34" charset="0"/>
              </a:rPr>
              <a:t>werkschema</a:t>
            </a:r>
          </a:p>
          <a:p>
            <a:pPr marL="432000" lvl="1" indent="0">
              <a:buNone/>
            </a:pPr>
            <a:endParaRPr lang="nl-BE" dirty="0">
              <a:latin typeface="Segoe UI" panose="020B0502040204020203" pitchFamily="34" charset="0"/>
              <a:cs typeface="Segoe UI" panose="020B0502040204020203" pitchFamily="34" charset="0"/>
            </a:endParaRPr>
          </a:p>
          <a:p>
            <a:pPr lvl="1">
              <a:buFont typeface="Wingdings" panose="05000000000000000000" pitchFamily="2" charset="2"/>
              <a:buChar char="Ø"/>
            </a:pPr>
            <a:r>
              <a:rPr lang="nl-BE" dirty="0">
                <a:latin typeface="Segoe UI" panose="020B0502040204020203" pitchFamily="34" charset="0"/>
                <a:cs typeface="Segoe UI" panose="020B0502040204020203" pitchFamily="34" charset="0"/>
              </a:rPr>
              <a:t>Bezetting </a:t>
            </a:r>
            <a:r>
              <a:rPr lang="nl-BE" dirty="0" smtClean="0">
                <a:latin typeface="Segoe UI" panose="020B0502040204020203" pitchFamily="34" charset="0"/>
                <a:cs typeface="Segoe UI" panose="020B0502040204020203" pitchFamily="34" charset="0"/>
              </a:rPr>
              <a:t>versus </a:t>
            </a:r>
            <a:r>
              <a:rPr lang="nl-BE" dirty="0">
                <a:latin typeface="Segoe UI" panose="020B0502040204020203" pitchFamily="34" charset="0"/>
                <a:cs typeface="Segoe UI" panose="020B0502040204020203" pitchFamily="34" charset="0"/>
              </a:rPr>
              <a:t>reële bezette uren</a:t>
            </a:r>
          </a:p>
          <a:p>
            <a:pPr lvl="2">
              <a:buFont typeface="Courier New" panose="02070309020205020404" pitchFamily="49" charset="0"/>
              <a:buChar char="o"/>
            </a:pPr>
            <a:r>
              <a:rPr lang="nl-BE" dirty="0">
                <a:latin typeface="Segoe UI" panose="020B0502040204020203" pitchFamily="34" charset="0"/>
                <a:cs typeface="Segoe UI" panose="020B0502040204020203" pitchFamily="34" charset="0"/>
              </a:rPr>
              <a:t>Als het aantal reële bezette uren bekend is, kan het aantal uren in die kolom worden ingevuld</a:t>
            </a:r>
          </a:p>
          <a:p>
            <a:pPr lvl="2">
              <a:buFont typeface="Courier New" panose="02070309020205020404" pitchFamily="49" charset="0"/>
              <a:buChar char="o"/>
            </a:pPr>
            <a:r>
              <a:rPr lang="nl-BE" dirty="0">
                <a:latin typeface="Segoe UI" panose="020B0502040204020203" pitchFamily="34" charset="0"/>
                <a:cs typeface="Segoe UI" panose="020B0502040204020203" pitchFamily="34" charset="0"/>
              </a:rPr>
              <a:t>Is dit cijfer niet bekend, </a:t>
            </a:r>
            <a:r>
              <a:rPr lang="nl-BE" dirty="0" smtClean="0">
                <a:latin typeface="Segoe UI" panose="020B0502040204020203" pitchFamily="34" charset="0"/>
                <a:cs typeface="Segoe UI" panose="020B0502040204020203" pitchFamily="34" charset="0"/>
              </a:rPr>
              <a:t>dan moet </a:t>
            </a:r>
            <a:r>
              <a:rPr lang="nl-BE" dirty="0">
                <a:latin typeface="Segoe UI" panose="020B0502040204020203" pitchFamily="34" charset="0"/>
                <a:cs typeface="Segoe UI" panose="020B0502040204020203" pitchFamily="34" charset="0"/>
              </a:rPr>
              <a:t>er een inschatting gemaakt worden m.b.v. het bezettingspercentage</a:t>
            </a:r>
          </a:p>
          <a:p>
            <a:endParaRPr lang="nl-BE" dirty="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3"/>
              </a:buBlip>
            </a:pPr>
            <a:endParaRPr lang="en-US" sz="1600" dirty="0">
              <a:solidFill>
                <a:srgbClr val="27AEE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8313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785852" y="1866916"/>
            <a:ext cx="1139934" cy="522176"/>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7" name="Afgeronde rechthoek 6"/>
          <p:cNvSpPr/>
          <p:nvPr/>
        </p:nvSpPr>
        <p:spPr>
          <a:xfrm>
            <a:off x="808420" y="4314819"/>
            <a:ext cx="1139934" cy="662828"/>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8" name="Afgeronde rechthoek 7"/>
          <p:cNvSpPr/>
          <p:nvPr/>
        </p:nvSpPr>
        <p:spPr>
          <a:xfrm>
            <a:off x="810806" y="5461533"/>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9" name="Afgeronde rechthoek 8"/>
          <p:cNvSpPr/>
          <p:nvPr/>
        </p:nvSpPr>
        <p:spPr>
          <a:xfrm>
            <a:off x="810806" y="3151156"/>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0" name="Tekstvak 9"/>
          <p:cNvSpPr txBox="1"/>
          <p:nvPr/>
        </p:nvSpPr>
        <p:spPr>
          <a:xfrm>
            <a:off x="785852" y="1943343"/>
            <a:ext cx="1139934" cy="276999"/>
          </a:xfrm>
          <a:prstGeom prst="rect">
            <a:avLst/>
          </a:prstGeom>
          <a:solidFill>
            <a:srgbClr val="27AEEF"/>
          </a:solidFill>
          <a:ln>
            <a:solidFill>
              <a:srgbClr val="27AEEF"/>
            </a:solid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Personeel</a:t>
            </a:r>
            <a:endParaRPr lang="nl-BE" sz="1200" b="1" dirty="0">
              <a:solidFill>
                <a:prstClr val="white"/>
              </a:solidFill>
              <a:latin typeface="Calibri" charset="0"/>
              <a:ea typeface="ＭＳ Ｐゴシック" charset="0"/>
            </a:endParaRPr>
          </a:p>
        </p:txBody>
      </p:sp>
      <p:sp>
        <p:nvSpPr>
          <p:cNvPr id="11" name="Tekstvak 10"/>
          <p:cNvSpPr txBox="1"/>
          <p:nvPr/>
        </p:nvSpPr>
        <p:spPr>
          <a:xfrm>
            <a:off x="827442" y="3227649"/>
            <a:ext cx="1123298" cy="276999"/>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Personeel</a:t>
            </a:r>
            <a:endParaRPr lang="nl-BE" sz="1200" b="1" dirty="0">
              <a:solidFill>
                <a:prstClr val="white"/>
              </a:solidFill>
              <a:latin typeface="Calibri" charset="0"/>
              <a:ea typeface="ＭＳ Ｐゴシック" charset="0"/>
            </a:endParaRPr>
          </a:p>
        </p:txBody>
      </p:sp>
      <p:sp>
        <p:nvSpPr>
          <p:cNvPr id="12" name="Tekstvak 11"/>
          <p:cNvSpPr txBox="1"/>
          <p:nvPr/>
        </p:nvSpPr>
        <p:spPr>
          <a:xfrm>
            <a:off x="810806" y="4339681"/>
            <a:ext cx="1114980" cy="461665"/>
          </a:xfrm>
          <a:prstGeom prst="rect">
            <a:avLst/>
          </a:prstGeom>
          <a:noFill/>
          <a:ln>
            <a:noFill/>
          </a:ln>
        </p:spPr>
        <p:txBody>
          <a:bodyPr wrap="square" rtlCol="0">
            <a:spAutoFit/>
          </a:bodyPr>
          <a:lstStyle/>
          <a:p>
            <a:pPr algn="ctr" defTabSz="457200"/>
            <a:r>
              <a:rPr lang="nl-BE" sz="1200" b="1" dirty="0">
                <a:solidFill>
                  <a:prstClr val="white"/>
                </a:solidFill>
                <a:latin typeface="Calibri" charset="0"/>
                <a:ea typeface="ＭＳ Ｐゴシック" charset="0"/>
              </a:rPr>
              <a:t>Ander Personeel</a:t>
            </a:r>
          </a:p>
        </p:txBody>
      </p:sp>
      <p:sp>
        <p:nvSpPr>
          <p:cNvPr id="13" name="Tekstvak 12"/>
          <p:cNvSpPr txBox="1"/>
          <p:nvPr/>
        </p:nvSpPr>
        <p:spPr>
          <a:xfrm>
            <a:off x="804874" y="5526086"/>
            <a:ext cx="1139934" cy="276999"/>
          </a:xfrm>
          <a:prstGeom prst="rect">
            <a:avLst/>
          </a:prstGeom>
          <a:noFill/>
          <a:ln>
            <a:noFill/>
          </a:ln>
        </p:spPr>
        <p:txBody>
          <a:bodyPr wrap="square" rtlCol="0">
            <a:spAutoFit/>
          </a:bodyPr>
          <a:lstStyle/>
          <a:p>
            <a:pPr algn="ctr" defTabSz="457200"/>
            <a:r>
              <a:rPr lang="nl-BE" sz="1200" b="1" dirty="0">
                <a:solidFill>
                  <a:prstClr val="white"/>
                </a:solidFill>
                <a:latin typeface="Calibri" charset="0"/>
                <a:ea typeface="ＭＳ Ｐゴシック" charset="0"/>
              </a:rPr>
              <a:t>Vastgoed</a:t>
            </a:r>
            <a:endParaRPr lang="nl-BE" sz="2000" b="1" dirty="0">
              <a:solidFill>
                <a:prstClr val="white"/>
              </a:solidFill>
              <a:latin typeface="Calibri" charset="0"/>
              <a:ea typeface="ＭＳ Ｐゴシック" charset="0"/>
            </a:endParaRPr>
          </a:p>
        </p:txBody>
      </p:sp>
      <p:sp>
        <p:nvSpPr>
          <p:cNvPr id="14" name="Afgeronde rechthoek 13"/>
          <p:cNvSpPr/>
          <p:nvPr/>
        </p:nvSpPr>
        <p:spPr>
          <a:xfrm>
            <a:off x="3103526" y="1864536"/>
            <a:ext cx="1139934" cy="70925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5" name="Afgeronde rechthoek 14"/>
          <p:cNvSpPr/>
          <p:nvPr/>
        </p:nvSpPr>
        <p:spPr>
          <a:xfrm>
            <a:off x="3124381" y="3708607"/>
            <a:ext cx="1113328" cy="648612"/>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6" name="Afgeronde rechthoek 15"/>
          <p:cNvSpPr/>
          <p:nvPr/>
        </p:nvSpPr>
        <p:spPr>
          <a:xfrm>
            <a:off x="3098463" y="4558130"/>
            <a:ext cx="1139934" cy="636887"/>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7" name="Afgeronde rechthoek 16"/>
          <p:cNvSpPr/>
          <p:nvPr/>
        </p:nvSpPr>
        <p:spPr>
          <a:xfrm>
            <a:off x="3110146" y="2688959"/>
            <a:ext cx="1139934" cy="845751"/>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8" name="Tekstvak 17"/>
          <p:cNvSpPr txBox="1"/>
          <p:nvPr/>
        </p:nvSpPr>
        <p:spPr>
          <a:xfrm>
            <a:off x="3096546" y="1909568"/>
            <a:ext cx="1139934"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a:t>
            </a:r>
            <a:r>
              <a:rPr lang="nl-BE" sz="1200" b="1" dirty="0" err="1" smtClean="0">
                <a:solidFill>
                  <a:prstClr val="white"/>
                </a:solidFill>
                <a:latin typeface="Calibri" charset="0"/>
                <a:ea typeface="ＭＳ Ｐゴシック" charset="0"/>
              </a:rPr>
              <a:t>Personeels-kosten</a:t>
            </a:r>
            <a:endParaRPr lang="nl-BE" sz="1200" b="1" dirty="0">
              <a:solidFill>
                <a:prstClr val="white"/>
              </a:solidFill>
              <a:latin typeface="Calibri" charset="0"/>
              <a:ea typeface="ＭＳ Ｐゴシック" charset="0"/>
            </a:endParaRPr>
          </a:p>
        </p:txBody>
      </p:sp>
      <p:sp>
        <p:nvSpPr>
          <p:cNvPr id="19" name="Tekstvak 18"/>
          <p:cNvSpPr txBox="1"/>
          <p:nvPr/>
        </p:nvSpPr>
        <p:spPr>
          <a:xfrm>
            <a:off x="3116219" y="2690051"/>
            <a:ext cx="1131496" cy="646331"/>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a:t>
            </a:r>
            <a:r>
              <a:rPr lang="nl-BE" sz="1200" b="1" dirty="0" err="1" smtClean="0">
                <a:solidFill>
                  <a:prstClr val="white"/>
                </a:solidFill>
                <a:latin typeface="Calibri" charset="0"/>
                <a:ea typeface="ＭＳ Ｐゴシック" charset="0"/>
              </a:rPr>
              <a:t>Personeels-kosten</a:t>
            </a:r>
            <a:endParaRPr lang="nl-BE" sz="1200" b="1" dirty="0">
              <a:solidFill>
                <a:prstClr val="white"/>
              </a:solidFill>
              <a:latin typeface="Calibri" charset="0"/>
              <a:ea typeface="ＭＳ Ｐゴシック" charset="0"/>
            </a:endParaRPr>
          </a:p>
        </p:txBody>
      </p:sp>
      <p:sp>
        <p:nvSpPr>
          <p:cNvPr id="20" name="Tekstvak 19"/>
          <p:cNvSpPr txBox="1"/>
          <p:nvPr/>
        </p:nvSpPr>
        <p:spPr>
          <a:xfrm>
            <a:off x="3145321" y="3707499"/>
            <a:ext cx="1070208"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a:t>
            </a:r>
            <a:r>
              <a:rPr lang="nl-BE" sz="1200" b="1" dirty="0" err="1" smtClean="0">
                <a:solidFill>
                  <a:prstClr val="white"/>
                </a:solidFill>
                <a:latin typeface="Calibri" charset="0"/>
                <a:ea typeface="ＭＳ Ｐゴシック" charset="0"/>
              </a:rPr>
              <a:t>Werkings-kosten</a:t>
            </a:r>
            <a:endParaRPr lang="nl-BE" sz="1200" b="1" dirty="0">
              <a:solidFill>
                <a:prstClr val="white"/>
              </a:solidFill>
              <a:latin typeface="Calibri" charset="0"/>
              <a:ea typeface="ＭＳ Ｐゴシック" charset="0"/>
            </a:endParaRPr>
          </a:p>
        </p:txBody>
      </p:sp>
      <p:sp>
        <p:nvSpPr>
          <p:cNvPr id="21" name="Tekstvak 20"/>
          <p:cNvSpPr txBox="1"/>
          <p:nvPr/>
        </p:nvSpPr>
        <p:spPr>
          <a:xfrm>
            <a:off x="3110150" y="4579510"/>
            <a:ext cx="1076281"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a:t>
            </a:r>
            <a:r>
              <a:rPr lang="nl-BE" sz="1200" b="1" dirty="0" err="1" smtClean="0">
                <a:solidFill>
                  <a:prstClr val="white"/>
                </a:solidFill>
                <a:latin typeface="Calibri" charset="0"/>
                <a:ea typeface="ＭＳ Ｐゴシック" charset="0"/>
              </a:rPr>
              <a:t>Werkings-kosten</a:t>
            </a:r>
            <a:endParaRPr lang="nl-BE" sz="1200" b="1" dirty="0">
              <a:solidFill>
                <a:prstClr val="white"/>
              </a:solidFill>
              <a:latin typeface="Calibri" charset="0"/>
              <a:ea typeface="ＭＳ Ｐゴシック" charset="0"/>
            </a:endParaRPr>
          </a:p>
        </p:txBody>
      </p:sp>
      <p:sp>
        <p:nvSpPr>
          <p:cNvPr id="22" name="Afgeronde rechthoek 21"/>
          <p:cNvSpPr/>
          <p:nvPr/>
        </p:nvSpPr>
        <p:spPr>
          <a:xfrm>
            <a:off x="3103526" y="5315444"/>
            <a:ext cx="1139934" cy="692601"/>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23" name="Tekstvak 22"/>
          <p:cNvSpPr txBox="1"/>
          <p:nvPr/>
        </p:nvSpPr>
        <p:spPr>
          <a:xfrm>
            <a:off x="3124466" y="5368161"/>
            <a:ext cx="1070208"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Woon- &amp; </a:t>
            </a:r>
            <a:r>
              <a:rPr lang="nl-BE" sz="1200" b="1" dirty="0" err="1" smtClean="0">
                <a:solidFill>
                  <a:prstClr val="white"/>
                </a:solidFill>
                <a:latin typeface="Calibri" charset="0"/>
                <a:ea typeface="ＭＳ Ｐゴシック" charset="0"/>
              </a:rPr>
              <a:t>Leefkosten</a:t>
            </a:r>
            <a:endParaRPr lang="nl-BE" sz="1200" b="1" dirty="0">
              <a:solidFill>
                <a:prstClr val="white"/>
              </a:solidFill>
              <a:latin typeface="Calibri" charset="0"/>
              <a:ea typeface="ＭＳ Ｐゴシック" charset="0"/>
            </a:endParaRPr>
          </a:p>
        </p:txBody>
      </p:sp>
      <p:sp>
        <p:nvSpPr>
          <p:cNvPr id="24" name="Afgeronde rechthoek 23"/>
          <p:cNvSpPr/>
          <p:nvPr/>
        </p:nvSpPr>
        <p:spPr>
          <a:xfrm>
            <a:off x="5380676" y="3441640"/>
            <a:ext cx="1215577" cy="70149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25" name="Tekstvak 24"/>
          <p:cNvSpPr txBox="1"/>
          <p:nvPr/>
        </p:nvSpPr>
        <p:spPr>
          <a:xfrm>
            <a:off x="5387120" y="3502277"/>
            <a:ext cx="1206707"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Totaal Kosten Cliënt</a:t>
            </a:r>
            <a:endParaRPr lang="nl-BE" sz="1200" b="1" dirty="0">
              <a:solidFill>
                <a:prstClr val="white"/>
              </a:solidFill>
              <a:latin typeface="Calibri" charset="0"/>
              <a:ea typeface="ＭＳ Ｐゴシック" charset="0"/>
            </a:endParaRPr>
          </a:p>
        </p:txBody>
      </p:sp>
      <p:cxnSp>
        <p:nvCxnSpPr>
          <p:cNvPr id="26" name="Rechte verbindingslijn met pijl 25"/>
          <p:cNvCxnSpPr>
            <a:stCxn id="6" idx="3"/>
            <a:endCxn id="18" idx="1"/>
          </p:cNvCxnSpPr>
          <p:nvPr/>
        </p:nvCxnSpPr>
        <p:spPr>
          <a:xfrm>
            <a:off x="1925786" y="2128004"/>
            <a:ext cx="1170760" cy="12397"/>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Rechte verbindingslijn met pijl 26"/>
          <p:cNvCxnSpPr>
            <a:stCxn id="9" idx="3"/>
            <a:endCxn id="19" idx="1"/>
          </p:cNvCxnSpPr>
          <p:nvPr/>
        </p:nvCxnSpPr>
        <p:spPr>
          <a:xfrm flipV="1">
            <a:off x="1950740" y="3013217"/>
            <a:ext cx="1165479" cy="399027"/>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Rechte verbindingslijn met pijl 27"/>
          <p:cNvCxnSpPr>
            <a:stCxn id="7" idx="3"/>
            <a:endCxn id="17" idx="1"/>
          </p:cNvCxnSpPr>
          <p:nvPr/>
        </p:nvCxnSpPr>
        <p:spPr>
          <a:xfrm flipV="1">
            <a:off x="1948354" y="3111831"/>
            <a:ext cx="1161792" cy="1534400"/>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Rechte verbindingslijn met pijl 28"/>
          <p:cNvCxnSpPr>
            <a:stCxn id="7" idx="3"/>
            <a:endCxn id="14" idx="1"/>
          </p:cNvCxnSpPr>
          <p:nvPr/>
        </p:nvCxnSpPr>
        <p:spPr>
          <a:xfrm flipV="1">
            <a:off x="1948354" y="2219165"/>
            <a:ext cx="1155172" cy="2427071"/>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Rechte verbindingslijn met pijl 29"/>
          <p:cNvCxnSpPr>
            <a:stCxn id="13" idx="3"/>
            <a:endCxn id="21" idx="1"/>
          </p:cNvCxnSpPr>
          <p:nvPr/>
        </p:nvCxnSpPr>
        <p:spPr>
          <a:xfrm flipV="1">
            <a:off x="1944808" y="4810343"/>
            <a:ext cx="1165342" cy="854243"/>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Rechte verbindingslijn met pijl 30"/>
          <p:cNvCxnSpPr>
            <a:stCxn id="8" idx="3"/>
            <a:endCxn id="20" idx="1"/>
          </p:cNvCxnSpPr>
          <p:nvPr/>
        </p:nvCxnSpPr>
        <p:spPr>
          <a:xfrm flipV="1">
            <a:off x="1950740" y="3938332"/>
            <a:ext cx="1194581" cy="1784289"/>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Rechte verbindingslijn met pijl 31"/>
          <p:cNvCxnSpPr>
            <a:stCxn id="17" idx="3"/>
            <a:endCxn id="24" idx="1"/>
          </p:cNvCxnSpPr>
          <p:nvPr/>
        </p:nvCxnSpPr>
        <p:spPr>
          <a:xfrm>
            <a:off x="4250087" y="3111833"/>
            <a:ext cx="1130589" cy="680555"/>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Rechte verbindingslijn met pijl 32"/>
          <p:cNvCxnSpPr>
            <a:stCxn id="20" idx="3"/>
            <a:endCxn id="24" idx="1"/>
          </p:cNvCxnSpPr>
          <p:nvPr/>
        </p:nvCxnSpPr>
        <p:spPr>
          <a:xfrm flipV="1">
            <a:off x="4215529" y="3792387"/>
            <a:ext cx="1165147" cy="145945"/>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Rechte verbindingslijn met pijl 33"/>
          <p:cNvCxnSpPr>
            <a:stCxn id="16" idx="3"/>
            <a:endCxn id="24" idx="1"/>
          </p:cNvCxnSpPr>
          <p:nvPr/>
        </p:nvCxnSpPr>
        <p:spPr>
          <a:xfrm flipV="1">
            <a:off x="4238397" y="3792385"/>
            <a:ext cx="1142272" cy="1084184"/>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Rechte verbindingslijn met pijl 34"/>
          <p:cNvCxnSpPr>
            <a:stCxn id="22" idx="3"/>
            <a:endCxn id="24" idx="1"/>
          </p:cNvCxnSpPr>
          <p:nvPr/>
        </p:nvCxnSpPr>
        <p:spPr>
          <a:xfrm flipV="1">
            <a:off x="4243467" y="3792385"/>
            <a:ext cx="1137209" cy="1869355"/>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Rechte verbindingslijn met pijl 35"/>
          <p:cNvCxnSpPr>
            <a:stCxn id="18" idx="3"/>
            <a:endCxn id="24" idx="1"/>
          </p:cNvCxnSpPr>
          <p:nvPr/>
        </p:nvCxnSpPr>
        <p:spPr>
          <a:xfrm>
            <a:off x="4236480" y="2140401"/>
            <a:ext cx="1144196" cy="1651986"/>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Afgeronde rechthoek 36"/>
          <p:cNvSpPr/>
          <p:nvPr/>
        </p:nvSpPr>
        <p:spPr>
          <a:xfrm>
            <a:off x="7361876" y="3441640"/>
            <a:ext cx="1215577" cy="70149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38" name="Tekstvak 37"/>
          <p:cNvSpPr txBox="1"/>
          <p:nvPr/>
        </p:nvSpPr>
        <p:spPr>
          <a:xfrm>
            <a:off x="7368320" y="3595343"/>
            <a:ext cx="1206707" cy="276999"/>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Totaal Cliënt</a:t>
            </a:r>
            <a:endParaRPr lang="nl-BE" sz="1200" b="1" dirty="0">
              <a:solidFill>
                <a:prstClr val="white"/>
              </a:solidFill>
              <a:latin typeface="Calibri" charset="0"/>
              <a:ea typeface="ＭＳ Ｐゴシック" charset="0"/>
            </a:endParaRPr>
          </a:p>
        </p:txBody>
      </p:sp>
      <p:cxnSp>
        <p:nvCxnSpPr>
          <p:cNvPr id="39" name="Rechte verbindingslijn met pijl 38"/>
          <p:cNvCxnSpPr>
            <a:endCxn id="37" idx="1"/>
          </p:cNvCxnSpPr>
          <p:nvPr/>
        </p:nvCxnSpPr>
        <p:spPr>
          <a:xfrm>
            <a:off x="6593827" y="3792385"/>
            <a:ext cx="768049" cy="0"/>
          </a:xfrm>
          <a:prstGeom prst="straightConnector1">
            <a:avLst/>
          </a:prstGeom>
          <a:ln>
            <a:solidFill>
              <a:srgbClr val="27AEEF"/>
            </a:solidFill>
            <a:tailEnd type="triangle"/>
          </a:ln>
        </p:spPr>
        <p:style>
          <a:lnRef idx="2">
            <a:schemeClr val="accent1"/>
          </a:lnRef>
          <a:fillRef idx="0">
            <a:schemeClr val="accent1"/>
          </a:fillRef>
          <a:effectRef idx="1">
            <a:schemeClr val="accent1"/>
          </a:effectRef>
          <a:fontRef idx="minor">
            <a:schemeClr val="tx1"/>
          </a:fontRef>
        </p:style>
      </p:cxnSp>
      <p:sp>
        <p:nvSpPr>
          <p:cNvPr id="40" name="Tijdelijke aanduiding voor tekst 1"/>
          <p:cNvSpPr>
            <a:spLocks noGrp="1"/>
          </p:cNvSpPr>
          <p:nvPr>
            <p:ph type="body" sz="quarter" idx="11"/>
          </p:nvPr>
        </p:nvSpPr>
        <p:spPr>
          <a:xfrm>
            <a:off x="663927" y="472313"/>
            <a:ext cx="7574425" cy="573283"/>
          </a:xfrm>
        </p:spPr>
        <p:txBody>
          <a:bodyPr/>
          <a:lstStyle/>
          <a:p>
            <a:r>
              <a:rPr lang="en-US" dirty="0" err="1" smtClean="0">
                <a:latin typeface="Segoe UI" panose="020B0502040204020203" pitchFamily="34" charset="0"/>
                <a:cs typeface="Segoe UI" panose="020B0502040204020203" pitchFamily="34" charset="0"/>
              </a:rPr>
              <a:t>Zorggebonden</a:t>
            </a:r>
            <a:r>
              <a:rPr lang="en-US" dirty="0" smtClean="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P</a:t>
            </a:r>
            <a:r>
              <a:rPr lang="en-US" dirty="0" err="1" smtClean="0">
                <a:latin typeface="Segoe UI" panose="020B0502040204020203" pitchFamily="34" charset="0"/>
                <a:cs typeface="Segoe UI" panose="020B0502040204020203" pitchFamily="34" charset="0"/>
              </a:rPr>
              <a:t>ersoneel</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5920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63927" y="562301"/>
            <a:ext cx="8307035" cy="573283"/>
          </a:xfrm>
        </p:spPr>
        <p:txBody>
          <a:bodyPr/>
          <a:lstStyle/>
          <a:p>
            <a:r>
              <a:rPr lang="en-US" dirty="0" err="1" smtClean="0">
                <a:latin typeface="Segoe UI" panose="020B0502040204020203" pitchFamily="34" charset="0"/>
                <a:cs typeface="Segoe UI" panose="020B0502040204020203" pitchFamily="34" charset="0"/>
              </a:rPr>
              <a:t>Zorggebonden</a:t>
            </a:r>
            <a:r>
              <a:rPr lang="en-US" dirty="0" smtClean="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W</a:t>
            </a:r>
            <a:r>
              <a:rPr lang="en-US" dirty="0" err="1" smtClean="0">
                <a:latin typeface="Segoe UI" panose="020B0502040204020203" pitchFamily="34" charset="0"/>
                <a:cs typeface="Segoe UI" panose="020B0502040204020203" pitchFamily="34" charset="0"/>
              </a:rPr>
              <a:t>erking</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6748" y="1156112"/>
            <a:ext cx="8308269" cy="3746759"/>
          </a:xfrm>
        </p:spPr>
        <p:txBody>
          <a:bodyPr/>
          <a:lstStyle/>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marL="0" indent="0">
              <a:buNone/>
            </a:pPr>
            <a:r>
              <a:rPr lang="nl-BE" sz="1400" dirty="0" smtClean="0">
                <a:latin typeface="Segoe UI" panose="020B0502040204020203" pitchFamily="34" charset="0"/>
                <a:cs typeface="Segoe UI" panose="020B0502040204020203" pitchFamily="34" charset="0"/>
              </a:rPr>
              <a:t>Definitie: </a:t>
            </a:r>
          </a:p>
          <a:p>
            <a:pPr marL="0" indent="0">
              <a:buNone/>
            </a:pPr>
            <a:r>
              <a:rPr lang="nl-BE" sz="1400" dirty="0" smtClean="0">
                <a:latin typeface="Segoe UI" panose="020B0502040204020203" pitchFamily="34" charset="0"/>
                <a:cs typeface="Segoe UI" panose="020B0502040204020203" pitchFamily="34" charset="0"/>
              </a:rPr>
              <a:t>kosten gelinkt aan </a:t>
            </a:r>
            <a:r>
              <a:rPr lang="nl-BE" sz="1400" dirty="0" err="1" smtClean="0">
                <a:latin typeface="Segoe UI" panose="020B0502040204020203" pitchFamily="34" charset="0"/>
                <a:cs typeface="Segoe UI" panose="020B0502040204020203" pitchFamily="34" charset="0"/>
              </a:rPr>
              <a:t>zorggebonden</a:t>
            </a:r>
            <a:r>
              <a:rPr lang="nl-BE" sz="1400" dirty="0" smtClean="0">
                <a:latin typeface="Segoe UI" panose="020B0502040204020203" pitchFamily="34" charset="0"/>
                <a:cs typeface="Segoe UI" panose="020B0502040204020203" pitchFamily="34" charset="0"/>
              </a:rPr>
              <a:t> activiteiten, die geen personeelskosten en woon- &amp; </a:t>
            </a:r>
            <a:r>
              <a:rPr lang="nl-BE" sz="1400" dirty="0" err="1" smtClean="0">
                <a:latin typeface="Segoe UI" panose="020B0502040204020203" pitchFamily="34" charset="0"/>
                <a:cs typeface="Segoe UI" panose="020B0502040204020203" pitchFamily="34" charset="0"/>
              </a:rPr>
              <a:t>leefkosten</a:t>
            </a:r>
            <a:r>
              <a:rPr lang="nl-BE" sz="1400" dirty="0" smtClean="0">
                <a:latin typeface="Segoe UI" panose="020B0502040204020203" pitchFamily="34" charset="0"/>
                <a:cs typeface="Segoe UI" panose="020B0502040204020203" pitchFamily="34" charset="0"/>
              </a:rPr>
              <a:t> zijn</a:t>
            </a:r>
          </a:p>
          <a:p>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3"/>
              </a:buBlip>
            </a:pPr>
            <a:endParaRPr lang="en-US" sz="1600" dirty="0">
              <a:solidFill>
                <a:srgbClr val="27AEEF"/>
              </a:solidFill>
              <a:latin typeface="Segoe UI" panose="020B0502040204020203" pitchFamily="34" charset="0"/>
              <a:cs typeface="Segoe UI" panose="020B0502040204020203" pitchFamily="34" charset="0"/>
            </a:endParaRPr>
          </a:p>
        </p:txBody>
      </p:sp>
      <p:sp>
        <p:nvSpPr>
          <p:cNvPr id="4" name="Afgeronde rechthoek 3"/>
          <p:cNvSpPr/>
          <p:nvPr/>
        </p:nvSpPr>
        <p:spPr>
          <a:xfrm>
            <a:off x="785852" y="2509089"/>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6" name="Afgeronde rechthoek 5"/>
          <p:cNvSpPr/>
          <p:nvPr/>
        </p:nvSpPr>
        <p:spPr>
          <a:xfrm>
            <a:off x="808420" y="4956991"/>
            <a:ext cx="1139934" cy="662828"/>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7" name="Afgeronde rechthoek 6"/>
          <p:cNvSpPr/>
          <p:nvPr/>
        </p:nvSpPr>
        <p:spPr>
          <a:xfrm>
            <a:off x="810806" y="6103707"/>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8" name="Afgeronde rechthoek 7"/>
          <p:cNvSpPr/>
          <p:nvPr/>
        </p:nvSpPr>
        <p:spPr>
          <a:xfrm>
            <a:off x="810806" y="3793329"/>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9" name="Tekstvak 8"/>
          <p:cNvSpPr txBox="1"/>
          <p:nvPr/>
        </p:nvSpPr>
        <p:spPr>
          <a:xfrm>
            <a:off x="785852" y="2585517"/>
            <a:ext cx="1139934" cy="276999"/>
          </a:xfrm>
          <a:prstGeom prst="rect">
            <a:avLst/>
          </a:prstGeom>
          <a:solidFill>
            <a:schemeClr val="bg1">
              <a:lumMod val="65000"/>
            </a:schemeClr>
          </a:solidFill>
          <a:ln>
            <a:solidFill>
              <a:schemeClr val="bg1">
                <a:lumMod val="65000"/>
              </a:schemeClr>
            </a:solid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Personeel</a:t>
            </a:r>
            <a:endParaRPr lang="nl-BE" sz="1200" b="1" dirty="0">
              <a:solidFill>
                <a:prstClr val="white"/>
              </a:solidFill>
              <a:latin typeface="Calibri" charset="0"/>
              <a:ea typeface="ＭＳ Ｐゴシック" charset="0"/>
            </a:endParaRPr>
          </a:p>
        </p:txBody>
      </p:sp>
      <p:sp>
        <p:nvSpPr>
          <p:cNvPr id="10" name="Tekstvak 9"/>
          <p:cNvSpPr txBox="1"/>
          <p:nvPr/>
        </p:nvSpPr>
        <p:spPr>
          <a:xfrm>
            <a:off x="827442" y="3869822"/>
            <a:ext cx="1123298" cy="276999"/>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Personeel</a:t>
            </a:r>
            <a:endParaRPr lang="nl-BE" sz="1200" b="1" dirty="0">
              <a:solidFill>
                <a:prstClr val="white"/>
              </a:solidFill>
              <a:latin typeface="Calibri" charset="0"/>
              <a:ea typeface="ＭＳ Ｐゴシック" charset="0"/>
            </a:endParaRPr>
          </a:p>
        </p:txBody>
      </p:sp>
      <p:sp>
        <p:nvSpPr>
          <p:cNvPr id="11" name="Tekstvak 10"/>
          <p:cNvSpPr txBox="1"/>
          <p:nvPr/>
        </p:nvSpPr>
        <p:spPr>
          <a:xfrm>
            <a:off x="810806" y="4981854"/>
            <a:ext cx="1114980" cy="461665"/>
          </a:xfrm>
          <a:prstGeom prst="rect">
            <a:avLst/>
          </a:prstGeom>
          <a:noFill/>
          <a:ln>
            <a:noFill/>
          </a:ln>
        </p:spPr>
        <p:txBody>
          <a:bodyPr wrap="square" rtlCol="0">
            <a:spAutoFit/>
          </a:bodyPr>
          <a:lstStyle/>
          <a:p>
            <a:pPr algn="ctr" defTabSz="457200"/>
            <a:r>
              <a:rPr lang="nl-BE" sz="1200" b="1" dirty="0">
                <a:solidFill>
                  <a:prstClr val="white"/>
                </a:solidFill>
                <a:latin typeface="Calibri" charset="0"/>
                <a:ea typeface="ＭＳ Ｐゴシック" charset="0"/>
              </a:rPr>
              <a:t>Ander Personeel</a:t>
            </a:r>
          </a:p>
        </p:txBody>
      </p:sp>
      <p:sp>
        <p:nvSpPr>
          <p:cNvPr id="12" name="Tekstvak 11"/>
          <p:cNvSpPr txBox="1"/>
          <p:nvPr/>
        </p:nvSpPr>
        <p:spPr>
          <a:xfrm>
            <a:off x="804874" y="6168259"/>
            <a:ext cx="1139934" cy="276999"/>
          </a:xfrm>
          <a:prstGeom prst="rect">
            <a:avLst/>
          </a:prstGeom>
          <a:noFill/>
          <a:ln>
            <a:noFill/>
          </a:ln>
        </p:spPr>
        <p:txBody>
          <a:bodyPr wrap="square" rtlCol="0">
            <a:spAutoFit/>
          </a:bodyPr>
          <a:lstStyle/>
          <a:p>
            <a:pPr algn="ctr" defTabSz="457200"/>
            <a:r>
              <a:rPr lang="nl-BE" sz="1200" b="1" dirty="0">
                <a:solidFill>
                  <a:prstClr val="white"/>
                </a:solidFill>
                <a:latin typeface="Calibri" charset="0"/>
                <a:ea typeface="ＭＳ Ｐゴシック" charset="0"/>
              </a:rPr>
              <a:t>Vastgoed</a:t>
            </a:r>
            <a:endParaRPr lang="nl-BE" sz="2000" b="1" dirty="0">
              <a:solidFill>
                <a:prstClr val="white"/>
              </a:solidFill>
              <a:latin typeface="Calibri" charset="0"/>
              <a:ea typeface="ＭＳ Ｐゴシック" charset="0"/>
            </a:endParaRPr>
          </a:p>
        </p:txBody>
      </p:sp>
      <p:sp>
        <p:nvSpPr>
          <p:cNvPr id="13" name="Afgeronde rechthoek 12"/>
          <p:cNvSpPr/>
          <p:nvPr/>
        </p:nvSpPr>
        <p:spPr>
          <a:xfrm>
            <a:off x="3103526" y="2506708"/>
            <a:ext cx="1139934" cy="709253"/>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4" name="Afgeronde rechthoek 13"/>
          <p:cNvSpPr/>
          <p:nvPr/>
        </p:nvSpPr>
        <p:spPr>
          <a:xfrm>
            <a:off x="3124381" y="4350783"/>
            <a:ext cx="1113328" cy="648612"/>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5" name="Afgeronde rechthoek 14"/>
          <p:cNvSpPr/>
          <p:nvPr/>
        </p:nvSpPr>
        <p:spPr>
          <a:xfrm>
            <a:off x="3098463" y="5200303"/>
            <a:ext cx="1139934" cy="636887"/>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6" name="Afgeronde rechthoek 15"/>
          <p:cNvSpPr/>
          <p:nvPr/>
        </p:nvSpPr>
        <p:spPr>
          <a:xfrm>
            <a:off x="3110146" y="3331133"/>
            <a:ext cx="1139934" cy="845751"/>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7" name="Tekstvak 16"/>
          <p:cNvSpPr txBox="1"/>
          <p:nvPr/>
        </p:nvSpPr>
        <p:spPr>
          <a:xfrm>
            <a:off x="3096546" y="2551741"/>
            <a:ext cx="1139934" cy="461665"/>
          </a:xfrm>
          <a:prstGeom prst="rect">
            <a:avLst/>
          </a:prstGeom>
          <a:solidFill>
            <a:schemeClr val="bg1">
              <a:lumMod val="65000"/>
            </a:schemeClr>
          </a:solidFill>
          <a:ln>
            <a:solidFill>
              <a:schemeClr val="bg1">
                <a:lumMod val="65000"/>
              </a:schemeClr>
            </a:solid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a:t>
            </a:r>
            <a:r>
              <a:rPr lang="nl-BE" sz="1200" b="1" dirty="0" err="1" smtClean="0">
                <a:solidFill>
                  <a:prstClr val="white"/>
                </a:solidFill>
                <a:latin typeface="Calibri" charset="0"/>
                <a:ea typeface="ＭＳ Ｐゴシック" charset="0"/>
              </a:rPr>
              <a:t>Personeels-kosten</a:t>
            </a:r>
            <a:endParaRPr lang="nl-BE" sz="1200" b="1" dirty="0">
              <a:solidFill>
                <a:prstClr val="white"/>
              </a:solidFill>
              <a:latin typeface="Calibri" charset="0"/>
              <a:ea typeface="ＭＳ Ｐゴシック" charset="0"/>
            </a:endParaRPr>
          </a:p>
        </p:txBody>
      </p:sp>
      <p:sp>
        <p:nvSpPr>
          <p:cNvPr id="18" name="Tekstvak 17"/>
          <p:cNvSpPr txBox="1"/>
          <p:nvPr/>
        </p:nvSpPr>
        <p:spPr>
          <a:xfrm>
            <a:off x="3116219" y="3332224"/>
            <a:ext cx="1131496" cy="646331"/>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a:t>
            </a:r>
            <a:r>
              <a:rPr lang="nl-BE" sz="1200" b="1" dirty="0" err="1" smtClean="0">
                <a:solidFill>
                  <a:prstClr val="white"/>
                </a:solidFill>
                <a:latin typeface="Calibri" charset="0"/>
                <a:ea typeface="ＭＳ Ｐゴシック" charset="0"/>
              </a:rPr>
              <a:t>Personeels-kosten</a:t>
            </a:r>
            <a:endParaRPr lang="nl-BE" sz="1200" b="1" dirty="0">
              <a:solidFill>
                <a:prstClr val="white"/>
              </a:solidFill>
              <a:latin typeface="Calibri" charset="0"/>
              <a:ea typeface="ＭＳ Ｐゴシック" charset="0"/>
            </a:endParaRPr>
          </a:p>
        </p:txBody>
      </p:sp>
      <p:sp>
        <p:nvSpPr>
          <p:cNvPr id="19" name="Tekstvak 18"/>
          <p:cNvSpPr txBox="1"/>
          <p:nvPr/>
        </p:nvSpPr>
        <p:spPr>
          <a:xfrm>
            <a:off x="3145321" y="4349677"/>
            <a:ext cx="1070208"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a:t>
            </a:r>
            <a:r>
              <a:rPr lang="nl-BE" sz="1200" b="1" dirty="0" err="1" smtClean="0">
                <a:solidFill>
                  <a:prstClr val="white"/>
                </a:solidFill>
                <a:latin typeface="Calibri" charset="0"/>
                <a:ea typeface="ＭＳ Ｐゴシック" charset="0"/>
              </a:rPr>
              <a:t>Werkings-kosten</a:t>
            </a:r>
            <a:endParaRPr lang="nl-BE" sz="1200" b="1" dirty="0">
              <a:solidFill>
                <a:prstClr val="white"/>
              </a:solidFill>
              <a:latin typeface="Calibri" charset="0"/>
              <a:ea typeface="ＭＳ Ｐゴシック" charset="0"/>
            </a:endParaRPr>
          </a:p>
        </p:txBody>
      </p:sp>
      <p:sp>
        <p:nvSpPr>
          <p:cNvPr id="20" name="Tekstvak 19"/>
          <p:cNvSpPr txBox="1"/>
          <p:nvPr/>
        </p:nvSpPr>
        <p:spPr>
          <a:xfrm>
            <a:off x="3110150" y="5221684"/>
            <a:ext cx="1076281"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a:t>
            </a:r>
            <a:r>
              <a:rPr lang="nl-BE" sz="1200" b="1" dirty="0" err="1" smtClean="0">
                <a:solidFill>
                  <a:prstClr val="white"/>
                </a:solidFill>
                <a:latin typeface="Calibri" charset="0"/>
                <a:ea typeface="ＭＳ Ｐゴシック" charset="0"/>
              </a:rPr>
              <a:t>Werkings-kosten</a:t>
            </a:r>
            <a:endParaRPr lang="nl-BE" sz="1200" b="1" dirty="0">
              <a:solidFill>
                <a:prstClr val="white"/>
              </a:solidFill>
              <a:latin typeface="Calibri" charset="0"/>
              <a:ea typeface="ＭＳ Ｐゴシック" charset="0"/>
            </a:endParaRPr>
          </a:p>
        </p:txBody>
      </p:sp>
      <p:sp>
        <p:nvSpPr>
          <p:cNvPr id="21" name="Afgeronde rechthoek 20"/>
          <p:cNvSpPr/>
          <p:nvPr/>
        </p:nvSpPr>
        <p:spPr>
          <a:xfrm>
            <a:off x="3103526" y="5957617"/>
            <a:ext cx="1139934" cy="692601"/>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22" name="Tekstvak 21"/>
          <p:cNvSpPr txBox="1"/>
          <p:nvPr/>
        </p:nvSpPr>
        <p:spPr>
          <a:xfrm>
            <a:off x="3124466" y="6010334"/>
            <a:ext cx="1070208"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Woon- &amp; </a:t>
            </a:r>
            <a:r>
              <a:rPr lang="nl-BE" sz="1200" b="1" dirty="0" err="1" smtClean="0">
                <a:solidFill>
                  <a:prstClr val="white"/>
                </a:solidFill>
                <a:latin typeface="Calibri" charset="0"/>
                <a:ea typeface="ＭＳ Ｐゴシック" charset="0"/>
              </a:rPr>
              <a:t>Leefkosten</a:t>
            </a:r>
            <a:endParaRPr lang="nl-BE" sz="1200" b="1" dirty="0">
              <a:solidFill>
                <a:prstClr val="white"/>
              </a:solidFill>
              <a:latin typeface="Calibri" charset="0"/>
              <a:ea typeface="ＭＳ Ｐゴシック" charset="0"/>
            </a:endParaRPr>
          </a:p>
        </p:txBody>
      </p:sp>
      <p:sp>
        <p:nvSpPr>
          <p:cNvPr id="23" name="Afgeronde rechthoek 22"/>
          <p:cNvSpPr/>
          <p:nvPr/>
        </p:nvSpPr>
        <p:spPr>
          <a:xfrm>
            <a:off x="5380676" y="4083812"/>
            <a:ext cx="1215577" cy="70149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24" name="Tekstvak 23"/>
          <p:cNvSpPr txBox="1"/>
          <p:nvPr/>
        </p:nvSpPr>
        <p:spPr>
          <a:xfrm>
            <a:off x="5387120" y="4144450"/>
            <a:ext cx="1206707"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Totaal Kosten Cliënt</a:t>
            </a:r>
            <a:endParaRPr lang="nl-BE" sz="1200" b="1" dirty="0">
              <a:solidFill>
                <a:prstClr val="white"/>
              </a:solidFill>
              <a:latin typeface="Calibri" charset="0"/>
              <a:ea typeface="ＭＳ Ｐゴシック" charset="0"/>
            </a:endParaRPr>
          </a:p>
        </p:txBody>
      </p:sp>
      <p:cxnSp>
        <p:nvCxnSpPr>
          <p:cNvPr id="25" name="Rechte verbindingslijn met pijl 24"/>
          <p:cNvCxnSpPr>
            <a:stCxn id="4" idx="3"/>
            <a:endCxn id="17" idx="1"/>
          </p:cNvCxnSpPr>
          <p:nvPr/>
        </p:nvCxnSpPr>
        <p:spPr>
          <a:xfrm>
            <a:off x="1925786" y="2770177"/>
            <a:ext cx="1170760" cy="12397"/>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Rechte verbindingslijn met pijl 25"/>
          <p:cNvCxnSpPr>
            <a:stCxn id="8" idx="3"/>
            <a:endCxn id="18" idx="1"/>
          </p:cNvCxnSpPr>
          <p:nvPr/>
        </p:nvCxnSpPr>
        <p:spPr>
          <a:xfrm flipV="1">
            <a:off x="1950740" y="3655390"/>
            <a:ext cx="1165479" cy="399027"/>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Rechte verbindingslijn met pijl 26"/>
          <p:cNvCxnSpPr>
            <a:stCxn id="6" idx="3"/>
            <a:endCxn id="16" idx="1"/>
          </p:cNvCxnSpPr>
          <p:nvPr/>
        </p:nvCxnSpPr>
        <p:spPr>
          <a:xfrm flipV="1">
            <a:off x="1948354" y="3754004"/>
            <a:ext cx="1161792" cy="1534400"/>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Rechte verbindingslijn met pijl 27"/>
          <p:cNvCxnSpPr>
            <a:stCxn id="6" idx="3"/>
            <a:endCxn id="13" idx="1"/>
          </p:cNvCxnSpPr>
          <p:nvPr/>
        </p:nvCxnSpPr>
        <p:spPr>
          <a:xfrm flipV="1">
            <a:off x="1948354" y="2861338"/>
            <a:ext cx="1155172" cy="2427071"/>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Rechte verbindingslijn met pijl 28"/>
          <p:cNvCxnSpPr>
            <a:stCxn id="12" idx="3"/>
            <a:endCxn id="20" idx="1"/>
          </p:cNvCxnSpPr>
          <p:nvPr/>
        </p:nvCxnSpPr>
        <p:spPr>
          <a:xfrm flipV="1">
            <a:off x="1944808" y="5452517"/>
            <a:ext cx="1165342" cy="854242"/>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Rechte verbindingslijn met pijl 29"/>
          <p:cNvCxnSpPr>
            <a:stCxn id="7" idx="3"/>
            <a:endCxn id="19" idx="1"/>
          </p:cNvCxnSpPr>
          <p:nvPr/>
        </p:nvCxnSpPr>
        <p:spPr>
          <a:xfrm flipV="1">
            <a:off x="1950740" y="4580510"/>
            <a:ext cx="1194581" cy="1784285"/>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Rechte verbindingslijn met pijl 30"/>
          <p:cNvCxnSpPr>
            <a:stCxn id="16" idx="3"/>
            <a:endCxn id="23" idx="1"/>
          </p:cNvCxnSpPr>
          <p:nvPr/>
        </p:nvCxnSpPr>
        <p:spPr>
          <a:xfrm>
            <a:off x="4250087" y="3754005"/>
            <a:ext cx="1130589" cy="680555"/>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Rechte verbindingslijn met pijl 31"/>
          <p:cNvCxnSpPr>
            <a:stCxn id="19" idx="3"/>
            <a:endCxn id="23" idx="1"/>
          </p:cNvCxnSpPr>
          <p:nvPr/>
        </p:nvCxnSpPr>
        <p:spPr>
          <a:xfrm flipV="1">
            <a:off x="4215529" y="4434559"/>
            <a:ext cx="1165147" cy="145951"/>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Rechte verbindingslijn met pijl 32"/>
          <p:cNvCxnSpPr>
            <a:stCxn id="15" idx="3"/>
            <a:endCxn id="23" idx="1"/>
          </p:cNvCxnSpPr>
          <p:nvPr/>
        </p:nvCxnSpPr>
        <p:spPr>
          <a:xfrm flipV="1">
            <a:off x="4238397" y="4434559"/>
            <a:ext cx="1142272" cy="1084184"/>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Rechte verbindingslijn met pijl 33"/>
          <p:cNvCxnSpPr>
            <a:stCxn id="21" idx="3"/>
            <a:endCxn id="23" idx="1"/>
          </p:cNvCxnSpPr>
          <p:nvPr/>
        </p:nvCxnSpPr>
        <p:spPr>
          <a:xfrm flipV="1">
            <a:off x="4243467" y="4434561"/>
            <a:ext cx="1137209" cy="1869355"/>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Rechte verbindingslijn met pijl 34"/>
          <p:cNvCxnSpPr>
            <a:stCxn id="17" idx="3"/>
            <a:endCxn id="23" idx="1"/>
          </p:cNvCxnSpPr>
          <p:nvPr/>
        </p:nvCxnSpPr>
        <p:spPr>
          <a:xfrm>
            <a:off x="4236480" y="2782574"/>
            <a:ext cx="1144196" cy="1651985"/>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Afgeronde rechthoek 35"/>
          <p:cNvSpPr/>
          <p:nvPr/>
        </p:nvSpPr>
        <p:spPr>
          <a:xfrm>
            <a:off x="7361876" y="4083812"/>
            <a:ext cx="1215577" cy="70149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37" name="Tekstvak 36"/>
          <p:cNvSpPr txBox="1"/>
          <p:nvPr/>
        </p:nvSpPr>
        <p:spPr>
          <a:xfrm>
            <a:off x="7368320" y="4237517"/>
            <a:ext cx="1206707" cy="276999"/>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Totaal Cliënt</a:t>
            </a:r>
            <a:endParaRPr lang="nl-BE" sz="1200" b="1" dirty="0">
              <a:solidFill>
                <a:prstClr val="white"/>
              </a:solidFill>
              <a:latin typeface="Calibri" charset="0"/>
              <a:ea typeface="ＭＳ Ｐゴシック" charset="0"/>
            </a:endParaRPr>
          </a:p>
        </p:txBody>
      </p:sp>
      <p:cxnSp>
        <p:nvCxnSpPr>
          <p:cNvPr id="38" name="Rechte verbindingslijn met pijl 37"/>
          <p:cNvCxnSpPr>
            <a:endCxn id="36" idx="1"/>
          </p:cNvCxnSpPr>
          <p:nvPr/>
        </p:nvCxnSpPr>
        <p:spPr>
          <a:xfrm>
            <a:off x="6593827" y="4434559"/>
            <a:ext cx="768049" cy="0"/>
          </a:xfrm>
          <a:prstGeom prst="straightConnector1">
            <a:avLst/>
          </a:prstGeom>
          <a:ln>
            <a:solidFill>
              <a:srgbClr val="27AEE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0986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55650" y="549275"/>
            <a:ext cx="7488238" cy="492443"/>
          </a:xfrm>
        </p:spPr>
        <p:txBody>
          <a:bodyPr/>
          <a:lstStyle/>
          <a:p>
            <a:r>
              <a:rPr lang="nl-BE" altLang="nl-BE" dirty="0" smtClean="0"/>
              <a:t>Inleiding</a:t>
            </a:r>
            <a:endParaRPr lang="nl-NL" altLang="nl-BE" dirty="0"/>
          </a:p>
        </p:txBody>
      </p:sp>
      <p:sp>
        <p:nvSpPr>
          <p:cNvPr id="46083" name="Rectangle 3"/>
          <p:cNvSpPr>
            <a:spLocks noGrp="1" noChangeArrowheads="1"/>
          </p:cNvSpPr>
          <p:nvPr>
            <p:ph type="body" idx="1"/>
          </p:nvPr>
        </p:nvSpPr>
        <p:spPr>
          <a:xfrm>
            <a:off x="755650" y="1412875"/>
            <a:ext cx="6696075" cy="2856167"/>
          </a:xfrm>
        </p:spPr>
        <p:txBody>
          <a:bodyPr/>
          <a:lstStyle/>
          <a:p>
            <a:pPr>
              <a:lnSpc>
                <a:spcPct val="200000"/>
              </a:lnSpc>
              <a:buSzPct val="110000"/>
              <a:buFont typeface="Wingdings" panose="05000000000000000000" pitchFamily="2" charset="2"/>
              <a:buChar char="ü"/>
            </a:pPr>
            <a:r>
              <a:rPr lang="nl-BE" altLang="nl-BE" b="1" dirty="0" smtClean="0">
                <a:solidFill>
                  <a:srgbClr val="0F3672"/>
                </a:solidFill>
              </a:rPr>
              <a:t>Doel project</a:t>
            </a:r>
          </a:p>
          <a:p>
            <a:pPr marL="1200150" lvl="2" indent="-285750">
              <a:lnSpc>
                <a:spcPct val="200000"/>
              </a:lnSpc>
              <a:buSzPct val="110000"/>
              <a:buFont typeface="Wingdings" panose="05000000000000000000" pitchFamily="2" charset="2"/>
              <a:buChar char="Ø"/>
            </a:pPr>
            <a:r>
              <a:rPr lang="nl-BE" altLang="nl-BE" b="1" dirty="0" smtClean="0">
                <a:solidFill>
                  <a:srgbClr val="32617F"/>
                </a:solidFill>
              </a:rPr>
              <a:t>Ondersteuning bij transitie naar PVF</a:t>
            </a:r>
          </a:p>
          <a:p>
            <a:pPr marL="1200150" lvl="2" indent="-285750">
              <a:lnSpc>
                <a:spcPct val="200000"/>
              </a:lnSpc>
              <a:buSzPct val="110000"/>
              <a:buFont typeface="Wingdings" panose="05000000000000000000" pitchFamily="2" charset="2"/>
              <a:buChar char="Ø"/>
            </a:pPr>
            <a:r>
              <a:rPr lang="nl-BE" altLang="nl-BE" b="1" dirty="0">
                <a:solidFill>
                  <a:srgbClr val="32617F"/>
                </a:solidFill>
              </a:rPr>
              <a:t>Kostprijsberekening op gestructureerde wijze</a:t>
            </a:r>
          </a:p>
          <a:p>
            <a:pPr marL="1200150" lvl="2" indent="-285750">
              <a:lnSpc>
                <a:spcPct val="200000"/>
              </a:lnSpc>
              <a:buSzPct val="110000"/>
              <a:buFont typeface="Wingdings" panose="05000000000000000000" pitchFamily="2" charset="2"/>
              <a:buChar char="Ø"/>
            </a:pPr>
            <a:r>
              <a:rPr lang="nl-BE" altLang="nl-BE" b="1" dirty="0" smtClean="0">
                <a:solidFill>
                  <a:srgbClr val="32617F"/>
                </a:solidFill>
              </a:rPr>
              <a:t>Inkomsten versus kostprijs dienstverlening</a:t>
            </a:r>
          </a:p>
          <a:p>
            <a:pPr marL="1200150" lvl="2" indent="-285750">
              <a:lnSpc>
                <a:spcPct val="200000"/>
              </a:lnSpc>
              <a:buSzPct val="110000"/>
              <a:buFont typeface="Wingdings" panose="05000000000000000000" pitchFamily="2" charset="2"/>
              <a:buChar char="Ø"/>
            </a:pPr>
            <a:r>
              <a:rPr lang="nl-BE" altLang="nl-BE" b="1" dirty="0" smtClean="0">
                <a:solidFill>
                  <a:srgbClr val="32617F"/>
                </a:solidFill>
              </a:rPr>
              <a:t>Per individu of per groep van individuen</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ea typeface="Segoe UI" panose="020B0502040204020203" pitchFamily="34" charset="0"/>
                <a:cs typeface="Segoe UI" panose="020B0502040204020203" pitchFamily="34" charset="0"/>
              </a:rPr>
              <a:t>Organisatiegebonden</a:t>
            </a:r>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dirty="0" err="1" smtClean="0">
                <a:latin typeface="Segoe UI" panose="020B0502040204020203" pitchFamily="34" charset="0"/>
                <a:ea typeface="Segoe UI" panose="020B0502040204020203" pitchFamily="34" charset="0"/>
                <a:cs typeface="Segoe UI" panose="020B0502040204020203" pitchFamily="34" charset="0"/>
              </a:rPr>
              <a:t>Personeel</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036" y="1255835"/>
            <a:ext cx="7575550" cy="3746759"/>
          </a:xfrm>
        </p:spPr>
        <p:txBody>
          <a:bodyPr/>
          <a:lstStyle/>
          <a:p>
            <a:pPr marL="0" indent="0" fontAlgn="auto">
              <a:spcAft>
                <a:spcPts val="0"/>
              </a:spcAft>
              <a:buNone/>
            </a:pPr>
            <a:endParaRPr lang="nl-BE" dirty="0" smtClean="0"/>
          </a:p>
          <a:p>
            <a:r>
              <a:rPr lang="nl-BE" dirty="0" smtClean="0">
                <a:latin typeface="Segoe UI" panose="020B0502040204020203" pitchFamily="34" charset="0"/>
                <a:ea typeface="Segoe UI" panose="020B0502040204020203" pitchFamily="34" charset="0"/>
                <a:cs typeface="Segoe UI" panose="020B0502040204020203" pitchFamily="34" charset="0"/>
              </a:rPr>
              <a:t>Definitie: de </a:t>
            </a:r>
            <a:r>
              <a:rPr lang="nl-BE" dirty="0">
                <a:latin typeface="Segoe UI" panose="020B0502040204020203" pitchFamily="34" charset="0"/>
                <a:ea typeface="Segoe UI" panose="020B0502040204020203" pitchFamily="34" charset="0"/>
                <a:cs typeface="Segoe UI" panose="020B0502040204020203" pitchFamily="34" charset="0"/>
              </a:rPr>
              <a:t>personeelseenheden of personeelskosten voor directie, management en beleid, administratie, logistiek klasse 1,… </a:t>
            </a:r>
          </a:p>
          <a:p>
            <a:endParaRPr lang="nl-BE" dirty="0">
              <a:latin typeface="Segoe UI" panose="020B0502040204020203" pitchFamily="34" charset="0"/>
              <a:ea typeface="Segoe UI" panose="020B0502040204020203" pitchFamily="34" charset="0"/>
              <a:cs typeface="Segoe UI" panose="020B0502040204020203" pitchFamily="34" charset="0"/>
            </a:endParaRPr>
          </a:p>
          <a:p>
            <a:r>
              <a:rPr lang="nl-BE" dirty="0">
                <a:latin typeface="Segoe UI" panose="020B0502040204020203" pitchFamily="34" charset="0"/>
                <a:ea typeface="Segoe UI" panose="020B0502040204020203" pitchFamily="34" charset="0"/>
                <a:cs typeface="Segoe UI" panose="020B0502040204020203" pitchFamily="34" charset="0"/>
              </a:rPr>
              <a:t>Toevoegen van personeelsleden of –</a:t>
            </a:r>
            <a:r>
              <a:rPr lang="nl-BE" dirty="0" smtClean="0">
                <a:latin typeface="Segoe UI" panose="020B0502040204020203" pitchFamily="34" charset="0"/>
                <a:ea typeface="Segoe UI" panose="020B0502040204020203" pitchFamily="34" charset="0"/>
                <a:cs typeface="Segoe UI" panose="020B0502040204020203" pitchFamily="34" charset="0"/>
              </a:rPr>
              <a:t>groepen</a:t>
            </a:r>
          </a:p>
          <a:p>
            <a:endParaRPr lang="nl-BE" dirty="0">
              <a:latin typeface="Segoe UI" panose="020B0502040204020203" pitchFamily="34" charset="0"/>
              <a:ea typeface="Segoe UI" panose="020B0502040204020203" pitchFamily="34" charset="0"/>
              <a:cs typeface="Segoe UI" panose="020B0502040204020203" pitchFamily="34" charset="0"/>
            </a:endParaRPr>
          </a:p>
          <a:p>
            <a:pPr lvl="1">
              <a:buFont typeface="Wingdings" panose="05000000000000000000" pitchFamily="2" charset="2"/>
              <a:buChar char="Ø"/>
            </a:pPr>
            <a:r>
              <a:rPr lang="nl-BE" dirty="0">
                <a:latin typeface="Segoe UI" panose="020B0502040204020203" pitchFamily="34" charset="0"/>
                <a:cs typeface="Segoe UI" panose="020B0502040204020203" pitchFamily="34" charset="0"/>
              </a:rPr>
              <a:t>Aantal personen in groep </a:t>
            </a:r>
            <a:r>
              <a:rPr lang="nl-BE" dirty="0" err="1">
                <a:latin typeface="Segoe UI" panose="020B0502040204020203" pitchFamily="34" charset="0"/>
                <a:cs typeface="Segoe UI" panose="020B0502040204020203" pitchFamily="34" charset="0"/>
              </a:rPr>
              <a:t>vs</a:t>
            </a:r>
            <a:r>
              <a:rPr lang="nl-BE" dirty="0">
                <a:latin typeface="Segoe UI" panose="020B0502040204020203" pitchFamily="34" charset="0"/>
                <a:cs typeface="Segoe UI" panose="020B0502040204020203" pitchFamily="34" charset="0"/>
              </a:rPr>
              <a:t> </a:t>
            </a:r>
            <a:r>
              <a:rPr lang="nl-BE" dirty="0" err="1">
                <a:latin typeface="Segoe UI" panose="020B0502040204020203" pitchFamily="34" charset="0"/>
                <a:cs typeface="Segoe UI" panose="020B0502040204020203" pitchFamily="34" charset="0"/>
              </a:rPr>
              <a:t>jobtime</a:t>
            </a:r>
            <a:r>
              <a:rPr lang="nl-BE" dirty="0">
                <a:latin typeface="Segoe UI" panose="020B0502040204020203" pitchFamily="34" charset="0"/>
                <a:cs typeface="Segoe UI" panose="020B0502040204020203" pitchFamily="34" charset="0"/>
              </a:rPr>
              <a:t>: zelfde principe dan bij </a:t>
            </a:r>
            <a:r>
              <a:rPr lang="nl-BE" dirty="0" err="1">
                <a:latin typeface="Segoe UI" panose="020B0502040204020203" pitchFamily="34" charset="0"/>
                <a:cs typeface="Segoe UI" panose="020B0502040204020203" pitchFamily="34" charset="0"/>
              </a:rPr>
              <a:t>zorggebonden</a:t>
            </a:r>
            <a:r>
              <a:rPr lang="nl-BE" dirty="0">
                <a:latin typeface="Segoe UI" panose="020B0502040204020203" pitchFamily="34" charset="0"/>
                <a:cs typeface="Segoe UI" panose="020B0502040204020203" pitchFamily="34" charset="0"/>
              </a:rPr>
              <a:t> personeel</a:t>
            </a:r>
          </a:p>
          <a:p>
            <a:pPr marL="432000" lvl="1">
              <a:buFont typeface="Wingdings" panose="05000000000000000000" pitchFamily="2" charset="2"/>
              <a:buChar char="Ø"/>
            </a:pPr>
            <a:endParaRPr lang="nl-BE" dirty="0">
              <a:latin typeface="Segoe UI" panose="020B0502040204020203" pitchFamily="34" charset="0"/>
              <a:cs typeface="Segoe UI" panose="020B0502040204020203" pitchFamily="34" charset="0"/>
            </a:endParaRPr>
          </a:p>
          <a:p>
            <a:pPr lvl="1">
              <a:buFont typeface="Wingdings" panose="05000000000000000000" pitchFamily="2" charset="2"/>
              <a:buChar char="Ø"/>
            </a:pPr>
            <a:r>
              <a:rPr lang="nl-BE" dirty="0">
                <a:latin typeface="Segoe UI" panose="020B0502040204020203" pitchFamily="34" charset="0"/>
                <a:cs typeface="Segoe UI" panose="020B0502040204020203" pitchFamily="34" charset="0"/>
              </a:rPr>
              <a:t>Personeel actief voor woon- &amp; </a:t>
            </a:r>
            <a:r>
              <a:rPr lang="nl-BE" dirty="0" err="1">
                <a:latin typeface="Segoe UI" panose="020B0502040204020203" pitchFamily="34" charset="0"/>
                <a:cs typeface="Segoe UI" panose="020B0502040204020203" pitchFamily="34" charset="0"/>
              </a:rPr>
              <a:t>leefactiviteit</a:t>
            </a:r>
            <a:endParaRPr lang="nl-BE" dirty="0">
              <a:latin typeface="Segoe UI" panose="020B0502040204020203" pitchFamily="34" charset="0"/>
              <a:cs typeface="Segoe UI" panose="020B0502040204020203" pitchFamily="34" charset="0"/>
            </a:endParaRPr>
          </a:p>
          <a:p>
            <a:pPr lvl="2">
              <a:buFont typeface="Courier New" panose="02070309020205020404" pitchFamily="49" charset="0"/>
              <a:buChar char="o"/>
            </a:pPr>
            <a:r>
              <a:rPr lang="nl-BE" dirty="0">
                <a:latin typeface="Segoe UI" panose="020B0502040204020203" pitchFamily="34" charset="0"/>
                <a:ea typeface="ＭＳ Ｐゴシック" charset="0"/>
                <a:cs typeface="Segoe UI" panose="020B0502040204020203" pitchFamily="34" charset="0"/>
              </a:rPr>
              <a:t>Kan toegevoegd worden in deze categorie</a:t>
            </a:r>
          </a:p>
          <a:p>
            <a:pPr lvl="2">
              <a:buFont typeface="Courier New" panose="02070309020205020404" pitchFamily="49" charset="0"/>
              <a:buChar char="o"/>
            </a:pPr>
            <a:r>
              <a:rPr lang="nl-BE" dirty="0">
                <a:latin typeface="Segoe UI" panose="020B0502040204020203" pitchFamily="34" charset="0"/>
                <a:ea typeface="ＭＳ Ｐゴシック" charset="0"/>
                <a:cs typeface="Segoe UI" panose="020B0502040204020203" pitchFamily="34" charset="0"/>
              </a:rPr>
              <a:t>Deze kosten worden niet mee verrekend, deze hebben als enig doel om de vergelijking met het boekhoudpakket te kunnen maken</a:t>
            </a:r>
          </a:p>
          <a:p>
            <a:pPr marL="756000" lvl="2" indent="0">
              <a:buNone/>
            </a:pPr>
            <a:endParaRPr lang="nl-BE" dirty="0"/>
          </a:p>
          <a:p>
            <a:endParaRPr lang="nl-BE" dirty="0"/>
          </a:p>
          <a:p>
            <a:pPr marL="0" indent="0" fontAlgn="auto">
              <a:spcAft>
                <a:spcPts val="0"/>
              </a:spcAft>
              <a:buNone/>
            </a:pPr>
            <a:endParaRPr lang="nl-BE" dirty="0" smtClean="0"/>
          </a:p>
          <a:p>
            <a:pPr marL="0" indent="0" fontAlgn="auto">
              <a:spcAft>
                <a:spcPts val="0"/>
              </a:spcAft>
              <a:buNone/>
            </a:pPr>
            <a:endParaRPr lang="nl-BE" dirty="0" smtClean="0"/>
          </a:p>
          <a:p>
            <a:pPr fontAlgn="auto">
              <a:spcAft>
                <a:spcPts val="0"/>
              </a:spcAft>
            </a:pPr>
            <a:endParaRPr lang="nl-BE" dirty="0"/>
          </a:p>
          <a:p>
            <a:pPr marL="342900" lvl="1" indent="-342900" fontAlgn="auto">
              <a:spcBef>
                <a:spcPct val="20000"/>
              </a:spcBef>
              <a:spcAft>
                <a:spcPts val="0"/>
              </a:spcAft>
              <a:buSzPct val="65000"/>
              <a:buBlip>
                <a:blip r:embed="rId3"/>
              </a:buBlip>
            </a:pPr>
            <a:endParaRPr lang="en-US" sz="1600" dirty="0">
              <a:solidFill>
                <a:srgbClr val="27AEEF"/>
              </a:solidFill>
            </a:endParaRPr>
          </a:p>
        </p:txBody>
      </p:sp>
    </p:spTree>
    <p:extLst>
      <p:ext uri="{BB962C8B-B14F-4D97-AF65-F5344CB8AC3E}">
        <p14:creationId xmlns:p14="http://schemas.microsoft.com/office/powerpoint/2010/main" val="1046734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ea typeface="Segoe UI" panose="020B0502040204020203" pitchFamily="34" charset="0"/>
                <a:cs typeface="Segoe UI" panose="020B0502040204020203" pitchFamily="34" charset="0"/>
              </a:rPr>
              <a:t>Organisatiegebonden</a:t>
            </a:r>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dirty="0" err="1" smtClean="0">
                <a:latin typeface="Segoe UI" panose="020B0502040204020203" pitchFamily="34" charset="0"/>
                <a:ea typeface="Segoe UI" panose="020B0502040204020203" pitchFamily="34" charset="0"/>
                <a:cs typeface="Segoe UI" panose="020B0502040204020203" pitchFamily="34" charset="0"/>
              </a:rPr>
              <a:t>Personeel</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Afgeronde rechthoek 3"/>
          <p:cNvSpPr/>
          <p:nvPr/>
        </p:nvSpPr>
        <p:spPr>
          <a:xfrm>
            <a:off x="785852" y="1932064"/>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6" name="Afgeronde rechthoek 5"/>
          <p:cNvSpPr/>
          <p:nvPr/>
        </p:nvSpPr>
        <p:spPr>
          <a:xfrm>
            <a:off x="808420" y="4379967"/>
            <a:ext cx="1139934" cy="662828"/>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7" name="Afgeronde rechthoek 6"/>
          <p:cNvSpPr/>
          <p:nvPr/>
        </p:nvSpPr>
        <p:spPr>
          <a:xfrm>
            <a:off x="810806" y="5526681"/>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8" name="Afgeronde rechthoek 7"/>
          <p:cNvSpPr/>
          <p:nvPr/>
        </p:nvSpPr>
        <p:spPr>
          <a:xfrm>
            <a:off x="810806" y="3216304"/>
            <a:ext cx="1139934" cy="522176"/>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9" name="Tekstvak 8"/>
          <p:cNvSpPr txBox="1"/>
          <p:nvPr/>
        </p:nvSpPr>
        <p:spPr>
          <a:xfrm>
            <a:off x="785852" y="2008491"/>
            <a:ext cx="1139934" cy="276999"/>
          </a:xfrm>
          <a:prstGeom prst="rect">
            <a:avLst/>
          </a:prstGeom>
          <a:solidFill>
            <a:schemeClr val="bg1">
              <a:lumMod val="65000"/>
            </a:schemeClr>
          </a:solidFill>
          <a:ln>
            <a:solidFill>
              <a:schemeClr val="bg1">
                <a:lumMod val="65000"/>
              </a:schemeClr>
            </a:solid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Personeel</a:t>
            </a:r>
            <a:endParaRPr lang="nl-BE" sz="1200" b="1" dirty="0">
              <a:solidFill>
                <a:prstClr val="white"/>
              </a:solidFill>
              <a:latin typeface="Calibri" charset="0"/>
              <a:ea typeface="ＭＳ Ｐゴシック" charset="0"/>
            </a:endParaRPr>
          </a:p>
        </p:txBody>
      </p:sp>
      <p:sp>
        <p:nvSpPr>
          <p:cNvPr id="10" name="Tekstvak 9"/>
          <p:cNvSpPr txBox="1"/>
          <p:nvPr/>
        </p:nvSpPr>
        <p:spPr>
          <a:xfrm>
            <a:off x="827442" y="3292797"/>
            <a:ext cx="1123298" cy="276999"/>
          </a:xfrm>
          <a:prstGeom prst="rect">
            <a:avLst/>
          </a:prstGeom>
          <a:solidFill>
            <a:srgbClr val="27AEEF"/>
          </a:solidFill>
          <a:ln>
            <a:solidFill>
              <a:srgbClr val="27AEEF"/>
            </a:solid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Personeel</a:t>
            </a:r>
            <a:endParaRPr lang="nl-BE" sz="1200" b="1" dirty="0">
              <a:solidFill>
                <a:prstClr val="white"/>
              </a:solidFill>
              <a:latin typeface="Calibri" charset="0"/>
              <a:ea typeface="ＭＳ Ｐゴシック" charset="0"/>
            </a:endParaRPr>
          </a:p>
        </p:txBody>
      </p:sp>
      <p:sp>
        <p:nvSpPr>
          <p:cNvPr id="11" name="Tekstvak 10"/>
          <p:cNvSpPr txBox="1"/>
          <p:nvPr/>
        </p:nvSpPr>
        <p:spPr>
          <a:xfrm>
            <a:off x="810806" y="4404829"/>
            <a:ext cx="1114980" cy="461665"/>
          </a:xfrm>
          <a:prstGeom prst="rect">
            <a:avLst/>
          </a:prstGeom>
          <a:noFill/>
          <a:ln>
            <a:noFill/>
          </a:ln>
        </p:spPr>
        <p:txBody>
          <a:bodyPr wrap="square" rtlCol="0">
            <a:spAutoFit/>
          </a:bodyPr>
          <a:lstStyle/>
          <a:p>
            <a:pPr algn="ctr" defTabSz="457200"/>
            <a:r>
              <a:rPr lang="nl-BE" sz="1200" b="1" dirty="0">
                <a:solidFill>
                  <a:prstClr val="white"/>
                </a:solidFill>
                <a:latin typeface="Calibri" charset="0"/>
                <a:ea typeface="ＭＳ Ｐゴシック" charset="0"/>
              </a:rPr>
              <a:t>Ander Personeel</a:t>
            </a:r>
          </a:p>
        </p:txBody>
      </p:sp>
      <p:sp>
        <p:nvSpPr>
          <p:cNvPr id="12" name="Tekstvak 11"/>
          <p:cNvSpPr txBox="1"/>
          <p:nvPr/>
        </p:nvSpPr>
        <p:spPr>
          <a:xfrm>
            <a:off x="804874" y="5591234"/>
            <a:ext cx="1139934" cy="276999"/>
          </a:xfrm>
          <a:prstGeom prst="rect">
            <a:avLst/>
          </a:prstGeom>
          <a:noFill/>
          <a:ln>
            <a:noFill/>
          </a:ln>
        </p:spPr>
        <p:txBody>
          <a:bodyPr wrap="square" rtlCol="0">
            <a:spAutoFit/>
          </a:bodyPr>
          <a:lstStyle/>
          <a:p>
            <a:pPr algn="ctr" defTabSz="457200"/>
            <a:r>
              <a:rPr lang="nl-BE" sz="1200" b="1" dirty="0">
                <a:solidFill>
                  <a:prstClr val="white"/>
                </a:solidFill>
                <a:latin typeface="Calibri" charset="0"/>
                <a:ea typeface="ＭＳ Ｐゴシック" charset="0"/>
              </a:rPr>
              <a:t>Vastgoed</a:t>
            </a:r>
            <a:endParaRPr lang="nl-BE" sz="2000" b="1" dirty="0">
              <a:solidFill>
                <a:prstClr val="white"/>
              </a:solidFill>
              <a:latin typeface="Calibri" charset="0"/>
              <a:ea typeface="ＭＳ Ｐゴシック" charset="0"/>
            </a:endParaRPr>
          </a:p>
        </p:txBody>
      </p:sp>
      <p:sp>
        <p:nvSpPr>
          <p:cNvPr id="13" name="Afgeronde rechthoek 12"/>
          <p:cNvSpPr/>
          <p:nvPr/>
        </p:nvSpPr>
        <p:spPr>
          <a:xfrm>
            <a:off x="3103526" y="1929681"/>
            <a:ext cx="1139934" cy="709253"/>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4" name="Afgeronde rechthoek 13"/>
          <p:cNvSpPr/>
          <p:nvPr/>
        </p:nvSpPr>
        <p:spPr>
          <a:xfrm>
            <a:off x="3124381" y="3773755"/>
            <a:ext cx="1113328" cy="648612"/>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5" name="Afgeronde rechthoek 14"/>
          <p:cNvSpPr/>
          <p:nvPr/>
        </p:nvSpPr>
        <p:spPr>
          <a:xfrm>
            <a:off x="3098463" y="4623278"/>
            <a:ext cx="1139934" cy="636887"/>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6" name="Afgeronde rechthoek 15"/>
          <p:cNvSpPr/>
          <p:nvPr/>
        </p:nvSpPr>
        <p:spPr>
          <a:xfrm>
            <a:off x="3110146" y="2754107"/>
            <a:ext cx="1139934" cy="845751"/>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7" name="Tekstvak 16"/>
          <p:cNvSpPr txBox="1"/>
          <p:nvPr/>
        </p:nvSpPr>
        <p:spPr>
          <a:xfrm>
            <a:off x="3096546" y="1974716"/>
            <a:ext cx="1139934" cy="461665"/>
          </a:xfrm>
          <a:prstGeom prst="rect">
            <a:avLst/>
          </a:prstGeom>
          <a:solidFill>
            <a:schemeClr val="bg1">
              <a:lumMod val="65000"/>
            </a:schemeClr>
          </a:solidFill>
          <a:ln>
            <a:solidFill>
              <a:schemeClr val="bg1">
                <a:lumMod val="65000"/>
              </a:schemeClr>
            </a:solid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a:t>
            </a:r>
            <a:r>
              <a:rPr lang="nl-BE" sz="1200" b="1" dirty="0" err="1" smtClean="0">
                <a:solidFill>
                  <a:prstClr val="white"/>
                </a:solidFill>
                <a:latin typeface="Calibri" charset="0"/>
                <a:ea typeface="ＭＳ Ｐゴシック" charset="0"/>
              </a:rPr>
              <a:t>Personeels-kosten</a:t>
            </a:r>
            <a:endParaRPr lang="nl-BE" sz="1200" b="1" dirty="0">
              <a:solidFill>
                <a:prstClr val="white"/>
              </a:solidFill>
              <a:latin typeface="Calibri" charset="0"/>
              <a:ea typeface="ＭＳ Ｐゴシック" charset="0"/>
            </a:endParaRPr>
          </a:p>
        </p:txBody>
      </p:sp>
      <p:sp>
        <p:nvSpPr>
          <p:cNvPr id="18" name="Tekstvak 17"/>
          <p:cNvSpPr txBox="1"/>
          <p:nvPr/>
        </p:nvSpPr>
        <p:spPr>
          <a:xfrm>
            <a:off x="3116219" y="2755199"/>
            <a:ext cx="1131496" cy="646331"/>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a:t>
            </a:r>
            <a:r>
              <a:rPr lang="nl-BE" sz="1200" b="1" dirty="0" err="1" smtClean="0">
                <a:solidFill>
                  <a:prstClr val="white"/>
                </a:solidFill>
                <a:latin typeface="Calibri" charset="0"/>
                <a:ea typeface="ＭＳ Ｐゴシック" charset="0"/>
              </a:rPr>
              <a:t>Personeels-kosten</a:t>
            </a:r>
            <a:endParaRPr lang="nl-BE" sz="1200" b="1" dirty="0">
              <a:solidFill>
                <a:prstClr val="white"/>
              </a:solidFill>
              <a:latin typeface="Calibri" charset="0"/>
              <a:ea typeface="ＭＳ Ｐゴシック" charset="0"/>
            </a:endParaRPr>
          </a:p>
        </p:txBody>
      </p:sp>
      <p:sp>
        <p:nvSpPr>
          <p:cNvPr id="19" name="Tekstvak 18"/>
          <p:cNvSpPr txBox="1"/>
          <p:nvPr/>
        </p:nvSpPr>
        <p:spPr>
          <a:xfrm>
            <a:off x="3145321" y="3772652"/>
            <a:ext cx="1070208"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a:t>
            </a:r>
            <a:r>
              <a:rPr lang="nl-BE" sz="1200" b="1" dirty="0" err="1" smtClean="0">
                <a:solidFill>
                  <a:prstClr val="white"/>
                </a:solidFill>
                <a:latin typeface="Calibri" charset="0"/>
                <a:ea typeface="ＭＳ Ｐゴシック" charset="0"/>
              </a:rPr>
              <a:t>Werkings-kosten</a:t>
            </a:r>
            <a:endParaRPr lang="nl-BE" sz="1200" b="1" dirty="0">
              <a:solidFill>
                <a:prstClr val="white"/>
              </a:solidFill>
              <a:latin typeface="Calibri" charset="0"/>
              <a:ea typeface="ＭＳ Ｐゴシック" charset="0"/>
            </a:endParaRPr>
          </a:p>
        </p:txBody>
      </p:sp>
      <p:sp>
        <p:nvSpPr>
          <p:cNvPr id="20" name="Tekstvak 19"/>
          <p:cNvSpPr txBox="1"/>
          <p:nvPr/>
        </p:nvSpPr>
        <p:spPr>
          <a:xfrm>
            <a:off x="3110150" y="4644658"/>
            <a:ext cx="1076281"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a:t>
            </a:r>
            <a:r>
              <a:rPr lang="nl-BE" sz="1200" b="1" dirty="0" err="1" smtClean="0">
                <a:solidFill>
                  <a:prstClr val="white"/>
                </a:solidFill>
                <a:latin typeface="Calibri" charset="0"/>
                <a:ea typeface="ＭＳ Ｐゴシック" charset="0"/>
              </a:rPr>
              <a:t>Werkings-kosten</a:t>
            </a:r>
            <a:endParaRPr lang="nl-BE" sz="1200" b="1" dirty="0">
              <a:solidFill>
                <a:prstClr val="white"/>
              </a:solidFill>
              <a:latin typeface="Calibri" charset="0"/>
              <a:ea typeface="ＭＳ Ｐゴシック" charset="0"/>
            </a:endParaRPr>
          </a:p>
        </p:txBody>
      </p:sp>
      <p:sp>
        <p:nvSpPr>
          <p:cNvPr id="21" name="Afgeronde rechthoek 20"/>
          <p:cNvSpPr/>
          <p:nvPr/>
        </p:nvSpPr>
        <p:spPr>
          <a:xfrm>
            <a:off x="3103526" y="5380592"/>
            <a:ext cx="1139934" cy="692601"/>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22" name="Tekstvak 21"/>
          <p:cNvSpPr txBox="1"/>
          <p:nvPr/>
        </p:nvSpPr>
        <p:spPr>
          <a:xfrm>
            <a:off x="3124466" y="5433309"/>
            <a:ext cx="1070208"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Woon- &amp; </a:t>
            </a:r>
            <a:r>
              <a:rPr lang="nl-BE" sz="1200" b="1" dirty="0" err="1" smtClean="0">
                <a:solidFill>
                  <a:prstClr val="white"/>
                </a:solidFill>
                <a:latin typeface="Calibri" charset="0"/>
                <a:ea typeface="ＭＳ Ｐゴシック" charset="0"/>
              </a:rPr>
              <a:t>Leefkosten</a:t>
            </a:r>
            <a:endParaRPr lang="nl-BE" sz="1200" b="1" dirty="0">
              <a:solidFill>
                <a:prstClr val="white"/>
              </a:solidFill>
              <a:latin typeface="Calibri" charset="0"/>
              <a:ea typeface="ＭＳ Ｐゴシック" charset="0"/>
            </a:endParaRPr>
          </a:p>
        </p:txBody>
      </p:sp>
      <p:sp>
        <p:nvSpPr>
          <p:cNvPr id="23" name="Afgeronde rechthoek 22"/>
          <p:cNvSpPr/>
          <p:nvPr/>
        </p:nvSpPr>
        <p:spPr>
          <a:xfrm>
            <a:off x="5380676" y="3506788"/>
            <a:ext cx="1215577" cy="70149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24" name="Tekstvak 23"/>
          <p:cNvSpPr txBox="1"/>
          <p:nvPr/>
        </p:nvSpPr>
        <p:spPr>
          <a:xfrm>
            <a:off x="5387120" y="3567425"/>
            <a:ext cx="1206707"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Totaal Kosten Cliënt</a:t>
            </a:r>
            <a:endParaRPr lang="nl-BE" sz="1200" b="1" dirty="0">
              <a:solidFill>
                <a:prstClr val="white"/>
              </a:solidFill>
              <a:latin typeface="Calibri" charset="0"/>
              <a:ea typeface="ＭＳ Ｐゴシック" charset="0"/>
            </a:endParaRPr>
          </a:p>
        </p:txBody>
      </p:sp>
      <p:cxnSp>
        <p:nvCxnSpPr>
          <p:cNvPr id="25" name="Rechte verbindingslijn met pijl 24"/>
          <p:cNvCxnSpPr>
            <a:stCxn id="4" idx="3"/>
            <a:endCxn id="17" idx="1"/>
          </p:cNvCxnSpPr>
          <p:nvPr/>
        </p:nvCxnSpPr>
        <p:spPr>
          <a:xfrm>
            <a:off x="1925786" y="2193152"/>
            <a:ext cx="1170760" cy="12397"/>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Rechte verbindingslijn met pijl 25"/>
          <p:cNvCxnSpPr>
            <a:stCxn id="8" idx="3"/>
            <a:endCxn id="18" idx="1"/>
          </p:cNvCxnSpPr>
          <p:nvPr/>
        </p:nvCxnSpPr>
        <p:spPr>
          <a:xfrm flipV="1">
            <a:off x="1950740" y="3078365"/>
            <a:ext cx="1165479" cy="399027"/>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Rechte verbindingslijn met pijl 26"/>
          <p:cNvCxnSpPr>
            <a:stCxn id="6" idx="3"/>
            <a:endCxn id="16" idx="1"/>
          </p:cNvCxnSpPr>
          <p:nvPr/>
        </p:nvCxnSpPr>
        <p:spPr>
          <a:xfrm flipV="1">
            <a:off x="1948354" y="3176979"/>
            <a:ext cx="1161792" cy="1534400"/>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Rechte verbindingslijn met pijl 27"/>
          <p:cNvCxnSpPr>
            <a:stCxn id="6" idx="3"/>
            <a:endCxn id="13" idx="1"/>
          </p:cNvCxnSpPr>
          <p:nvPr/>
        </p:nvCxnSpPr>
        <p:spPr>
          <a:xfrm flipV="1">
            <a:off x="1948354" y="2284313"/>
            <a:ext cx="1155172" cy="2427071"/>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Rechte verbindingslijn met pijl 28"/>
          <p:cNvCxnSpPr>
            <a:stCxn id="12" idx="3"/>
            <a:endCxn id="20" idx="1"/>
          </p:cNvCxnSpPr>
          <p:nvPr/>
        </p:nvCxnSpPr>
        <p:spPr>
          <a:xfrm flipV="1">
            <a:off x="1944808" y="4875491"/>
            <a:ext cx="1165342" cy="854243"/>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Rechte verbindingslijn met pijl 29"/>
          <p:cNvCxnSpPr>
            <a:stCxn id="7" idx="3"/>
            <a:endCxn id="19" idx="1"/>
          </p:cNvCxnSpPr>
          <p:nvPr/>
        </p:nvCxnSpPr>
        <p:spPr>
          <a:xfrm flipV="1">
            <a:off x="1950740" y="4003485"/>
            <a:ext cx="1194581" cy="1784284"/>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Rechte verbindingslijn met pijl 30"/>
          <p:cNvCxnSpPr>
            <a:stCxn id="16" idx="3"/>
            <a:endCxn id="23" idx="1"/>
          </p:cNvCxnSpPr>
          <p:nvPr/>
        </p:nvCxnSpPr>
        <p:spPr>
          <a:xfrm>
            <a:off x="4250087" y="3176981"/>
            <a:ext cx="1130589" cy="680555"/>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Rechte verbindingslijn met pijl 31"/>
          <p:cNvCxnSpPr>
            <a:stCxn id="19" idx="3"/>
            <a:endCxn id="23" idx="1"/>
          </p:cNvCxnSpPr>
          <p:nvPr/>
        </p:nvCxnSpPr>
        <p:spPr>
          <a:xfrm flipV="1">
            <a:off x="4215529" y="3857535"/>
            <a:ext cx="1165147" cy="145950"/>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Rechte verbindingslijn met pijl 32"/>
          <p:cNvCxnSpPr>
            <a:stCxn id="15" idx="3"/>
            <a:endCxn id="23" idx="1"/>
          </p:cNvCxnSpPr>
          <p:nvPr/>
        </p:nvCxnSpPr>
        <p:spPr>
          <a:xfrm flipV="1">
            <a:off x="4238397" y="3857533"/>
            <a:ext cx="1142272" cy="1084184"/>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Rechte verbindingslijn met pijl 33"/>
          <p:cNvCxnSpPr>
            <a:stCxn id="21" idx="3"/>
            <a:endCxn id="23" idx="1"/>
          </p:cNvCxnSpPr>
          <p:nvPr/>
        </p:nvCxnSpPr>
        <p:spPr>
          <a:xfrm flipV="1">
            <a:off x="4243467" y="3857533"/>
            <a:ext cx="1137209" cy="1869355"/>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Rechte verbindingslijn met pijl 34"/>
          <p:cNvCxnSpPr>
            <a:stCxn id="17" idx="3"/>
            <a:endCxn id="23" idx="1"/>
          </p:cNvCxnSpPr>
          <p:nvPr/>
        </p:nvCxnSpPr>
        <p:spPr>
          <a:xfrm>
            <a:off x="4236480" y="2205549"/>
            <a:ext cx="1144196" cy="1651986"/>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Afgeronde rechthoek 35"/>
          <p:cNvSpPr/>
          <p:nvPr/>
        </p:nvSpPr>
        <p:spPr>
          <a:xfrm>
            <a:off x="7361876" y="3506788"/>
            <a:ext cx="1215577" cy="70149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37" name="Tekstvak 36"/>
          <p:cNvSpPr txBox="1"/>
          <p:nvPr/>
        </p:nvSpPr>
        <p:spPr>
          <a:xfrm>
            <a:off x="7368320" y="3660491"/>
            <a:ext cx="1206707" cy="276999"/>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Totaal Cliënt</a:t>
            </a:r>
            <a:endParaRPr lang="nl-BE" sz="1200" b="1" dirty="0">
              <a:solidFill>
                <a:prstClr val="white"/>
              </a:solidFill>
              <a:latin typeface="Calibri" charset="0"/>
              <a:ea typeface="ＭＳ Ｐゴシック" charset="0"/>
            </a:endParaRPr>
          </a:p>
        </p:txBody>
      </p:sp>
      <p:cxnSp>
        <p:nvCxnSpPr>
          <p:cNvPr id="38" name="Rechte verbindingslijn met pijl 37"/>
          <p:cNvCxnSpPr>
            <a:endCxn id="36" idx="1"/>
          </p:cNvCxnSpPr>
          <p:nvPr/>
        </p:nvCxnSpPr>
        <p:spPr>
          <a:xfrm>
            <a:off x="6593827" y="3857533"/>
            <a:ext cx="768049" cy="0"/>
          </a:xfrm>
          <a:prstGeom prst="straightConnector1">
            <a:avLst/>
          </a:prstGeom>
          <a:ln>
            <a:solidFill>
              <a:srgbClr val="27AEE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701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64649" y="421269"/>
            <a:ext cx="7574425" cy="573283"/>
          </a:xfrm>
        </p:spPr>
        <p:txBody>
          <a:bodyPr/>
          <a:lstStyle/>
          <a:p>
            <a:r>
              <a:rPr lang="en-US" dirty="0" err="1" smtClean="0">
                <a:latin typeface="Segoe UI" panose="020B0502040204020203" pitchFamily="34" charset="0"/>
                <a:cs typeface="Segoe UI" panose="020B0502040204020203" pitchFamily="34" charset="0"/>
              </a:rPr>
              <a:t>Organisatiegebonden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Werking</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758" y="1016369"/>
            <a:ext cx="8290922" cy="3746759"/>
          </a:xfrm>
        </p:spPr>
        <p:txBody>
          <a:bodyPr/>
          <a:lstStyle/>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Definitie: </a:t>
            </a:r>
          </a:p>
          <a:p>
            <a:pPr marL="0" indent="0">
              <a:buNone/>
            </a:pPr>
            <a:r>
              <a:rPr lang="nl-BE" dirty="0" smtClean="0">
                <a:latin typeface="Segoe UI" panose="020B0502040204020203" pitchFamily="34" charset="0"/>
                <a:cs typeface="Segoe UI" panose="020B0502040204020203" pitchFamily="34" charset="0"/>
              </a:rPr>
              <a:t>	de kosten noodzakelijk om het ondersteuningsaanbod hun functie en taken te laten 	uitvoeren</a:t>
            </a:r>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3"/>
              </a:buBlip>
            </a:pPr>
            <a:endParaRPr lang="en-US" sz="1600" dirty="0">
              <a:solidFill>
                <a:srgbClr val="27AEEF"/>
              </a:solidFill>
              <a:latin typeface="Segoe UI" panose="020B0502040204020203" pitchFamily="34" charset="0"/>
              <a:cs typeface="Segoe UI" panose="020B0502040204020203" pitchFamily="34" charset="0"/>
            </a:endParaRPr>
          </a:p>
        </p:txBody>
      </p:sp>
      <p:sp>
        <p:nvSpPr>
          <p:cNvPr id="4" name="Afgeronde rechthoek 3"/>
          <p:cNvSpPr/>
          <p:nvPr/>
        </p:nvSpPr>
        <p:spPr>
          <a:xfrm>
            <a:off x="785852" y="2889744"/>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6" name="Afgeronde rechthoek 5"/>
          <p:cNvSpPr/>
          <p:nvPr/>
        </p:nvSpPr>
        <p:spPr>
          <a:xfrm>
            <a:off x="850010" y="4985402"/>
            <a:ext cx="1139934" cy="662828"/>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7" name="Afgeronde rechthoek 6"/>
          <p:cNvSpPr/>
          <p:nvPr/>
        </p:nvSpPr>
        <p:spPr>
          <a:xfrm>
            <a:off x="852396" y="6132117"/>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8" name="Afgeronde rechthoek 7"/>
          <p:cNvSpPr/>
          <p:nvPr/>
        </p:nvSpPr>
        <p:spPr>
          <a:xfrm>
            <a:off x="852396" y="3821740"/>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9" name="Tekstvak 8"/>
          <p:cNvSpPr txBox="1"/>
          <p:nvPr/>
        </p:nvSpPr>
        <p:spPr>
          <a:xfrm>
            <a:off x="785852" y="2994582"/>
            <a:ext cx="1139934" cy="276999"/>
          </a:xfrm>
          <a:prstGeom prst="rect">
            <a:avLst/>
          </a:prstGeom>
          <a:solidFill>
            <a:schemeClr val="bg1">
              <a:lumMod val="65000"/>
            </a:schemeClr>
          </a:solidFill>
          <a:ln>
            <a:solidFill>
              <a:schemeClr val="bg1">
                <a:lumMod val="65000"/>
              </a:schemeClr>
            </a:solid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Personeel</a:t>
            </a:r>
            <a:endParaRPr lang="nl-BE" sz="1200" b="1" dirty="0">
              <a:solidFill>
                <a:prstClr val="white"/>
              </a:solidFill>
              <a:latin typeface="Calibri" charset="0"/>
              <a:ea typeface="ＭＳ Ｐゴシック" charset="0"/>
            </a:endParaRPr>
          </a:p>
        </p:txBody>
      </p:sp>
      <p:sp>
        <p:nvSpPr>
          <p:cNvPr id="10" name="Tekstvak 9"/>
          <p:cNvSpPr txBox="1"/>
          <p:nvPr/>
        </p:nvSpPr>
        <p:spPr>
          <a:xfrm>
            <a:off x="869032" y="3898233"/>
            <a:ext cx="1123298" cy="276999"/>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Personeel</a:t>
            </a:r>
            <a:endParaRPr lang="nl-BE" sz="1200" b="1" dirty="0">
              <a:solidFill>
                <a:prstClr val="white"/>
              </a:solidFill>
              <a:latin typeface="Calibri" charset="0"/>
              <a:ea typeface="ＭＳ Ｐゴシック" charset="0"/>
            </a:endParaRPr>
          </a:p>
        </p:txBody>
      </p:sp>
      <p:sp>
        <p:nvSpPr>
          <p:cNvPr id="11" name="Tekstvak 10"/>
          <p:cNvSpPr txBox="1"/>
          <p:nvPr/>
        </p:nvSpPr>
        <p:spPr>
          <a:xfrm>
            <a:off x="852396" y="5010265"/>
            <a:ext cx="1114980" cy="461665"/>
          </a:xfrm>
          <a:prstGeom prst="rect">
            <a:avLst/>
          </a:prstGeom>
          <a:noFill/>
          <a:ln>
            <a:noFill/>
          </a:ln>
        </p:spPr>
        <p:txBody>
          <a:bodyPr wrap="square" rtlCol="0">
            <a:spAutoFit/>
          </a:bodyPr>
          <a:lstStyle/>
          <a:p>
            <a:pPr algn="ctr" defTabSz="457200"/>
            <a:r>
              <a:rPr lang="nl-BE" sz="1200" b="1" dirty="0">
                <a:solidFill>
                  <a:prstClr val="white"/>
                </a:solidFill>
                <a:latin typeface="Calibri" charset="0"/>
                <a:ea typeface="ＭＳ Ｐゴシック" charset="0"/>
              </a:rPr>
              <a:t>Ander Personeel</a:t>
            </a:r>
          </a:p>
        </p:txBody>
      </p:sp>
      <p:sp>
        <p:nvSpPr>
          <p:cNvPr id="12" name="Tekstvak 11"/>
          <p:cNvSpPr txBox="1"/>
          <p:nvPr/>
        </p:nvSpPr>
        <p:spPr>
          <a:xfrm>
            <a:off x="846464" y="6196670"/>
            <a:ext cx="1139934" cy="276999"/>
          </a:xfrm>
          <a:prstGeom prst="rect">
            <a:avLst/>
          </a:prstGeom>
          <a:noFill/>
          <a:ln>
            <a:noFill/>
          </a:ln>
        </p:spPr>
        <p:txBody>
          <a:bodyPr wrap="square" rtlCol="0">
            <a:spAutoFit/>
          </a:bodyPr>
          <a:lstStyle/>
          <a:p>
            <a:pPr algn="ctr" defTabSz="457200"/>
            <a:r>
              <a:rPr lang="nl-BE" sz="1200" b="1" dirty="0">
                <a:solidFill>
                  <a:prstClr val="white"/>
                </a:solidFill>
                <a:latin typeface="Calibri" charset="0"/>
                <a:ea typeface="ＭＳ Ｐゴシック" charset="0"/>
              </a:rPr>
              <a:t>Vastgoed</a:t>
            </a:r>
            <a:endParaRPr lang="nl-BE" sz="2000" b="1" dirty="0">
              <a:solidFill>
                <a:prstClr val="white"/>
              </a:solidFill>
              <a:latin typeface="Calibri" charset="0"/>
              <a:ea typeface="ＭＳ Ｐゴシック" charset="0"/>
            </a:endParaRPr>
          </a:p>
        </p:txBody>
      </p:sp>
      <p:sp>
        <p:nvSpPr>
          <p:cNvPr id="13" name="Afgeronde rechthoek 12"/>
          <p:cNvSpPr/>
          <p:nvPr/>
        </p:nvSpPr>
        <p:spPr>
          <a:xfrm>
            <a:off x="3140059" y="2506708"/>
            <a:ext cx="1103407" cy="709253"/>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4" name="Afgeronde rechthoek 13"/>
          <p:cNvSpPr/>
          <p:nvPr/>
        </p:nvSpPr>
        <p:spPr>
          <a:xfrm>
            <a:off x="3165971" y="4379191"/>
            <a:ext cx="1113328" cy="648612"/>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5" name="Afgeronde rechthoek 14"/>
          <p:cNvSpPr/>
          <p:nvPr/>
        </p:nvSpPr>
        <p:spPr>
          <a:xfrm>
            <a:off x="3140053" y="5228714"/>
            <a:ext cx="1139934" cy="636887"/>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6" name="Afgeronde rechthoek 15"/>
          <p:cNvSpPr/>
          <p:nvPr/>
        </p:nvSpPr>
        <p:spPr>
          <a:xfrm>
            <a:off x="3151736" y="3359543"/>
            <a:ext cx="1227938" cy="845751"/>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7" name="Tekstvak 16"/>
          <p:cNvSpPr txBox="1"/>
          <p:nvPr/>
        </p:nvSpPr>
        <p:spPr>
          <a:xfrm>
            <a:off x="3151742" y="2580152"/>
            <a:ext cx="1227941"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a:t>
            </a:r>
            <a:r>
              <a:rPr lang="nl-BE" sz="1200" b="1" dirty="0" err="1" smtClean="0">
                <a:solidFill>
                  <a:prstClr val="white"/>
                </a:solidFill>
                <a:latin typeface="Calibri" charset="0"/>
                <a:ea typeface="ＭＳ Ｐゴシック" charset="0"/>
              </a:rPr>
              <a:t>Personeels-kosten</a:t>
            </a:r>
            <a:endParaRPr lang="nl-BE" sz="1200" b="1" dirty="0">
              <a:solidFill>
                <a:prstClr val="white"/>
              </a:solidFill>
              <a:latin typeface="Calibri" charset="0"/>
              <a:ea typeface="ＭＳ Ｐゴシック" charset="0"/>
            </a:endParaRPr>
          </a:p>
        </p:txBody>
      </p:sp>
      <p:sp>
        <p:nvSpPr>
          <p:cNvPr id="18" name="Tekstvak 17"/>
          <p:cNvSpPr txBox="1"/>
          <p:nvPr/>
        </p:nvSpPr>
        <p:spPr>
          <a:xfrm>
            <a:off x="3140053" y="3467279"/>
            <a:ext cx="1239622"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a:t>
            </a:r>
            <a:r>
              <a:rPr lang="nl-BE" sz="1200" b="1" dirty="0" err="1" smtClean="0">
                <a:solidFill>
                  <a:prstClr val="white"/>
                </a:solidFill>
                <a:latin typeface="Calibri" charset="0"/>
                <a:ea typeface="ＭＳ Ｐゴシック" charset="0"/>
              </a:rPr>
              <a:t>Personeels-kosten</a:t>
            </a:r>
            <a:endParaRPr lang="nl-BE" sz="1200" b="1" dirty="0">
              <a:solidFill>
                <a:prstClr val="white"/>
              </a:solidFill>
              <a:latin typeface="Calibri" charset="0"/>
              <a:ea typeface="ＭＳ Ｐゴシック" charset="0"/>
            </a:endParaRPr>
          </a:p>
        </p:txBody>
      </p:sp>
      <p:sp>
        <p:nvSpPr>
          <p:cNvPr id="19" name="Tekstvak 18"/>
          <p:cNvSpPr txBox="1"/>
          <p:nvPr/>
        </p:nvSpPr>
        <p:spPr>
          <a:xfrm>
            <a:off x="3186917" y="4378088"/>
            <a:ext cx="1192765"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a:t>
            </a:r>
            <a:r>
              <a:rPr lang="nl-BE" sz="1200" b="1" dirty="0" err="1" smtClean="0">
                <a:solidFill>
                  <a:prstClr val="white"/>
                </a:solidFill>
                <a:latin typeface="Calibri" charset="0"/>
                <a:ea typeface="ＭＳ Ｐゴシック" charset="0"/>
              </a:rPr>
              <a:t>Werkings-kosten</a:t>
            </a:r>
            <a:endParaRPr lang="nl-BE" sz="1200" b="1" dirty="0">
              <a:solidFill>
                <a:prstClr val="white"/>
              </a:solidFill>
              <a:latin typeface="Calibri" charset="0"/>
              <a:ea typeface="ＭＳ Ｐゴシック" charset="0"/>
            </a:endParaRPr>
          </a:p>
        </p:txBody>
      </p:sp>
      <p:sp>
        <p:nvSpPr>
          <p:cNvPr id="20" name="Tekstvak 19"/>
          <p:cNvSpPr txBox="1"/>
          <p:nvPr/>
        </p:nvSpPr>
        <p:spPr>
          <a:xfrm>
            <a:off x="3151743" y="5250094"/>
            <a:ext cx="1227939"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a:t>
            </a:r>
            <a:r>
              <a:rPr lang="nl-BE" sz="1200" b="1" dirty="0" err="1" smtClean="0">
                <a:solidFill>
                  <a:prstClr val="white"/>
                </a:solidFill>
                <a:latin typeface="Calibri" charset="0"/>
                <a:ea typeface="ＭＳ Ｐゴシック" charset="0"/>
              </a:rPr>
              <a:t>Werkings-kosten</a:t>
            </a:r>
            <a:endParaRPr lang="nl-BE" sz="1200" b="1" dirty="0">
              <a:solidFill>
                <a:prstClr val="white"/>
              </a:solidFill>
              <a:latin typeface="Calibri" charset="0"/>
              <a:ea typeface="ＭＳ Ｐゴシック" charset="0"/>
            </a:endParaRPr>
          </a:p>
        </p:txBody>
      </p:sp>
      <p:sp>
        <p:nvSpPr>
          <p:cNvPr id="21" name="Afgeronde rechthoek 20"/>
          <p:cNvSpPr/>
          <p:nvPr/>
        </p:nvSpPr>
        <p:spPr>
          <a:xfrm>
            <a:off x="3145116" y="5986028"/>
            <a:ext cx="1139934" cy="692601"/>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22" name="Tekstvak 21"/>
          <p:cNvSpPr txBox="1"/>
          <p:nvPr/>
        </p:nvSpPr>
        <p:spPr>
          <a:xfrm>
            <a:off x="3166062" y="6038745"/>
            <a:ext cx="1213619"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Woon- &amp; </a:t>
            </a:r>
            <a:r>
              <a:rPr lang="nl-BE" sz="1200" b="1" dirty="0" err="1" smtClean="0">
                <a:solidFill>
                  <a:prstClr val="white"/>
                </a:solidFill>
                <a:latin typeface="Calibri" charset="0"/>
                <a:ea typeface="ＭＳ Ｐゴシック" charset="0"/>
              </a:rPr>
              <a:t>Leefkosten</a:t>
            </a:r>
            <a:endParaRPr lang="nl-BE" sz="1200" b="1" dirty="0">
              <a:solidFill>
                <a:prstClr val="white"/>
              </a:solidFill>
              <a:latin typeface="Calibri" charset="0"/>
              <a:ea typeface="ＭＳ Ｐゴシック" charset="0"/>
            </a:endParaRPr>
          </a:p>
        </p:txBody>
      </p:sp>
      <p:sp>
        <p:nvSpPr>
          <p:cNvPr id="23" name="Afgeronde rechthoek 22"/>
          <p:cNvSpPr/>
          <p:nvPr/>
        </p:nvSpPr>
        <p:spPr>
          <a:xfrm>
            <a:off x="5422266" y="4112224"/>
            <a:ext cx="1215577" cy="70149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24" name="Tekstvak 23"/>
          <p:cNvSpPr txBox="1"/>
          <p:nvPr/>
        </p:nvSpPr>
        <p:spPr>
          <a:xfrm>
            <a:off x="5428710" y="4172861"/>
            <a:ext cx="1206707"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Totaal Kosten Cliënt</a:t>
            </a:r>
            <a:endParaRPr lang="nl-BE" sz="1200" b="1" dirty="0">
              <a:solidFill>
                <a:prstClr val="white"/>
              </a:solidFill>
              <a:latin typeface="Calibri" charset="0"/>
              <a:ea typeface="ＭＳ Ｐゴシック" charset="0"/>
            </a:endParaRPr>
          </a:p>
        </p:txBody>
      </p:sp>
      <p:cxnSp>
        <p:nvCxnSpPr>
          <p:cNvPr id="25" name="Rechte verbindingslijn met pijl 24"/>
          <p:cNvCxnSpPr>
            <a:stCxn id="9" idx="3"/>
            <a:endCxn id="17" idx="1"/>
          </p:cNvCxnSpPr>
          <p:nvPr/>
        </p:nvCxnSpPr>
        <p:spPr>
          <a:xfrm flipV="1">
            <a:off x="1925786" y="2810985"/>
            <a:ext cx="1225956" cy="322097"/>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Rechte verbindingslijn met pijl 25"/>
          <p:cNvCxnSpPr>
            <a:stCxn id="8" idx="3"/>
            <a:endCxn id="18" idx="1"/>
          </p:cNvCxnSpPr>
          <p:nvPr/>
        </p:nvCxnSpPr>
        <p:spPr>
          <a:xfrm flipV="1">
            <a:off x="1992330" y="3698112"/>
            <a:ext cx="1147723" cy="384716"/>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Rechte verbindingslijn met pijl 26"/>
          <p:cNvCxnSpPr>
            <a:stCxn id="6" idx="3"/>
            <a:endCxn id="16" idx="1"/>
          </p:cNvCxnSpPr>
          <p:nvPr/>
        </p:nvCxnSpPr>
        <p:spPr>
          <a:xfrm flipV="1">
            <a:off x="1989944" y="3782415"/>
            <a:ext cx="1161792" cy="1534400"/>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Rechte verbindingslijn met pijl 27"/>
          <p:cNvCxnSpPr>
            <a:stCxn id="6" idx="3"/>
          </p:cNvCxnSpPr>
          <p:nvPr/>
        </p:nvCxnSpPr>
        <p:spPr>
          <a:xfrm flipV="1">
            <a:off x="1989944" y="2889749"/>
            <a:ext cx="1155172" cy="2427071"/>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Rechte verbindingslijn met pijl 28"/>
          <p:cNvCxnSpPr>
            <a:stCxn id="12" idx="3"/>
            <a:endCxn id="20" idx="1"/>
          </p:cNvCxnSpPr>
          <p:nvPr/>
        </p:nvCxnSpPr>
        <p:spPr>
          <a:xfrm flipV="1">
            <a:off x="1986398" y="5480927"/>
            <a:ext cx="1165345" cy="854243"/>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Rechte verbindingslijn met pijl 29"/>
          <p:cNvCxnSpPr>
            <a:stCxn id="7" idx="3"/>
            <a:endCxn id="19" idx="1"/>
          </p:cNvCxnSpPr>
          <p:nvPr/>
        </p:nvCxnSpPr>
        <p:spPr>
          <a:xfrm flipV="1">
            <a:off x="1992330" y="4608921"/>
            <a:ext cx="1194587" cy="1784284"/>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Rechte verbindingslijn met pijl 30"/>
          <p:cNvCxnSpPr>
            <a:stCxn id="16" idx="3"/>
            <a:endCxn id="23" idx="1"/>
          </p:cNvCxnSpPr>
          <p:nvPr/>
        </p:nvCxnSpPr>
        <p:spPr>
          <a:xfrm>
            <a:off x="4379681" y="3782416"/>
            <a:ext cx="1042585" cy="680555"/>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Rechte verbindingslijn met pijl 31"/>
          <p:cNvCxnSpPr>
            <a:stCxn id="19" idx="3"/>
            <a:endCxn id="23" idx="1"/>
          </p:cNvCxnSpPr>
          <p:nvPr/>
        </p:nvCxnSpPr>
        <p:spPr>
          <a:xfrm flipV="1">
            <a:off x="4379682" y="4462971"/>
            <a:ext cx="1042584" cy="145950"/>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Rechte verbindingslijn met pijl 32"/>
          <p:cNvCxnSpPr>
            <a:stCxn id="15" idx="3"/>
            <a:endCxn id="23" idx="1"/>
          </p:cNvCxnSpPr>
          <p:nvPr/>
        </p:nvCxnSpPr>
        <p:spPr>
          <a:xfrm flipV="1">
            <a:off x="4279987" y="4462969"/>
            <a:ext cx="1142272" cy="1084184"/>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Rechte verbindingslijn met pijl 33"/>
          <p:cNvCxnSpPr>
            <a:stCxn id="21" idx="3"/>
            <a:endCxn id="23" idx="1"/>
          </p:cNvCxnSpPr>
          <p:nvPr/>
        </p:nvCxnSpPr>
        <p:spPr>
          <a:xfrm flipV="1">
            <a:off x="4285057" y="4462969"/>
            <a:ext cx="1137209" cy="1869355"/>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Rechte verbindingslijn met pijl 34"/>
          <p:cNvCxnSpPr>
            <a:endCxn id="23" idx="1"/>
          </p:cNvCxnSpPr>
          <p:nvPr/>
        </p:nvCxnSpPr>
        <p:spPr>
          <a:xfrm>
            <a:off x="4243459" y="2861335"/>
            <a:ext cx="1178800" cy="1601636"/>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Afgeronde rechthoek 35"/>
          <p:cNvSpPr/>
          <p:nvPr/>
        </p:nvSpPr>
        <p:spPr>
          <a:xfrm>
            <a:off x="7403466" y="4112224"/>
            <a:ext cx="1215577" cy="70149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37" name="Tekstvak 36"/>
          <p:cNvSpPr txBox="1"/>
          <p:nvPr/>
        </p:nvSpPr>
        <p:spPr>
          <a:xfrm>
            <a:off x="7409910" y="4265927"/>
            <a:ext cx="1206707" cy="276999"/>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Totaal Cliënt</a:t>
            </a:r>
            <a:endParaRPr lang="nl-BE" sz="1200" b="1" dirty="0">
              <a:solidFill>
                <a:prstClr val="white"/>
              </a:solidFill>
              <a:latin typeface="Calibri" charset="0"/>
              <a:ea typeface="ＭＳ Ｐゴシック" charset="0"/>
            </a:endParaRPr>
          </a:p>
        </p:txBody>
      </p:sp>
      <p:cxnSp>
        <p:nvCxnSpPr>
          <p:cNvPr id="38" name="Rechte verbindingslijn met pijl 37"/>
          <p:cNvCxnSpPr>
            <a:endCxn id="36" idx="1"/>
          </p:cNvCxnSpPr>
          <p:nvPr/>
        </p:nvCxnSpPr>
        <p:spPr>
          <a:xfrm>
            <a:off x="6635417" y="4462969"/>
            <a:ext cx="768049" cy="0"/>
          </a:xfrm>
          <a:prstGeom prst="straightConnector1">
            <a:avLst/>
          </a:prstGeom>
          <a:ln>
            <a:solidFill>
              <a:srgbClr val="27AEE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306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Woon</a:t>
            </a:r>
            <a:r>
              <a:rPr lang="en-US" dirty="0" smtClean="0">
                <a:latin typeface="Segoe UI" panose="020B0502040204020203" pitchFamily="34" charset="0"/>
                <a:cs typeface="Segoe UI" panose="020B0502040204020203" pitchFamily="34" charset="0"/>
              </a:rPr>
              <a:t>- &amp; </a:t>
            </a:r>
            <a:r>
              <a:rPr lang="en-US" dirty="0" err="1" smtClean="0">
                <a:latin typeface="Segoe UI" panose="020B0502040204020203" pitchFamily="34" charset="0"/>
                <a:cs typeface="Segoe UI" panose="020B0502040204020203" pitchFamily="34" charset="0"/>
              </a:rPr>
              <a:t>Leefkosten</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036" y="1255835"/>
            <a:ext cx="7575550" cy="3746759"/>
          </a:xfrm>
        </p:spPr>
        <p:txBody>
          <a:bodyPr/>
          <a:lstStyle/>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Definitie: kosten apart geïnd bij de cliënt</a:t>
            </a:r>
          </a:p>
          <a:p>
            <a:pPr marL="0" indent="0">
              <a:buNone/>
            </a:pPr>
            <a:endParaRPr lang="nl-BE" dirty="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Berekening</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Dient extern te gebeuren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Als resultaat is er een kost per gekozen eenheid (verdeelsleutel) en subsidie per gekozen eenheid nodig</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Enkele voorbeelden reeds voorhanden in de tool (</a:t>
            </a:r>
            <a:r>
              <a:rPr lang="nl-BE" dirty="0" err="1" smtClean="0">
                <a:latin typeface="Segoe UI" panose="020B0502040204020203" pitchFamily="34" charset="0"/>
                <a:cs typeface="Segoe UI" panose="020B0502040204020203" pitchFamily="34" charset="0"/>
              </a:rPr>
              <a:t>hippo</a:t>
            </a:r>
            <a:r>
              <a:rPr lang="nl-BE" dirty="0" smtClean="0">
                <a:latin typeface="Segoe UI" panose="020B0502040204020203" pitchFamily="34" charset="0"/>
                <a:cs typeface="Segoe UI" panose="020B0502040204020203" pitchFamily="34" charset="0"/>
              </a:rPr>
              <a:t>, wasserij, energie en voeding)</a:t>
            </a:r>
          </a:p>
          <a:p>
            <a:pPr lvl="1"/>
            <a:endParaRPr lang="nl-BE" dirty="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Inkomsten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Ingeven van een verkoopprijs per woon- &amp; </a:t>
            </a:r>
            <a:r>
              <a:rPr lang="nl-BE" dirty="0" err="1" smtClean="0">
                <a:latin typeface="Segoe UI" panose="020B0502040204020203" pitchFamily="34" charset="0"/>
                <a:cs typeface="Segoe UI" panose="020B0502040204020203" pitchFamily="34" charset="0"/>
              </a:rPr>
              <a:t>leefkost</a:t>
            </a:r>
            <a:endParaRPr lang="nl-BE" dirty="0" smtClean="0">
              <a:latin typeface="Segoe UI" panose="020B0502040204020203" pitchFamily="34" charset="0"/>
              <a:cs typeface="Segoe UI" panose="020B0502040204020203" pitchFamily="34" charset="0"/>
            </a:endParaRP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Winst/verlies simuleren en analyseren</a:t>
            </a:r>
          </a:p>
          <a:p>
            <a:pPr lvl="1">
              <a:buFont typeface="Wingdings" panose="05000000000000000000" pitchFamily="2" charset="2"/>
              <a:buChar char="Ø"/>
            </a:pPr>
            <a:endParaRPr lang="nl-BE" dirty="0">
              <a:latin typeface="Segoe UI" panose="020B0502040204020203" pitchFamily="34" charset="0"/>
              <a:cs typeface="Segoe UI" panose="020B0502040204020203" pitchFamily="34" charset="0"/>
            </a:endParaRPr>
          </a:p>
          <a:p>
            <a:pPr>
              <a:buFont typeface="Wingdings" panose="05000000000000000000" pitchFamily="2" charset="2"/>
              <a:buChar char="Ø"/>
            </a:pPr>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3"/>
              </a:buBlip>
            </a:pPr>
            <a:endParaRPr lang="en-US" sz="1600" dirty="0">
              <a:solidFill>
                <a:srgbClr val="27AEE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59216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Woon</a:t>
            </a:r>
            <a:r>
              <a:rPr lang="en-US" dirty="0" smtClean="0">
                <a:latin typeface="Segoe UI" panose="020B0502040204020203" pitchFamily="34" charset="0"/>
                <a:cs typeface="Segoe UI" panose="020B0502040204020203" pitchFamily="34" charset="0"/>
              </a:rPr>
              <a:t>- &amp; </a:t>
            </a:r>
            <a:r>
              <a:rPr lang="en-US" dirty="0" err="1" smtClean="0">
                <a:latin typeface="Segoe UI" panose="020B0502040204020203" pitchFamily="34" charset="0"/>
                <a:cs typeface="Segoe UI" panose="020B0502040204020203" pitchFamily="34" charset="0"/>
              </a:rPr>
              <a:t>Leefkosten</a:t>
            </a:r>
            <a:endParaRPr lang="en-US" dirty="0">
              <a:latin typeface="Segoe UI" panose="020B0502040204020203" pitchFamily="34" charset="0"/>
              <a:cs typeface="Segoe UI" panose="020B0502040204020203" pitchFamily="34" charset="0"/>
            </a:endParaRPr>
          </a:p>
        </p:txBody>
      </p:sp>
      <p:sp>
        <p:nvSpPr>
          <p:cNvPr id="4" name="Afgeronde rechthoek 3"/>
          <p:cNvSpPr/>
          <p:nvPr/>
        </p:nvSpPr>
        <p:spPr>
          <a:xfrm>
            <a:off x="785852" y="1950680"/>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6" name="Afgeronde rechthoek 5"/>
          <p:cNvSpPr/>
          <p:nvPr/>
        </p:nvSpPr>
        <p:spPr>
          <a:xfrm>
            <a:off x="808420" y="4398583"/>
            <a:ext cx="1139934" cy="662828"/>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7" name="Afgeronde rechthoek 6"/>
          <p:cNvSpPr/>
          <p:nvPr/>
        </p:nvSpPr>
        <p:spPr>
          <a:xfrm>
            <a:off x="810806" y="5545297"/>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8" name="Afgeronde rechthoek 7"/>
          <p:cNvSpPr/>
          <p:nvPr/>
        </p:nvSpPr>
        <p:spPr>
          <a:xfrm>
            <a:off x="810806" y="3234920"/>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9" name="Tekstvak 8"/>
          <p:cNvSpPr txBox="1"/>
          <p:nvPr/>
        </p:nvSpPr>
        <p:spPr>
          <a:xfrm>
            <a:off x="785852" y="2027107"/>
            <a:ext cx="1139934" cy="276999"/>
          </a:xfrm>
          <a:prstGeom prst="rect">
            <a:avLst/>
          </a:prstGeom>
          <a:solidFill>
            <a:schemeClr val="bg1">
              <a:lumMod val="65000"/>
            </a:schemeClr>
          </a:solidFill>
          <a:ln>
            <a:solidFill>
              <a:schemeClr val="bg1">
                <a:lumMod val="65000"/>
              </a:schemeClr>
            </a:solid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Personeel</a:t>
            </a:r>
            <a:endParaRPr lang="nl-BE" sz="1200" b="1" dirty="0">
              <a:solidFill>
                <a:prstClr val="white"/>
              </a:solidFill>
              <a:latin typeface="Calibri" charset="0"/>
              <a:ea typeface="ＭＳ Ｐゴシック" charset="0"/>
            </a:endParaRPr>
          </a:p>
        </p:txBody>
      </p:sp>
      <p:sp>
        <p:nvSpPr>
          <p:cNvPr id="10" name="Tekstvak 9"/>
          <p:cNvSpPr txBox="1"/>
          <p:nvPr/>
        </p:nvSpPr>
        <p:spPr>
          <a:xfrm>
            <a:off x="827442" y="3311413"/>
            <a:ext cx="1123298" cy="276999"/>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Personeel</a:t>
            </a:r>
            <a:endParaRPr lang="nl-BE" sz="1200" b="1" dirty="0">
              <a:solidFill>
                <a:prstClr val="white"/>
              </a:solidFill>
              <a:latin typeface="Calibri" charset="0"/>
              <a:ea typeface="ＭＳ Ｐゴシック" charset="0"/>
            </a:endParaRPr>
          </a:p>
        </p:txBody>
      </p:sp>
      <p:sp>
        <p:nvSpPr>
          <p:cNvPr id="11" name="Tekstvak 10"/>
          <p:cNvSpPr txBox="1"/>
          <p:nvPr/>
        </p:nvSpPr>
        <p:spPr>
          <a:xfrm>
            <a:off x="810806" y="4423445"/>
            <a:ext cx="1114980" cy="461665"/>
          </a:xfrm>
          <a:prstGeom prst="rect">
            <a:avLst/>
          </a:prstGeom>
          <a:noFill/>
          <a:ln>
            <a:noFill/>
          </a:ln>
        </p:spPr>
        <p:txBody>
          <a:bodyPr wrap="square" rtlCol="0">
            <a:spAutoFit/>
          </a:bodyPr>
          <a:lstStyle/>
          <a:p>
            <a:pPr algn="ctr" defTabSz="457200"/>
            <a:r>
              <a:rPr lang="nl-BE" sz="1200" b="1" dirty="0">
                <a:solidFill>
                  <a:prstClr val="white"/>
                </a:solidFill>
                <a:latin typeface="Calibri" charset="0"/>
                <a:ea typeface="ＭＳ Ｐゴシック" charset="0"/>
              </a:rPr>
              <a:t>Ander Personeel</a:t>
            </a:r>
          </a:p>
        </p:txBody>
      </p:sp>
      <p:sp>
        <p:nvSpPr>
          <p:cNvPr id="12" name="Tekstvak 11"/>
          <p:cNvSpPr txBox="1"/>
          <p:nvPr/>
        </p:nvSpPr>
        <p:spPr>
          <a:xfrm>
            <a:off x="804874" y="5609850"/>
            <a:ext cx="1139934" cy="276999"/>
          </a:xfrm>
          <a:prstGeom prst="rect">
            <a:avLst/>
          </a:prstGeom>
          <a:noFill/>
          <a:ln>
            <a:noFill/>
          </a:ln>
        </p:spPr>
        <p:txBody>
          <a:bodyPr wrap="square" rtlCol="0">
            <a:spAutoFit/>
          </a:bodyPr>
          <a:lstStyle/>
          <a:p>
            <a:pPr algn="ctr" defTabSz="457200"/>
            <a:r>
              <a:rPr lang="nl-BE" sz="1200" b="1" dirty="0">
                <a:solidFill>
                  <a:prstClr val="white"/>
                </a:solidFill>
                <a:latin typeface="Calibri" charset="0"/>
                <a:ea typeface="ＭＳ Ｐゴシック" charset="0"/>
              </a:rPr>
              <a:t>Vastgoed</a:t>
            </a:r>
            <a:endParaRPr lang="nl-BE" sz="2000" b="1" dirty="0">
              <a:solidFill>
                <a:prstClr val="white"/>
              </a:solidFill>
              <a:latin typeface="Calibri" charset="0"/>
              <a:ea typeface="ＭＳ Ｐゴシック" charset="0"/>
            </a:endParaRPr>
          </a:p>
        </p:txBody>
      </p:sp>
      <p:sp>
        <p:nvSpPr>
          <p:cNvPr id="13" name="Afgeronde rechthoek 12"/>
          <p:cNvSpPr/>
          <p:nvPr/>
        </p:nvSpPr>
        <p:spPr>
          <a:xfrm>
            <a:off x="3103526" y="1948297"/>
            <a:ext cx="1139934" cy="709253"/>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4" name="Afgeronde rechthoek 13"/>
          <p:cNvSpPr/>
          <p:nvPr/>
        </p:nvSpPr>
        <p:spPr>
          <a:xfrm>
            <a:off x="3124381" y="3792371"/>
            <a:ext cx="1113328" cy="648612"/>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5" name="Afgeronde rechthoek 14"/>
          <p:cNvSpPr/>
          <p:nvPr/>
        </p:nvSpPr>
        <p:spPr>
          <a:xfrm>
            <a:off x="3098463" y="4641894"/>
            <a:ext cx="1139934" cy="636887"/>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6" name="Afgeronde rechthoek 15"/>
          <p:cNvSpPr/>
          <p:nvPr/>
        </p:nvSpPr>
        <p:spPr>
          <a:xfrm>
            <a:off x="3110146" y="2772723"/>
            <a:ext cx="1139934" cy="845751"/>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7" name="Tekstvak 16"/>
          <p:cNvSpPr txBox="1"/>
          <p:nvPr/>
        </p:nvSpPr>
        <p:spPr>
          <a:xfrm>
            <a:off x="3096546" y="1993327"/>
            <a:ext cx="1139934" cy="461665"/>
          </a:xfrm>
          <a:prstGeom prst="rect">
            <a:avLst/>
          </a:prstGeom>
          <a:solidFill>
            <a:schemeClr val="bg1">
              <a:lumMod val="65000"/>
            </a:schemeClr>
          </a:solidFill>
          <a:ln>
            <a:solidFill>
              <a:schemeClr val="bg1">
                <a:lumMod val="65000"/>
              </a:schemeClr>
            </a:solid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a:t>
            </a:r>
            <a:r>
              <a:rPr lang="nl-BE" sz="1200" b="1" dirty="0" err="1" smtClean="0">
                <a:solidFill>
                  <a:prstClr val="white"/>
                </a:solidFill>
                <a:latin typeface="Calibri" charset="0"/>
                <a:ea typeface="ＭＳ Ｐゴシック" charset="0"/>
              </a:rPr>
              <a:t>Personeels-kosten</a:t>
            </a:r>
            <a:endParaRPr lang="nl-BE" sz="1200" b="1" dirty="0">
              <a:solidFill>
                <a:prstClr val="white"/>
              </a:solidFill>
              <a:latin typeface="Calibri" charset="0"/>
              <a:ea typeface="ＭＳ Ｐゴシック" charset="0"/>
            </a:endParaRPr>
          </a:p>
        </p:txBody>
      </p:sp>
      <p:sp>
        <p:nvSpPr>
          <p:cNvPr id="18" name="Tekstvak 17"/>
          <p:cNvSpPr txBox="1"/>
          <p:nvPr/>
        </p:nvSpPr>
        <p:spPr>
          <a:xfrm>
            <a:off x="3116219" y="2773815"/>
            <a:ext cx="1131496" cy="646331"/>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a:t>
            </a:r>
            <a:r>
              <a:rPr lang="nl-BE" sz="1200" b="1" dirty="0" err="1" smtClean="0">
                <a:solidFill>
                  <a:prstClr val="white"/>
                </a:solidFill>
                <a:latin typeface="Calibri" charset="0"/>
                <a:ea typeface="ＭＳ Ｐゴシック" charset="0"/>
              </a:rPr>
              <a:t>Personeels-kosten</a:t>
            </a:r>
            <a:endParaRPr lang="nl-BE" sz="1200" b="1" dirty="0">
              <a:solidFill>
                <a:prstClr val="white"/>
              </a:solidFill>
              <a:latin typeface="Calibri" charset="0"/>
              <a:ea typeface="ＭＳ Ｐゴシック" charset="0"/>
            </a:endParaRPr>
          </a:p>
        </p:txBody>
      </p:sp>
      <p:sp>
        <p:nvSpPr>
          <p:cNvPr id="19" name="Tekstvak 18"/>
          <p:cNvSpPr txBox="1"/>
          <p:nvPr/>
        </p:nvSpPr>
        <p:spPr>
          <a:xfrm>
            <a:off x="3145321" y="3791268"/>
            <a:ext cx="1070208"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a:t>
            </a:r>
            <a:r>
              <a:rPr lang="nl-BE" sz="1200" b="1" dirty="0" err="1" smtClean="0">
                <a:solidFill>
                  <a:prstClr val="white"/>
                </a:solidFill>
                <a:latin typeface="Calibri" charset="0"/>
                <a:ea typeface="ＭＳ Ｐゴシック" charset="0"/>
              </a:rPr>
              <a:t>Werkings-kosten</a:t>
            </a:r>
            <a:endParaRPr lang="nl-BE" sz="1200" b="1" dirty="0">
              <a:solidFill>
                <a:prstClr val="white"/>
              </a:solidFill>
              <a:latin typeface="Calibri" charset="0"/>
              <a:ea typeface="ＭＳ Ｐゴシック" charset="0"/>
            </a:endParaRPr>
          </a:p>
        </p:txBody>
      </p:sp>
      <p:sp>
        <p:nvSpPr>
          <p:cNvPr id="20" name="Tekstvak 19"/>
          <p:cNvSpPr txBox="1"/>
          <p:nvPr/>
        </p:nvSpPr>
        <p:spPr>
          <a:xfrm>
            <a:off x="3110150" y="4663274"/>
            <a:ext cx="1076281"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a:t>
            </a:r>
            <a:r>
              <a:rPr lang="nl-BE" sz="1200" b="1" dirty="0" err="1" smtClean="0">
                <a:solidFill>
                  <a:prstClr val="white"/>
                </a:solidFill>
                <a:latin typeface="Calibri" charset="0"/>
                <a:ea typeface="ＭＳ Ｐゴシック" charset="0"/>
              </a:rPr>
              <a:t>Werkings-kosten</a:t>
            </a:r>
            <a:endParaRPr lang="nl-BE" sz="1200" b="1" dirty="0">
              <a:solidFill>
                <a:prstClr val="white"/>
              </a:solidFill>
              <a:latin typeface="Calibri" charset="0"/>
              <a:ea typeface="ＭＳ Ｐゴシック" charset="0"/>
            </a:endParaRPr>
          </a:p>
        </p:txBody>
      </p:sp>
      <p:sp>
        <p:nvSpPr>
          <p:cNvPr id="21" name="Afgeronde rechthoek 20"/>
          <p:cNvSpPr/>
          <p:nvPr/>
        </p:nvSpPr>
        <p:spPr>
          <a:xfrm>
            <a:off x="3103526" y="5399208"/>
            <a:ext cx="1139934" cy="692601"/>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22" name="Tekstvak 21"/>
          <p:cNvSpPr txBox="1"/>
          <p:nvPr/>
        </p:nvSpPr>
        <p:spPr>
          <a:xfrm>
            <a:off x="3124466" y="5451925"/>
            <a:ext cx="1070208" cy="461665"/>
          </a:xfrm>
          <a:prstGeom prst="rect">
            <a:avLst/>
          </a:prstGeom>
          <a:solidFill>
            <a:srgbClr val="27AEEF"/>
          </a:solidFill>
          <a:ln>
            <a:solidFill>
              <a:srgbClr val="27AEEF"/>
            </a:solidFill>
          </a:ln>
        </p:spPr>
        <p:txBody>
          <a:bodyPr wrap="square" rtlCol="0">
            <a:spAutoFit/>
          </a:bodyPr>
          <a:lstStyle/>
          <a:p>
            <a:pPr algn="ctr" defTabSz="457200"/>
            <a:r>
              <a:rPr lang="nl-BE" sz="1200" b="1" dirty="0" smtClean="0">
                <a:solidFill>
                  <a:prstClr val="white"/>
                </a:solidFill>
                <a:latin typeface="Calibri" charset="0"/>
                <a:ea typeface="ＭＳ Ｐゴシック" charset="0"/>
              </a:rPr>
              <a:t>Woon- &amp; </a:t>
            </a:r>
            <a:r>
              <a:rPr lang="nl-BE" sz="1200" b="1" dirty="0" err="1" smtClean="0">
                <a:solidFill>
                  <a:prstClr val="white"/>
                </a:solidFill>
                <a:latin typeface="Calibri" charset="0"/>
                <a:ea typeface="ＭＳ Ｐゴシック" charset="0"/>
              </a:rPr>
              <a:t>Leefkosten</a:t>
            </a:r>
            <a:endParaRPr lang="nl-BE" sz="1200" b="1" dirty="0">
              <a:solidFill>
                <a:prstClr val="white"/>
              </a:solidFill>
              <a:latin typeface="Calibri" charset="0"/>
              <a:ea typeface="ＭＳ Ｐゴシック" charset="0"/>
            </a:endParaRPr>
          </a:p>
        </p:txBody>
      </p:sp>
      <p:sp>
        <p:nvSpPr>
          <p:cNvPr id="23" name="Afgeronde rechthoek 22"/>
          <p:cNvSpPr/>
          <p:nvPr/>
        </p:nvSpPr>
        <p:spPr>
          <a:xfrm>
            <a:off x="5380676" y="3525404"/>
            <a:ext cx="1215577" cy="70149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24" name="Tekstvak 23"/>
          <p:cNvSpPr txBox="1"/>
          <p:nvPr/>
        </p:nvSpPr>
        <p:spPr>
          <a:xfrm>
            <a:off x="5387120" y="3586041"/>
            <a:ext cx="1206707"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Totaal Kosten Cliënt</a:t>
            </a:r>
            <a:endParaRPr lang="nl-BE" sz="1200" b="1" dirty="0">
              <a:solidFill>
                <a:prstClr val="white"/>
              </a:solidFill>
              <a:latin typeface="Calibri" charset="0"/>
              <a:ea typeface="ＭＳ Ｐゴシック" charset="0"/>
            </a:endParaRPr>
          </a:p>
        </p:txBody>
      </p:sp>
      <p:cxnSp>
        <p:nvCxnSpPr>
          <p:cNvPr id="25" name="Rechte verbindingslijn met pijl 24"/>
          <p:cNvCxnSpPr>
            <a:stCxn id="4" idx="3"/>
            <a:endCxn id="17" idx="1"/>
          </p:cNvCxnSpPr>
          <p:nvPr/>
        </p:nvCxnSpPr>
        <p:spPr>
          <a:xfrm>
            <a:off x="1925786" y="2211768"/>
            <a:ext cx="1170760" cy="12392"/>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Rechte verbindingslijn met pijl 25"/>
          <p:cNvCxnSpPr>
            <a:stCxn id="8" idx="3"/>
            <a:endCxn id="18" idx="1"/>
          </p:cNvCxnSpPr>
          <p:nvPr/>
        </p:nvCxnSpPr>
        <p:spPr>
          <a:xfrm flipV="1">
            <a:off x="1950740" y="3096981"/>
            <a:ext cx="1165479" cy="399027"/>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Rechte verbindingslijn met pijl 26"/>
          <p:cNvCxnSpPr>
            <a:stCxn id="6" idx="3"/>
            <a:endCxn id="16" idx="1"/>
          </p:cNvCxnSpPr>
          <p:nvPr/>
        </p:nvCxnSpPr>
        <p:spPr>
          <a:xfrm flipV="1">
            <a:off x="1948354" y="3195595"/>
            <a:ext cx="1161792" cy="1534400"/>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Rechte verbindingslijn met pijl 27"/>
          <p:cNvCxnSpPr>
            <a:stCxn id="6" idx="3"/>
            <a:endCxn id="13" idx="1"/>
          </p:cNvCxnSpPr>
          <p:nvPr/>
        </p:nvCxnSpPr>
        <p:spPr>
          <a:xfrm flipV="1">
            <a:off x="1948354" y="2302929"/>
            <a:ext cx="1155172" cy="2427071"/>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Rechte verbindingslijn met pijl 28"/>
          <p:cNvCxnSpPr>
            <a:stCxn id="12" idx="3"/>
            <a:endCxn id="20" idx="1"/>
          </p:cNvCxnSpPr>
          <p:nvPr/>
        </p:nvCxnSpPr>
        <p:spPr>
          <a:xfrm flipV="1">
            <a:off x="1944808" y="4894107"/>
            <a:ext cx="1165342" cy="854243"/>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Rechte verbindingslijn met pijl 29"/>
          <p:cNvCxnSpPr>
            <a:stCxn id="7" idx="3"/>
            <a:endCxn id="19" idx="1"/>
          </p:cNvCxnSpPr>
          <p:nvPr/>
        </p:nvCxnSpPr>
        <p:spPr>
          <a:xfrm flipV="1">
            <a:off x="1950740" y="4022101"/>
            <a:ext cx="1194581" cy="1784284"/>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Rechte verbindingslijn met pijl 30"/>
          <p:cNvCxnSpPr>
            <a:stCxn id="16" idx="3"/>
            <a:endCxn id="23" idx="1"/>
          </p:cNvCxnSpPr>
          <p:nvPr/>
        </p:nvCxnSpPr>
        <p:spPr>
          <a:xfrm>
            <a:off x="4250087" y="3195597"/>
            <a:ext cx="1130589" cy="680555"/>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Rechte verbindingslijn met pijl 31"/>
          <p:cNvCxnSpPr>
            <a:stCxn id="19" idx="3"/>
            <a:endCxn id="23" idx="1"/>
          </p:cNvCxnSpPr>
          <p:nvPr/>
        </p:nvCxnSpPr>
        <p:spPr>
          <a:xfrm flipV="1">
            <a:off x="4215529" y="3876151"/>
            <a:ext cx="1165147" cy="145950"/>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Rechte verbindingslijn met pijl 32"/>
          <p:cNvCxnSpPr>
            <a:stCxn id="15" idx="3"/>
            <a:endCxn id="23" idx="1"/>
          </p:cNvCxnSpPr>
          <p:nvPr/>
        </p:nvCxnSpPr>
        <p:spPr>
          <a:xfrm flipV="1">
            <a:off x="4238397" y="3876149"/>
            <a:ext cx="1142272" cy="1084184"/>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Rechte verbindingslijn met pijl 33"/>
          <p:cNvCxnSpPr>
            <a:stCxn id="21" idx="3"/>
            <a:endCxn id="23" idx="1"/>
          </p:cNvCxnSpPr>
          <p:nvPr/>
        </p:nvCxnSpPr>
        <p:spPr>
          <a:xfrm flipV="1">
            <a:off x="4243467" y="3876149"/>
            <a:ext cx="1137209" cy="1869355"/>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Rechte verbindingslijn met pijl 34"/>
          <p:cNvCxnSpPr>
            <a:stCxn id="17" idx="3"/>
            <a:endCxn id="23" idx="1"/>
          </p:cNvCxnSpPr>
          <p:nvPr/>
        </p:nvCxnSpPr>
        <p:spPr>
          <a:xfrm>
            <a:off x="4236480" y="2224160"/>
            <a:ext cx="1144196" cy="1651991"/>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Afgeronde rechthoek 35"/>
          <p:cNvSpPr/>
          <p:nvPr/>
        </p:nvSpPr>
        <p:spPr>
          <a:xfrm>
            <a:off x="7361876" y="3525404"/>
            <a:ext cx="1215577" cy="70149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37" name="Tekstvak 36"/>
          <p:cNvSpPr txBox="1"/>
          <p:nvPr/>
        </p:nvSpPr>
        <p:spPr>
          <a:xfrm>
            <a:off x="7368320" y="3679107"/>
            <a:ext cx="1206707" cy="276999"/>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Totaal Cliënt</a:t>
            </a:r>
            <a:endParaRPr lang="nl-BE" sz="1200" b="1" dirty="0">
              <a:solidFill>
                <a:prstClr val="white"/>
              </a:solidFill>
              <a:latin typeface="Calibri" charset="0"/>
              <a:ea typeface="ＭＳ Ｐゴシック" charset="0"/>
            </a:endParaRPr>
          </a:p>
        </p:txBody>
      </p:sp>
      <p:cxnSp>
        <p:nvCxnSpPr>
          <p:cNvPr id="38" name="Rechte verbindingslijn met pijl 37"/>
          <p:cNvCxnSpPr>
            <a:endCxn id="36" idx="1"/>
          </p:cNvCxnSpPr>
          <p:nvPr/>
        </p:nvCxnSpPr>
        <p:spPr>
          <a:xfrm>
            <a:off x="6593827" y="3876149"/>
            <a:ext cx="768049" cy="0"/>
          </a:xfrm>
          <a:prstGeom prst="straightConnector1">
            <a:avLst/>
          </a:prstGeom>
          <a:ln>
            <a:solidFill>
              <a:srgbClr val="27AEE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282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smtClean="0">
                <a:latin typeface="Segoe UI" panose="020B0502040204020203" pitchFamily="34" charset="0"/>
                <a:cs typeface="Segoe UI" panose="020B0502040204020203" pitchFamily="34" charset="0"/>
              </a:rPr>
              <a:t>Ander </a:t>
            </a:r>
            <a:r>
              <a:rPr lang="en-US" dirty="0" err="1" smtClean="0">
                <a:latin typeface="Segoe UI" panose="020B0502040204020203" pitchFamily="34" charset="0"/>
                <a:cs typeface="Segoe UI" panose="020B0502040204020203" pitchFamily="34" charset="0"/>
              </a:rPr>
              <a:t>personeel</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035" y="1255835"/>
            <a:ext cx="8000699" cy="3746759"/>
          </a:xfrm>
        </p:spPr>
        <p:txBody>
          <a:bodyPr/>
          <a:lstStyle/>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Definitie: personeel dat werkzaam is in de voorziening, maar niet via het VAPH gefinancierd wordt</a:t>
            </a:r>
          </a:p>
          <a:p>
            <a:pPr marL="0" indent="0">
              <a:buNone/>
            </a:pPr>
            <a:endParaRPr lang="nl-BE" dirty="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r>
              <a:rPr lang="nl-BE" dirty="0">
                <a:latin typeface="Segoe UI" panose="020B0502040204020203" pitchFamily="34" charset="0"/>
                <a:cs typeface="Segoe UI" panose="020B0502040204020203" pitchFamily="34" charset="0"/>
              </a:rPr>
              <a:t>Toevoegen van personeelsleden of –groepen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Enkel individueel toe te voegen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Zowel kosten als subsidies (inkomsten) ingeven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Linken aan kostenrubriek (</a:t>
            </a:r>
            <a:r>
              <a:rPr lang="nl-BE" dirty="0" err="1" smtClean="0">
                <a:latin typeface="Segoe UI" panose="020B0502040204020203" pitchFamily="34" charset="0"/>
                <a:cs typeface="Segoe UI" panose="020B0502040204020203" pitchFamily="34" charset="0"/>
              </a:rPr>
              <a:t>zorggebonden</a:t>
            </a:r>
            <a:r>
              <a:rPr lang="nl-BE" dirty="0" smtClean="0">
                <a:latin typeface="Segoe UI" panose="020B0502040204020203" pitchFamily="34" charset="0"/>
                <a:cs typeface="Segoe UI" panose="020B0502040204020203" pitchFamily="34" charset="0"/>
              </a:rPr>
              <a:t>, </a:t>
            </a:r>
            <a:r>
              <a:rPr lang="nl-BE" dirty="0" err="1" smtClean="0">
                <a:latin typeface="Segoe UI" panose="020B0502040204020203" pitchFamily="34" charset="0"/>
                <a:cs typeface="Segoe UI" panose="020B0502040204020203" pitchFamily="34" charset="0"/>
              </a:rPr>
              <a:t>organisatiegebonden</a:t>
            </a:r>
            <a:r>
              <a:rPr lang="nl-BE" dirty="0" smtClean="0">
                <a:latin typeface="Segoe UI" panose="020B0502040204020203" pitchFamily="34" charset="0"/>
                <a:cs typeface="Segoe UI" panose="020B0502040204020203" pitchFamily="34" charset="0"/>
              </a:rPr>
              <a:t> of woon- &amp; </a:t>
            </a:r>
            <a:r>
              <a:rPr lang="nl-BE" dirty="0" err="1" smtClean="0">
                <a:latin typeface="Segoe UI" panose="020B0502040204020203" pitchFamily="34" charset="0"/>
                <a:cs typeface="Segoe UI" panose="020B0502040204020203" pitchFamily="34" charset="0"/>
              </a:rPr>
              <a:t>leefkosten</a:t>
            </a:r>
            <a:r>
              <a:rPr lang="nl-BE" dirty="0" smtClean="0">
                <a:latin typeface="Segoe UI" panose="020B0502040204020203" pitchFamily="34" charset="0"/>
                <a:cs typeface="Segoe UI" panose="020B0502040204020203" pitchFamily="34" charset="0"/>
              </a:rPr>
              <a:t>)</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Voor </a:t>
            </a:r>
            <a:r>
              <a:rPr lang="nl-BE" dirty="0" err="1" smtClean="0">
                <a:latin typeface="Segoe UI" panose="020B0502040204020203" pitchFamily="34" charset="0"/>
                <a:cs typeface="Segoe UI" panose="020B0502040204020203" pitchFamily="34" charset="0"/>
              </a:rPr>
              <a:t>zorggebonden</a:t>
            </a:r>
            <a:r>
              <a:rPr lang="nl-BE" dirty="0" smtClean="0">
                <a:latin typeface="Segoe UI" panose="020B0502040204020203" pitchFamily="34" charset="0"/>
                <a:cs typeface="Segoe UI" panose="020B0502040204020203" pitchFamily="34" charset="0"/>
              </a:rPr>
              <a:t> ander personeel ook het aantal reële bezette uren ingeven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Woon- &amp; </a:t>
            </a:r>
            <a:r>
              <a:rPr lang="nl-BE" dirty="0" err="1" smtClean="0">
                <a:latin typeface="Segoe UI" panose="020B0502040204020203" pitchFamily="34" charset="0"/>
                <a:cs typeface="Segoe UI" panose="020B0502040204020203" pitchFamily="34" charset="0"/>
              </a:rPr>
              <a:t>Leefkosten</a:t>
            </a:r>
            <a:r>
              <a:rPr lang="nl-BE" dirty="0" smtClean="0">
                <a:latin typeface="Segoe UI" panose="020B0502040204020203" pitchFamily="34" charset="0"/>
                <a:cs typeface="Segoe UI" panose="020B0502040204020203" pitchFamily="34" charset="0"/>
              </a:rPr>
              <a:t>: zelfde principe dan bij het </a:t>
            </a:r>
            <a:r>
              <a:rPr lang="nl-BE" dirty="0" err="1" smtClean="0">
                <a:latin typeface="Segoe UI" panose="020B0502040204020203" pitchFamily="34" charset="0"/>
                <a:cs typeface="Segoe UI" panose="020B0502040204020203" pitchFamily="34" charset="0"/>
              </a:rPr>
              <a:t>organisatiegebonden</a:t>
            </a:r>
            <a:r>
              <a:rPr lang="nl-BE" dirty="0" smtClean="0">
                <a:latin typeface="Segoe UI" panose="020B0502040204020203" pitchFamily="34" charset="0"/>
                <a:cs typeface="Segoe UI" panose="020B0502040204020203" pitchFamily="34" charset="0"/>
              </a:rPr>
              <a:t> personeel</a:t>
            </a:r>
          </a:p>
          <a:p>
            <a:pPr lvl="1">
              <a:buFont typeface="Wingdings" panose="05000000000000000000" pitchFamily="2" charset="2"/>
              <a:buChar char="Ø"/>
            </a:pPr>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3"/>
              </a:buBlip>
            </a:pPr>
            <a:endParaRPr lang="en-US" sz="1600" dirty="0">
              <a:solidFill>
                <a:srgbClr val="27AEE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83412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smtClean="0">
                <a:latin typeface="Segoe UI" panose="020B0502040204020203" pitchFamily="34" charset="0"/>
                <a:cs typeface="Segoe UI" panose="020B0502040204020203" pitchFamily="34" charset="0"/>
              </a:rPr>
              <a:t>Ander </a:t>
            </a:r>
            <a:r>
              <a:rPr lang="en-US" dirty="0" err="1">
                <a:latin typeface="Segoe UI" panose="020B0502040204020203" pitchFamily="34" charset="0"/>
                <a:cs typeface="Segoe UI" panose="020B0502040204020203" pitchFamily="34" charset="0"/>
              </a:rPr>
              <a:t>p</a:t>
            </a:r>
            <a:r>
              <a:rPr lang="en-US" dirty="0" err="1" smtClean="0">
                <a:latin typeface="Segoe UI" panose="020B0502040204020203" pitchFamily="34" charset="0"/>
                <a:cs typeface="Segoe UI" panose="020B0502040204020203" pitchFamily="34" charset="0"/>
              </a:rPr>
              <a:t>ersoneel</a:t>
            </a:r>
            <a:endParaRPr lang="en-US" dirty="0">
              <a:latin typeface="Segoe UI" panose="020B0502040204020203" pitchFamily="34" charset="0"/>
              <a:cs typeface="Segoe UI" panose="020B0502040204020203" pitchFamily="34" charset="0"/>
            </a:endParaRPr>
          </a:p>
        </p:txBody>
      </p:sp>
      <p:sp>
        <p:nvSpPr>
          <p:cNvPr id="4" name="Afgeronde rechthoek 3"/>
          <p:cNvSpPr/>
          <p:nvPr/>
        </p:nvSpPr>
        <p:spPr>
          <a:xfrm>
            <a:off x="785852" y="1950680"/>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6" name="Afgeronde rechthoek 5"/>
          <p:cNvSpPr/>
          <p:nvPr/>
        </p:nvSpPr>
        <p:spPr>
          <a:xfrm>
            <a:off x="808420" y="4398583"/>
            <a:ext cx="1139934" cy="662828"/>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7" name="Afgeronde rechthoek 6"/>
          <p:cNvSpPr/>
          <p:nvPr/>
        </p:nvSpPr>
        <p:spPr>
          <a:xfrm>
            <a:off x="810806" y="5545297"/>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8" name="Afgeronde rechthoek 7"/>
          <p:cNvSpPr/>
          <p:nvPr/>
        </p:nvSpPr>
        <p:spPr>
          <a:xfrm>
            <a:off x="810806" y="3234920"/>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9" name="Tekstvak 8"/>
          <p:cNvSpPr txBox="1"/>
          <p:nvPr/>
        </p:nvSpPr>
        <p:spPr>
          <a:xfrm>
            <a:off x="785852" y="2027107"/>
            <a:ext cx="1139934" cy="276999"/>
          </a:xfrm>
          <a:prstGeom prst="rect">
            <a:avLst/>
          </a:prstGeom>
          <a:solidFill>
            <a:schemeClr val="bg1">
              <a:lumMod val="65000"/>
            </a:schemeClr>
          </a:solidFill>
          <a:ln>
            <a:solidFill>
              <a:schemeClr val="bg1">
                <a:lumMod val="65000"/>
              </a:schemeClr>
            </a:solid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Personeel</a:t>
            </a:r>
            <a:endParaRPr lang="nl-BE" sz="1200" b="1" dirty="0">
              <a:solidFill>
                <a:prstClr val="white"/>
              </a:solidFill>
              <a:latin typeface="Calibri" charset="0"/>
              <a:ea typeface="ＭＳ Ｐゴシック" charset="0"/>
            </a:endParaRPr>
          </a:p>
        </p:txBody>
      </p:sp>
      <p:sp>
        <p:nvSpPr>
          <p:cNvPr id="10" name="Tekstvak 9"/>
          <p:cNvSpPr txBox="1"/>
          <p:nvPr/>
        </p:nvSpPr>
        <p:spPr>
          <a:xfrm>
            <a:off x="827442" y="3311413"/>
            <a:ext cx="1123298" cy="276999"/>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Personeel</a:t>
            </a:r>
            <a:endParaRPr lang="nl-BE" sz="1200" b="1" dirty="0">
              <a:solidFill>
                <a:prstClr val="white"/>
              </a:solidFill>
              <a:latin typeface="Calibri" charset="0"/>
              <a:ea typeface="ＭＳ Ｐゴシック" charset="0"/>
            </a:endParaRPr>
          </a:p>
        </p:txBody>
      </p:sp>
      <p:sp>
        <p:nvSpPr>
          <p:cNvPr id="11" name="Tekstvak 10"/>
          <p:cNvSpPr txBox="1"/>
          <p:nvPr/>
        </p:nvSpPr>
        <p:spPr>
          <a:xfrm>
            <a:off x="810806" y="4423445"/>
            <a:ext cx="1114980" cy="461665"/>
          </a:xfrm>
          <a:prstGeom prst="rect">
            <a:avLst/>
          </a:prstGeom>
          <a:noFill/>
          <a:ln>
            <a:noFill/>
          </a:ln>
        </p:spPr>
        <p:txBody>
          <a:bodyPr wrap="square" rtlCol="0">
            <a:spAutoFit/>
          </a:bodyPr>
          <a:lstStyle/>
          <a:p>
            <a:pPr algn="ctr" defTabSz="457200"/>
            <a:r>
              <a:rPr lang="nl-BE" sz="1200" b="1" dirty="0">
                <a:solidFill>
                  <a:prstClr val="white"/>
                </a:solidFill>
                <a:latin typeface="Calibri" charset="0"/>
                <a:ea typeface="ＭＳ Ｐゴシック" charset="0"/>
              </a:rPr>
              <a:t>Ander Personeel</a:t>
            </a:r>
          </a:p>
        </p:txBody>
      </p:sp>
      <p:sp>
        <p:nvSpPr>
          <p:cNvPr id="12" name="Tekstvak 11"/>
          <p:cNvSpPr txBox="1"/>
          <p:nvPr/>
        </p:nvSpPr>
        <p:spPr>
          <a:xfrm>
            <a:off x="804874" y="5609850"/>
            <a:ext cx="1139934" cy="276999"/>
          </a:xfrm>
          <a:prstGeom prst="rect">
            <a:avLst/>
          </a:prstGeom>
          <a:noFill/>
          <a:ln>
            <a:noFill/>
          </a:ln>
        </p:spPr>
        <p:txBody>
          <a:bodyPr wrap="square" rtlCol="0">
            <a:spAutoFit/>
          </a:bodyPr>
          <a:lstStyle/>
          <a:p>
            <a:pPr algn="ctr" defTabSz="457200"/>
            <a:r>
              <a:rPr lang="nl-BE" sz="1200" b="1" dirty="0">
                <a:solidFill>
                  <a:prstClr val="white"/>
                </a:solidFill>
                <a:latin typeface="Calibri" charset="0"/>
                <a:ea typeface="ＭＳ Ｐゴシック" charset="0"/>
              </a:rPr>
              <a:t>Vastgoed</a:t>
            </a:r>
            <a:endParaRPr lang="nl-BE" sz="2000" b="1" dirty="0">
              <a:solidFill>
                <a:prstClr val="white"/>
              </a:solidFill>
              <a:latin typeface="Calibri" charset="0"/>
              <a:ea typeface="ＭＳ Ｐゴシック" charset="0"/>
            </a:endParaRPr>
          </a:p>
        </p:txBody>
      </p:sp>
      <p:sp>
        <p:nvSpPr>
          <p:cNvPr id="13" name="Afgeronde rechthoek 12"/>
          <p:cNvSpPr/>
          <p:nvPr/>
        </p:nvSpPr>
        <p:spPr>
          <a:xfrm>
            <a:off x="3103526" y="1948297"/>
            <a:ext cx="1139934" cy="70925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4" name="Afgeronde rechthoek 13"/>
          <p:cNvSpPr/>
          <p:nvPr/>
        </p:nvSpPr>
        <p:spPr>
          <a:xfrm>
            <a:off x="3124381" y="3792371"/>
            <a:ext cx="1113328" cy="648612"/>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5" name="Afgeronde rechthoek 14"/>
          <p:cNvSpPr/>
          <p:nvPr/>
        </p:nvSpPr>
        <p:spPr>
          <a:xfrm>
            <a:off x="3098463" y="4641894"/>
            <a:ext cx="1139934" cy="636887"/>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6" name="Afgeronde rechthoek 15"/>
          <p:cNvSpPr/>
          <p:nvPr/>
        </p:nvSpPr>
        <p:spPr>
          <a:xfrm>
            <a:off x="3110146" y="2772723"/>
            <a:ext cx="1139934" cy="845751"/>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7" name="Tekstvak 16"/>
          <p:cNvSpPr txBox="1"/>
          <p:nvPr/>
        </p:nvSpPr>
        <p:spPr>
          <a:xfrm>
            <a:off x="3096546" y="1993327"/>
            <a:ext cx="1139934"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a:t>
            </a:r>
            <a:r>
              <a:rPr lang="nl-BE" sz="1200" b="1" dirty="0" err="1" smtClean="0">
                <a:solidFill>
                  <a:prstClr val="white"/>
                </a:solidFill>
                <a:latin typeface="Calibri" charset="0"/>
                <a:ea typeface="ＭＳ Ｐゴシック" charset="0"/>
              </a:rPr>
              <a:t>Personeels-kosten</a:t>
            </a:r>
            <a:endParaRPr lang="nl-BE" sz="1200" b="1" dirty="0">
              <a:solidFill>
                <a:prstClr val="white"/>
              </a:solidFill>
              <a:latin typeface="Calibri" charset="0"/>
              <a:ea typeface="ＭＳ Ｐゴシック" charset="0"/>
            </a:endParaRPr>
          </a:p>
        </p:txBody>
      </p:sp>
      <p:sp>
        <p:nvSpPr>
          <p:cNvPr id="18" name="Tekstvak 17"/>
          <p:cNvSpPr txBox="1"/>
          <p:nvPr/>
        </p:nvSpPr>
        <p:spPr>
          <a:xfrm>
            <a:off x="3116219" y="2773815"/>
            <a:ext cx="1131496" cy="646331"/>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a:t>
            </a:r>
            <a:r>
              <a:rPr lang="nl-BE" sz="1200" b="1" dirty="0" err="1" smtClean="0">
                <a:solidFill>
                  <a:prstClr val="white"/>
                </a:solidFill>
                <a:latin typeface="Calibri" charset="0"/>
                <a:ea typeface="ＭＳ Ｐゴシック" charset="0"/>
              </a:rPr>
              <a:t>Personeels-kosten</a:t>
            </a:r>
            <a:endParaRPr lang="nl-BE" sz="1200" b="1" dirty="0">
              <a:solidFill>
                <a:prstClr val="white"/>
              </a:solidFill>
              <a:latin typeface="Calibri" charset="0"/>
              <a:ea typeface="ＭＳ Ｐゴシック" charset="0"/>
            </a:endParaRPr>
          </a:p>
        </p:txBody>
      </p:sp>
      <p:sp>
        <p:nvSpPr>
          <p:cNvPr id="19" name="Tekstvak 18"/>
          <p:cNvSpPr txBox="1"/>
          <p:nvPr/>
        </p:nvSpPr>
        <p:spPr>
          <a:xfrm>
            <a:off x="3145321" y="3791268"/>
            <a:ext cx="1070208"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a:t>
            </a:r>
            <a:r>
              <a:rPr lang="nl-BE" sz="1200" b="1" dirty="0" err="1" smtClean="0">
                <a:solidFill>
                  <a:prstClr val="white"/>
                </a:solidFill>
                <a:latin typeface="Calibri" charset="0"/>
                <a:ea typeface="ＭＳ Ｐゴシック" charset="0"/>
              </a:rPr>
              <a:t>Werkings-kosten</a:t>
            </a:r>
            <a:endParaRPr lang="nl-BE" sz="1200" b="1" dirty="0">
              <a:solidFill>
                <a:prstClr val="white"/>
              </a:solidFill>
              <a:latin typeface="Calibri" charset="0"/>
              <a:ea typeface="ＭＳ Ｐゴシック" charset="0"/>
            </a:endParaRPr>
          </a:p>
        </p:txBody>
      </p:sp>
      <p:sp>
        <p:nvSpPr>
          <p:cNvPr id="20" name="Tekstvak 19"/>
          <p:cNvSpPr txBox="1"/>
          <p:nvPr/>
        </p:nvSpPr>
        <p:spPr>
          <a:xfrm>
            <a:off x="3110150" y="4663274"/>
            <a:ext cx="1076281"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a:t>
            </a:r>
            <a:r>
              <a:rPr lang="nl-BE" sz="1200" b="1" dirty="0" err="1" smtClean="0">
                <a:solidFill>
                  <a:prstClr val="white"/>
                </a:solidFill>
                <a:latin typeface="Calibri" charset="0"/>
                <a:ea typeface="ＭＳ Ｐゴシック" charset="0"/>
              </a:rPr>
              <a:t>Werkings-kosten</a:t>
            </a:r>
            <a:endParaRPr lang="nl-BE" sz="1200" b="1" dirty="0">
              <a:solidFill>
                <a:prstClr val="white"/>
              </a:solidFill>
              <a:latin typeface="Calibri" charset="0"/>
              <a:ea typeface="ＭＳ Ｐゴシック" charset="0"/>
            </a:endParaRPr>
          </a:p>
        </p:txBody>
      </p:sp>
      <p:sp>
        <p:nvSpPr>
          <p:cNvPr id="21" name="Afgeronde rechthoek 20"/>
          <p:cNvSpPr/>
          <p:nvPr/>
        </p:nvSpPr>
        <p:spPr>
          <a:xfrm>
            <a:off x="3103526" y="5399208"/>
            <a:ext cx="1139934" cy="692601"/>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22" name="Tekstvak 21"/>
          <p:cNvSpPr txBox="1"/>
          <p:nvPr/>
        </p:nvSpPr>
        <p:spPr>
          <a:xfrm>
            <a:off x="3124466" y="5451925"/>
            <a:ext cx="1070208" cy="461665"/>
          </a:xfrm>
          <a:prstGeom prst="rect">
            <a:avLst/>
          </a:prstGeom>
          <a:solidFill>
            <a:schemeClr val="bg1">
              <a:lumMod val="65000"/>
            </a:schemeClr>
          </a:solidFill>
          <a:ln>
            <a:solidFill>
              <a:schemeClr val="bg1">
                <a:lumMod val="65000"/>
              </a:schemeClr>
            </a:solidFill>
          </a:ln>
        </p:spPr>
        <p:txBody>
          <a:bodyPr wrap="square" rtlCol="0">
            <a:spAutoFit/>
          </a:bodyPr>
          <a:lstStyle/>
          <a:p>
            <a:pPr algn="ctr" defTabSz="457200"/>
            <a:r>
              <a:rPr lang="nl-BE" sz="1200" b="1" dirty="0" smtClean="0">
                <a:solidFill>
                  <a:prstClr val="white"/>
                </a:solidFill>
                <a:latin typeface="Calibri" charset="0"/>
                <a:ea typeface="ＭＳ Ｐゴシック" charset="0"/>
              </a:rPr>
              <a:t>Woon- &amp; </a:t>
            </a:r>
            <a:r>
              <a:rPr lang="nl-BE" sz="1200" b="1" dirty="0" err="1" smtClean="0">
                <a:solidFill>
                  <a:prstClr val="white"/>
                </a:solidFill>
                <a:latin typeface="Calibri" charset="0"/>
                <a:ea typeface="ＭＳ Ｐゴシック" charset="0"/>
              </a:rPr>
              <a:t>Leefkosten</a:t>
            </a:r>
            <a:endParaRPr lang="nl-BE" sz="1200" b="1" dirty="0">
              <a:solidFill>
                <a:prstClr val="white"/>
              </a:solidFill>
              <a:latin typeface="Calibri" charset="0"/>
              <a:ea typeface="ＭＳ Ｐゴシック" charset="0"/>
            </a:endParaRPr>
          </a:p>
        </p:txBody>
      </p:sp>
      <p:sp>
        <p:nvSpPr>
          <p:cNvPr id="23" name="Afgeronde rechthoek 22"/>
          <p:cNvSpPr/>
          <p:nvPr/>
        </p:nvSpPr>
        <p:spPr>
          <a:xfrm>
            <a:off x="5380676" y="3525404"/>
            <a:ext cx="1215577" cy="70149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24" name="Tekstvak 23"/>
          <p:cNvSpPr txBox="1"/>
          <p:nvPr/>
        </p:nvSpPr>
        <p:spPr>
          <a:xfrm>
            <a:off x="5387120" y="3586041"/>
            <a:ext cx="1206707"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Totaal Kosten Cliënt</a:t>
            </a:r>
            <a:endParaRPr lang="nl-BE" sz="1200" b="1" dirty="0">
              <a:solidFill>
                <a:prstClr val="white"/>
              </a:solidFill>
              <a:latin typeface="Calibri" charset="0"/>
              <a:ea typeface="ＭＳ Ｐゴシック" charset="0"/>
            </a:endParaRPr>
          </a:p>
        </p:txBody>
      </p:sp>
      <p:cxnSp>
        <p:nvCxnSpPr>
          <p:cNvPr id="25" name="Rechte verbindingslijn met pijl 24"/>
          <p:cNvCxnSpPr>
            <a:stCxn id="4" idx="3"/>
            <a:endCxn id="17" idx="1"/>
          </p:cNvCxnSpPr>
          <p:nvPr/>
        </p:nvCxnSpPr>
        <p:spPr>
          <a:xfrm>
            <a:off x="1925786" y="2211768"/>
            <a:ext cx="1170760" cy="12392"/>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Rechte verbindingslijn met pijl 25"/>
          <p:cNvCxnSpPr>
            <a:stCxn id="8" idx="3"/>
            <a:endCxn id="18" idx="1"/>
          </p:cNvCxnSpPr>
          <p:nvPr/>
        </p:nvCxnSpPr>
        <p:spPr>
          <a:xfrm flipV="1">
            <a:off x="1950740" y="3096981"/>
            <a:ext cx="1165479" cy="399027"/>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Rechte verbindingslijn met pijl 26"/>
          <p:cNvCxnSpPr>
            <a:stCxn id="6" idx="3"/>
            <a:endCxn id="16" idx="1"/>
          </p:cNvCxnSpPr>
          <p:nvPr/>
        </p:nvCxnSpPr>
        <p:spPr>
          <a:xfrm flipV="1">
            <a:off x="1948354" y="3195595"/>
            <a:ext cx="1161792" cy="1534400"/>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Rechte verbindingslijn met pijl 27"/>
          <p:cNvCxnSpPr>
            <a:stCxn id="6" idx="3"/>
            <a:endCxn id="13" idx="1"/>
          </p:cNvCxnSpPr>
          <p:nvPr/>
        </p:nvCxnSpPr>
        <p:spPr>
          <a:xfrm flipV="1">
            <a:off x="1948354" y="2302929"/>
            <a:ext cx="1155172" cy="2427071"/>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Rechte verbindingslijn met pijl 28"/>
          <p:cNvCxnSpPr>
            <a:stCxn id="12" idx="3"/>
            <a:endCxn id="20" idx="1"/>
          </p:cNvCxnSpPr>
          <p:nvPr/>
        </p:nvCxnSpPr>
        <p:spPr>
          <a:xfrm flipV="1">
            <a:off x="1944808" y="4894107"/>
            <a:ext cx="1165342" cy="854243"/>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Rechte verbindingslijn met pijl 29"/>
          <p:cNvCxnSpPr>
            <a:stCxn id="7" idx="3"/>
            <a:endCxn id="19" idx="1"/>
          </p:cNvCxnSpPr>
          <p:nvPr/>
        </p:nvCxnSpPr>
        <p:spPr>
          <a:xfrm flipV="1">
            <a:off x="1950740" y="4022101"/>
            <a:ext cx="1194581" cy="1784284"/>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Rechte verbindingslijn met pijl 30"/>
          <p:cNvCxnSpPr>
            <a:stCxn id="16" idx="3"/>
            <a:endCxn id="23" idx="1"/>
          </p:cNvCxnSpPr>
          <p:nvPr/>
        </p:nvCxnSpPr>
        <p:spPr>
          <a:xfrm>
            <a:off x="4250087" y="3195597"/>
            <a:ext cx="1130589" cy="680555"/>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Rechte verbindingslijn met pijl 31"/>
          <p:cNvCxnSpPr>
            <a:stCxn id="19" idx="3"/>
            <a:endCxn id="23" idx="1"/>
          </p:cNvCxnSpPr>
          <p:nvPr/>
        </p:nvCxnSpPr>
        <p:spPr>
          <a:xfrm flipV="1">
            <a:off x="4215529" y="3876151"/>
            <a:ext cx="1165147" cy="145950"/>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Rechte verbindingslijn met pijl 32"/>
          <p:cNvCxnSpPr>
            <a:stCxn id="15" idx="3"/>
            <a:endCxn id="23" idx="1"/>
          </p:cNvCxnSpPr>
          <p:nvPr/>
        </p:nvCxnSpPr>
        <p:spPr>
          <a:xfrm flipV="1">
            <a:off x="4238397" y="3876149"/>
            <a:ext cx="1142272" cy="1084184"/>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Rechte verbindingslijn met pijl 33"/>
          <p:cNvCxnSpPr>
            <a:stCxn id="21" idx="3"/>
            <a:endCxn id="23" idx="1"/>
          </p:cNvCxnSpPr>
          <p:nvPr/>
        </p:nvCxnSpPr>
        <p:spPr>
          <a:xfrm flipV="1">
            <a:off x="4243467" y="3876149"/>
            <a:ext cx="1137209" cy="1869355"/>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Rechte verbindingslijn met pijl 34"/>
          <p:cNvCxnSpPr>
            <a:stCxn id="17" idx="3"/>
            <a:endCxn id="23" idx="1"/>
          </p:cNvCxnSpPr>
          <p:nvPr/>
        </p:nvCxnSpPr>
        <p:spPr>
          <a:xfrm>
            <a:off x="4236480" y="2224160"/>
            <a:ext cx="1144196" cy="1651991"/>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Afgeronde rechthoek 35"/>
          <p:cNvSpPr/>
          <p:nvPr/>
        </p:nvSpPr>
        <p:spPr>
          <a:xfrm>
            <a:off x="7361876" y="3525404"/>
            <a:ext cx="1215577" cy="70149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37" name="Tekstvak 36"/>
          <p:cNvSpPr txBox="1"/>
          <p:nvPr/>
        </p:nvSpPr>
        <p:spPr>
          <a:xfrm>
            <a:off x="7368320" y="3679107"/>
            <a:ext cx="1206707" cy="276999"/>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Totaal Cliënt</a:t>
            </a:r>
            <a:endParaRPr lang="nl-BE" sz="1200" b="1" dirty="0">
              <a:solidFill>
                <a:prstClr val="white"/>
              </a:solidFill>
              <a:latin typeface="Calibri" charset="0"/>
              <a:ea typeface="ＭＳ Ｐゴシック" charset="0"/>
            </a:endParaRPr>
          </a:p>
        </p:txBody>
      </p:sp>
      <p:cxnSp>
        <p:nvCxnSpPr>
          <p:cNvPr id="38" name="Rechte verbindingslijn met pijl 37"/>
          <p:cNvCxnSpPr>
            <a:endCxn id="36" idx="1"/>
          </p:cNvCxnSpPr>
          <p:nvPr/>
        </p:nvCxnSpPr>
        <p:spPr>
          <a:xfrm>
            <a:off x="6593827" y="3876149"/>
            <a:ext cx="768049" cy="0"/>
          </a:xfrm>
          <a:prstGeom prst="straightConnector1">
            <a:avLst/>
          </a:prstGeom>
          <a:ln>
            <a:solidFill>
              <a:srgbClr val="27AEE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0092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Vastgoed</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036" y="1255835"/>
            <a:ext cx="7575550" cy="3746759"/>
          </a:xfrm>
        </p:spPr>
        <p:txBody>
          <a:bodyPr/>
          <a:lstStyle/>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Toevoegen van gebouwen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Procentuele verdeling van het gebouw per kostenrubriek</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Woon- &amp; </a:t>
            </a:r>
            <a:r>
              <a:rPr lang="nl-BE" dirty="0" err="1" smtClean="0">
                <a:latin typeface="Segoe UI" panose="020B0502040204020203" pitchFamily="34" charset="0"/>
                <a:cs typeface="Segoe UI" panose="020B0502040204020203" pitchFamily="34" charset="0"/>
              </a:rPr>
              <a:t>leefkosten</a:t>
            </a:r>
            <a:r>
              <a:rPr lang="nl-BE" dirty="0" smtClean="0">
                <a:latin typeface="Segoe UI" panose="020B0502040204020203" pitchFamily="34" charset="0"/>
                <a:cs typeface="Segoe UI" panose="020B0502040204020203" pitchFamily="34" charset="0"/>
              </a:rPr>
              <a:t> toegevoegd voor vergelijking met boekhouding, geen verdere verrekening</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Afschrijving laten berekenen of vervangingskost invullen</a:t>
            </a:r>
          </a:p>
          <a:p>
            <a:pPr lvl="1"/>
            <a:endParaRPr lang="nl-BE" dirty="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Verdeling van kosten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Percentage van totale vastgoedkosten </a:t>
            </a:r>
            <a:r>
              <a:rPr lang="nl-BE" dirty="0" err="1" smtClean="0">
                <a:latin typeface="Segoe UI" panose="020B0502040204020203" pitchFamily="34" charset="0"/>
                <a:cs typeface="Segoe UI" panose="020B0502040204020203" pitchFamily="34" charset="0"/>
              </a:rPr>
              <a:t>zorggebonden</a:t>
            </a:r>
            <a:r>
              <a:rPr lang="nl-BE" dirty="0" smtClean="0">
                <a:latin typeface="Segoe UI" panose="020B0502040204020203" pitchFamily="34" charset="0"/>
                <a:cs typeface="Segoe UI" panose="020B0502040204020203" pitchFamily="34" charset="0"/>
              </a:rPr>
              <a:t> en </a:t>
            </a:r>
            <a:r>
              <a:rPr lang="nl-BE" dirty="0" err="1" smtClean="0">
                <a:latin typeface="Segoe UI" panose="020B0502040204020203" pitchFamily="34" charset="0"/>
                <a:cs typeface="Segoe UI" panose="020B0502040204020203" pitchFamily="34" charset="0"/>
              </a:rPr>
              <a:t>organisatiegebonden</a:t>
            </a:r>
            <a:r>
              <a:rPr lang="nl-BE" dirty="0" smtClean="0">
                <a:latin typeface="Segoe UI" panose="020B0502040204020203" pitchFamily="34" charset="0"/>
                <a:cs typeface="Segoe UI" panose="020B0502040204020203" pitchFamily="34" charset="0"/>
              </a:rPr>
              <a:t> toewijzen aan individuele diensten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Verrekening van die resultaten naar de respectievelijke werkingskosten</a:t>
            </a:r>
          </a:p>
          <a:p>
            <a:pPr>
              <a:buFont typeface="Wingdings" panose="05000000000000000000" pitchFamily="2" charset="2"/>
              <a:buChar char="Ø"/>
            </a:pPr>
            <a:endParaRPr lang="nl-BE" dirty="0" smtClean="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432000" lvl="1" indent="0">
              <a:buNone/>
            </a:pPr>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3"/>
              </a:buBlip>
            </a:pPr>
            <a:endParaRPr lang="en-US" sz="1600" dirty="0">
              <a:solidFill>
                <a:srgbClr val="27AEE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29659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Vastgoed</a:t>
            </a:r>
            <a:endParaRPr lang="en-US" dirty="0">
              <a:latin typeface="Segoe UI" panose="020B0502040204020203" pitchFamily="34" charset="0"/>
              <a:cs typeface="Segoe UI" panose="020B0502040204020203" pitchFamily="34" charset="0"/>
            </a:endParaRPr>
          </a:p>
        </p:txBody>
      </p:sp>
      <p:sp>
        <p:nvSpPr>
          <p:cNvPr id="4" name="Afgeronde rechthoek 3"/>
          <p:cNvSpPr/>
          <p:nvPr/>
        </p:nvSpPr>
        <p:spPr>
          <a:xfrm>
            <a:off x="785852" y="1950680"/>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6" name="Afgeronde rechthoek 5"/>
          <p:cNvSpPr/>
          <p:nvPr/>
        </p:nvSpPr>
        <p:spPr>
          <a:xfrm>
            <a:off x="808420" y="4398583"/>
            <a:ext cx="1139934" cy="662828"/>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7" name="Afgeronde rechthoek 6"/>
          <p:cNvSpPr/>
          <p:nvPr/>
        </p:nvSpPr>
        <p:spPr>
          <a:xfrm>
            <a:off x="810806" y="5545297"/>
            <a:ext cx="1139934" cy="522176"/>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8" name="Afgeronde rechthoek 7"/>
          <p:cNvSpPr/>
          <p:nvPr/>
        </p:nvSpPr>
        <p:spPr>
          <a:xfrm>
            <a:off x="810806" y="3234920"/>
            <a:ext cx="1139934" cy="522176"/>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9" name="Tekstvak 8"/>
          <p:cNvSpPr txBox="1"/>
          <p:nvPr/>
        </p:nvSpPr>
        <p:spPr>
          <a:xfrm>
            <a:off x="785852" y="2027107"/>
            <a:ext cx="1139934" cy="276999"/>
          </a:xfrm>
          <a:prstGeom prst="rect">
            <a:avLst/>
          </a:prstGeom>
          <a:solidFill>
            <a:schemeClr val="bg1">
              <a:lumMod val="65000"/>
            </a:schemeClr>
          </a:solidFill>
          <a:ln>
            <a:solidFill>
              <a:schemeClr val="bg1">
                <a:lumMod val="65000"/>
              </a:schemeClr>
            </a:solid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Personeel</a:t>
            </a:r>
            <a:endParaRPr lang="nl-BE" sz="1200" b="1" dirty="0">
              <a:solidFill>
                <a:prstClr val="white"/>
              </a:solidFill>
              <a:latin typeface="Calibri" charset="0"/>
              <a:ea typeface="ＭＳ Ｐゴシック" charset="0"/>
            </a:endParaRPr>
          </a:p>
        </p:txBody>
      </p:sp>
      <p:sp>
        <p:nvSpPr>
          <p:cNvPr id="10" name="Tekstvak 9"/>
          <p:cNvSpPr txBox="1"/>
          <p:nvPr/>
        </p:nvSpPr>
        <p:spPr>
          <a:xfrm>
            <a:off x="827442" y="3311413"/>
            <a:ext cx="1123298" cy="276999"/>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Personeel</a:t>
            </a:r>
            <a:endParaRPr lang="nl-BE" sz="1200" b="1" dirty="0">
              <a:solidFill>
                <a:prstClr val="white"/>
              </a:solidFill>
              <a:latin typeface="Calibri" charset="0"/>
              <a:ea typeface="ＭＳ Ｐゴシック" charset="0"/>
            </a:endParaRPr>
          </a:p>
        </p:txBody>
      </p:sp>
      <p:sp>
        <p:nvSpPr>
          <p:cNvPr id="11" name="Tekstvak 10"/>
          <p:cNvSpPr txBox="1"/>
          <p:nvPr/>
        </p:nvSpPr>
        <p:spPr>
          <a:xfrm>
            <a:off x="810806" y="4423445"/>
            <a:ext cx="1114980" cy="461665"/>
          </a:xfrm>
          <a:prstGeom prst="rect">
            <a:avLst/>
          </a:prstGeom>
          <a:noFill/>
          <a:ln>
            <a:noFill/>
          </a:ln>
        </p:spPr>
        <p:txBody>
          <a:bodyPr wrap="square" rtlCol="0">
            <a:spAutoFit/>
          </a:bodyPr>
          <a:lstStyle/>
          <a:p>
            <a:pPr algn="ctr" defTabSz="457200"/>
            <a:r>
              <a:rPr lang="nl-BE" sz="1200" b="1" dirty="0">
                <a:solidFill>
                  <a:prstClr val="white"/>
                </a:solidFill>
                <a:latin typeface="Calibri" charset="0"/>
                <a:ea typeface="ＭＳ Ｐゴシック" charset="0"/>
              </a:rPr>
              <a:t>Ander Personeel</a:t>
            </a:r>
          </a:p>
        </p:txBody>
      </p:sp>
      <p:sp>
        <p:nvSpPr>
          <p:cNvPr id="12" name="Tekstvak 11"/>
          <p:cNvSpPr txBox="1"/>
          <p:nvPr/>
        </p:nvSpPr>
        <p:spPr>
          <a:xfrm>
            <a:off x="804874" y="5609850"/>
            <a:ext cx="1139934" cy="276999"/>
          </a:xfrm>
          <a:prstGeom prst="rect">
            <a:avLst/>
          </a:prstGeom>
          <a:solidFill>
            <a:srgbClr val="27AEEF"/>
          </a:solidFill>
          <a:ln>
            <a:solidFill>
              <a:srgbClr val="27AEEF"/>
            </a:solidFill>
          </a:ln>
        </p:spPr>
        <p:txBody>
          <a:bodyPr wrap="square" rtlCol="0">
            <a:spAutoFit/>
          </a:bodyPr>
          <a:lstStyle/>
          <a:p>
            <a:pPr algn="ctr" defTabSz="457200"/>
            <a:r>
              <a:rPr lang="nl-BE" sz="1200" b="1" dirty="0">
                <a:solidFill>
                  <a:prstClr val="white"/>
                </a:solidFill>
                <a:latin typeface="Calibri" charset="0"/>
                <a:ea typeface="ＭＳ Ｐゴシック" charset="0"/>
              </a:rPr>
              <a:t>Vastgoed</a:t>
            </a:r>
            <a:endParaRPr lang="nl-BE" sz="2000" b="1" dirty="0">
              <a:solidFill>
                <a:prstClr val="white"/>
              </a:solidFill>
              <a:latin typeface="Calibri" charset="0"/>
              <a:ea typeface="ＭＳ Ｐゴシック" charset="0"/>
            </a:endParaRPr>
          </a:p>
        </p:txBody>
      </p:sp>
      <p:sp>
        <p:nvSpPr>
          <p:cNvPr id="13" name="Afgeronde rechthoek 12"/>
          <p:cNvSpPr/>
          <p:nvPr/>
        </p:nvSpPr>
        <p:spPr>
          <a:xfrm>
            <a:off x="3103526" y="1948297"/>
            <a:ext cx="1139934" cy="709253"/>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4" name="Afgeronde rechthoek 13"/>
          <p:cNvSpPr/>
          <p:nvPr/>
        </p:nvSpPr>
        <p:spPr>
          <a:xfrm>
            <a:off x="3124381" y="3792371"/>
            <a:ext cx="1113328" cy="648612"/>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5" name="Afgeronde rechthoek 14"/>
          <p:cNvSpPr/>
          <p:nvPr/>
        </p:nvSpPr>
        <p:spPr>
          <a:xfrm>
            <a:off x="3098463" y="4641894"/>
            <a:ext cx="1139934" cy="636887"/>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6" name="Afgeronde rechthoek 15"/>
          <p:cNvSpPr/>
          <p:nvPr/>
        </p:nvSpPr>
        <p:spPr>
          <a:xfrm>
            <a:off x="3110146" y="2772723"/>
            <a:ext cx="1139934" cy="845751"/>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17" name="Tekstvak 16"/>
          <p:cNvSpPr txBox="1"/>
          <p:nvPr/>
        </p:nvSpPr>
        <p:spPr>
          <a:xfrm>
            <a:off x="3096546" y="1993327"/>
            <a:ext cx="1139934"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a:t>
            </a:r>
            <a:r>
              <a:rPr lang="nl-BE" sz="1200" b="1" dirty="0" err="1" smtClean="0">
                <a:solidFill>
                  <a:prstClr val="white"/>
                </a:solidFill>
                <a:latin typeface="Calibri" charset="0"/>
                <a:ea typeface="ＭＳ Ｐゴシック" charset="0"/>
              </a:rPr>
              <a:t>Personeels-kosten</a:t>
            </a:r>
            <a:endParaRPr lang="nl-BE" sz="1200" b="1" dirty="0">
              <a:solidFill>
                <a:prstClr val="white"/>
              </a:solidFill>
              <a:latin typeface="Calibri" charset="0"/>
              <a:ea typeface="ＭＳ Ｐゴシック" charset="0"/>
            </a:endParaRPr>
          </a:p>
        </p:txBody>
      </p:sp>
      <p:sp>
        <p:nvSpPr>
          <p:cNvPr id="18" name="Tekstvak 17"/>
          <p:cNvSpPr txBox="1"/>
          <p:nvPr/>
        </p:nvSpPr>
        <p:spPr>
          <a:xfrm>
            <a:off x="3116219" y="2773815"/>
            <a:ext cx="1131496" cy="646331"/>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a:t>
            </a:r>
            <a:r>
              <a:rPr lang="nl-BE" sz="1200" b="1" dirty="0" err="1" smtClean="0">
                <a:solidFill>
                  <a:prstClr val="white"/>
                </a:solidFill>
                <a:latin typeface="Calibri" charset="0"/>
                <a:ea typeface="ＭＳ Ｐゴシック" charset="0"/>
              </a:rPr>
              <a:t>Personeels-kosten</a:t>
            </a:r>
            <a:endParaRPr lang="nl-BE" sz="1200" b="1" dirty="0">
              <a:solidFill>
                <a:prstClr val="white"/>
              </a:solidFill>
              <a:latin typeface="Calibri" charset="0"/>
              <a:ea typeface="ＭＳ Ｐゴシック" charset="0"/>
            </a:endParaRPr>
          </a:p>
        </p:txBody>
      </p:sp>
      <p:sp>
        <p:nvSpPr>
          <p:cNvPr id="19" name="Tekstvak 18"/>
          <p:cNvSpPr txBox="1"/>
          <p:nvPr/>
        </p:nvSpPr>
        <p:spPr>
          <a:xfrm>
            <a:off x="3145321" y="3791268"/>
            <a:ext cx="1070208"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ZG </a:t>
            </a:r>
            <a:r>
              <a:rPr lang="nl-BE" sz="1200" b="1" dirty="0" err="1" smtClean="0">
                <a:solidFill>
                  <a:prstClr val="white"/>
                </a:solidFill>
                <a:latin typeface="Calibri" charset="0"/>
                <a:ea typeface="ＭＳ Ｐゴシック" charset="0"/>
              </a:rPr>
              <a:t>Werkings-kosten</a:t>
            </a:r>
            <a:endParaRPr lang="nl-BE" sz="1200" b="1" dirty="0">
              <a:solidFill>
                <a:prstClr val="white"/>
              </a:solidFill>
              <a:latin typeface="Calibri" charset="0"/>
              <a:ea typeface="ＭＳ Ｐゴシック" charset="0"/>
            </a:endParaRPr>
          </a:p>
        </p:txBody>
      </p:sp>
      <p:sp>
        <p:nvSpPr>
          <p:cNvPr id="20" name="Tekstvak 19"/>
          <p:cNvSpPr txBox="1"/>
          <p:nvPr/>
        </p:nvSpPr>
        <p:spPr>
          <a:xfrm>
            <a:off x="3110150" y="4663274"/>
            <a:ext cx="1076281"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OG </a:t>
            </a:r>
            <a:r>
              <a:rPr lang="nl-BE" sz="1200" b="1" dirty="0" err="1" smtClean="0">
                <a:solidFill>
                  <a:prstClr val="white"/>
                </a:solidFill>
                <a:latin typeface="Calibri" charset="0"/>
                <a:ea typeface="ＭＳ Ｐゴシック" charset="0"/>
              </a:rPr>
              <a:t>Werkings-kosten</a:t>
            </a:r>
            <a:endParaRPr lang="nl-BE" sz="1200" b="1" dirty="0">
              <a:solidFill>
                <a:prstClr val="white"/>
              </a:solidFill>
              <a:latin typeface="Calibri" charset="0"/>
              <a:ea typeface="ＭＳ Ｐゴシック" charset="0"/>
            </a:endParaRPr>
          </a:p>
        </p:txBody>
      </p:sp>
      <p:sp>
        <p:nvSpPr>
          <p:cNvPr id="21" name="Afgeronde rechthoek 20"/>
          <p:cNvSpPr/>
          <p:nvPr/>
        </p:nvSpPr>
        <p:spPr>
          <a:xfrm>
            <a:off x="3103526" y="5399208"/>
            <a:ext cx="1139934" cy="692601"/>
          </a:xfrm>
          <a:prstGeom prst="roundRect">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000">
              <a:solidFill>
                <a:prstClr val="white"/>
              </a:solidFill>
            </a:endParaRPr>
          </a:p>
        </p:txBody>
      </p:sp>
      <p:sp>
        <p:nvSpPr>
          <p:cNvPr id="22" name="Tekstvak 21"/>
          <p:cNvSpPr txBox="1"/>
          <p:nvPr/>
        </p:nvSpPr>
        <p:spPr>
          <a:xfrm>
            <a:off x="3124466" y="5451925"/>
            <a:ext cx="1070208" cy="461665"/>
          </a:xfrm>
          <a:prstGeom prst="rect">
            <a:avLst/>
          </a:prstGeom>
          <a:solidFill>
            <a:schemeClr val="bg1">
              <a:lumMod val="65000"/>
            </a:schemeClr>
          </a:solidFill>
          <a:ln>
            <a:solidFill>
              <a:schemeClr val="bg1">
                <a:lumMod val="65000"/>
              </a:schemeClr>
            </a:solidFill>
          </a:ln>
        </p:spPr>
        <p:txBody>
          <a:bodyPr wrap="square" rtlCol="0">
            <a:spAutoFit/>
          </a:bodyPr>
          <a:lstStyle/>
          <a:p>
            <a:pPr algn="ctr" defTabSz="457200"/>
            <a:r>
              <a:rPr lang="nl-BE" sz="1200" b="1" dirty="0" smtClean="0">
                <a:solidFill>
                  <a:prstClr val="white"/>
                </a:solidFill>
                <a:latin typeface="Calibri" charset="0"/>
                <a:ea typeface="ＭＳ Ｐゴシック" charset="0"/>
              </a:rPr>
              <a:t>Woon- &amp; </a:t>
            </a:r>
            <a:r>
              <a:rPr lang="nl-BE" sz="1200" b="1" dirty="0" err="1" smtClean="0">
                <a:solidFill>
                  <a:prstClr val="white"/>
                </a:solidFill>
                <a:latin typeface="Calibri" charset="0"/>
                <a:ea typeface="ＭＳ Ｐゴシック" charset="0"/>
              </a:rPr>
              <a:t>Leefkosten</a:t>
            </a:r>
            <a:endParaRPr lang="nl-BE" sz="1200" b="1" dirty="0">
              <a:solidFill>
                <a:prstClr val="white"/>
              </a:solidFill>
              <a:latin typeface="Calibri" charset="0"/>
              <a:ea typeface="ＭＳ Ｐゴシック" charset="0"/>
            </a:endParaRPr>
          </a:p>
        </p:txBody>
      </p:sp>
      <p:sp>
        <p:nvSpPr>
          <p:cNvPr id="23" name="Afgeronde rechthoek 22"/>
          <p:cNvSpPr/>
          <p:nvPr/>
        </p:nvSpPr>
        <p:spPr>
          <a:xfrm>
            <a:off x="5380676" y="3525404"/>
            <a:ext cx="1215577" cy="70149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24" name="Tekstvak 23"/>
          <p:cNvSpPr txBox="1"/>
          <p:nvPr/>
        </p:nvSpPr>
        <p:spPr>
          <a:xfrm>
            <a:off x="5387120" y="3586041"/>
            <a:ext cx="1206707" cy="461665"/>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Totaal Kosten Cliënt</a:t>
            </a:r>
            <a:endParaRPr lang="nl-BE" sz="1200" b="1" dirty="0">
              <a:solidFill>
                <a:prstClr val="white"/>
              </a:solidFill>
              <a:latin typeface="Calibri" charset="0"/>
              <a:ea typeface="ＭＳ Ｐゴシック" charset="0"/>
            </a:endParaRPr>
          </a:p>
        </p:txBody>
      </p:sp>
      <p:cxnSp>
        <p:nvCxnSpPr>
          <p:cNvPr id="25" name="Rechte verbindingslijn met pijl 24"/>
          <p:cNvCxnSpPr>
            <a:stCxn id="4" idx="3"/>
            <a:endCxn id="17" idx="1"/>
          </p:cNvCxnSpPr>
          <p:nvPr/>
        </p:nvCxnSpPr>
        <p:spPr>
          <a:xfrm>
            <a:off x="1925786" y="2211768"/>
            <a:ext cx="1170760" cy="12392"/>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Rechte verbindingslijn met pijl 25"/>
          <p:cNvCxnSpPr>
            <a:stCxn id="8" idx="3"/>
            <a:endCxn id="18" idx="1"/>
          </p:cNvCxnSpPr>
          <p:nvPr/>
        </p:nvCxnSpPr>
        <p:spPr>
          <a:xfrm flipV="1">
            <a:off x="1950740" y="3096981"/>
            <a:ext cx="1165479" cy="399027"/>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Rechte verbindingslijn met pijl 26"/>
          <p:cNvCxnSpPr>
            <a:stCxn id="6" idx="3"/>
            <a:endCxn id="16" idx="1"/>
          </p:cNvCxnSpPr>
          <p:nvPr/>
        </p:nvCxnSpPr>
        <p:spPr>
          <a:xfrm flipV="1">
            <a:off x="1948354" y="3195595"/>
            <a:ext cx="1161792" cy="1534400"/>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Rechte verbindingslijn met pijl 27"/>
          <p:cNvCxnSpPr>
            <a:stCxn id="6" idx="3"/>
            <a:endCxn id="13" idx="1"/>
          </p:cNvCxnSpPr>
          <p:nvPr/>
        </p:nvCxnSpPr>
        <p:spPr>
          <a:xfrm flipV="1">
            <a:off x="1948354" y="2302929"/>
            <a:ext cx="1155172" cy="2427071"/>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Rechte verbindingslijn met pijl 28"/>
          <p:cNvCxnSpPr>
            <a:stCxn id="12" idx="3"/>
            <a:endCxn id="20" idx="1"/>
          </p:cNvCxnSpPr>
          <p:nvPr/>
        </p:nvCxnSpPr>
        <p:spPr>
          <a:xfrm flipV="1">
            <a:off x="1944808" y="4894107"/>
            <a:ext cx="1165342" cy="854243"/>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Rechte verbindingslijn met pijl 29"/>
          <p:cNvCxnSpPr>
            <a:stCxn id="7" idx="3"/>
            <a:endCxn id="19" idx="1"/>
          </p:cNvCxnSpPr>
          <p:nvPr/>
        </p:nvCxnSpPr>
        <p:spPr>
          <a:xfrm flipV="1">
            <a:off x="1950740" y="4022101"/>
            <a:ext cx="1194581" cy="1784284"/>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Rechte verbindingslijn met pijl 30"/>
          <p:cNvCxnSpPr>
            <a:stCxn id="16" idx="3"/>
            <a:endCxn id="23" idx="1"/>
          </p:cNvCxnSpPr>
          <p:nvPr/>
        </p:nvCxnSpPr>
        <p:spPr>
          <a:xfrm>
            <a:off x="4250087" y="3195597"/>
            <a:ext cx="1130589" cy="680555"/>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Rechte verbindingslijn met pijl 31"/>
          <p:cNvCxnSpPr>
            <a:stCxn id="19" idx="3"/>
            <a:endCxn id="23" idx="1"/>
          </p:cNvCxnSpPr>
          <p:nvPr/>
        </p:nvCxnSpPr>
        <p:spPr>
          <a:xfrm flipV="1">
            <a:off x="4215529" y="3876151"/>
            <a:ext cx="1165147" cy="145950"/>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Rechte verbindingslijn met pijl 32"/>
          <p:cNvCxnSpPr>
            <a:stCxn id="15" idx="3"/>
            <a:endCxn id="23" idx="1"/>
          </p:cNvCxnSpPr>
          <p:nvPr/>
        </p:nvCxnSpPr>
        <p:spPr>
          <a:xfrm flipV="1">
            <a:off x="4238397" y="3876149"/>
            <a:ext cx="1142272" cy="1084184"/>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Rechte verbindingslijn met pijl 33"/>
          <p:cNvCxnSpPr>
            <a:stCxn id="21" idx="3"/>
            <a:endCxn id="23" idx="1"/>
          </p:cNvCxnSpPr>
          <p:nvPr/>
        </p:nvCxnSpPr>
        <p:spPr>
          <a:xfrm flipV="1">
            <a:off x="4243467" y="3876149"/>
            <a:ext cx="1137209" cy="1869355"/>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Rechte verbindingslijn met pijl 34"/>
          <p:cNvCxnSpPr>
            <a:stCxn id="17" idx="3"/>
            <a:endCxn id="23" idx="1"/>
          </p:cNvCxnSpPr>
          <p:nvPr/>
        </p:nvCxnSpPr>
        <p:spPr>
          <a:xfrm>
            <a:off x="4236480" y="2224160"/>
            <a:ext cx="1144196" cy="1651991"/>
          </a:xfrm>
          <a:prstGeom prst="straightConnector1">
            <a:avLst/>
          </a:prstGeom>
          <a:ln>
            <a:solidFill>
              <a:schemeClr val="bg1">
                <a:lumMod val="6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Afgeronde rechthoek 35"/>
          <p:cNvSpPr/>
          <p:nvPr/>
        </p:nvSpPr>
        <p:spPr>
          <a:xfrm>
            <a:off x="7361876" y="3525404"/>
            <a:ext cx="1215577" cy="701493"/>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37" name="Tekstvak 36"/>
          <p:cNvSpPr txBox="1"/>
          <p:nvPr/>
        </p:nvSpPr>
        <p:spPr>
          <a:xfrm>
            <a:off x="7368320" y="3679107"/>
            <a:ext cx="1206707" cy="276999"/>
          </a:xfrm>
          <a:prstGeom prst="rect">
            <a:avLst/>
          </a:prstGeom>
          <a:noFill/>
          <a:ln>
            <a:noFill/>
          </a:ln>
        </p:spPr>
        <p:txBody>
          <a:bodyPr wrap="square" rtlCol="0">
            <a:spAutoFit/>
          </a:bodyPr>
          <a:lstStyle/>
          <a:p>
            <a:pPr algn="ctr" defTabSz="457200"/>
            <a:r>
              <a:rPr lang="nl-BE" sz="1200" b="1" dirty="0" smtClean="0">
                <a:solidFill>
                  <a:prstClr val="white"/>
                </a:solidFill>
                <a:latin typeface="Calibri" charset="0"/>
                <a:ea typeface="ＭＳ Ｐゴシック" charset="0"/>
              </a:rPr>
              <a:t>Totaal Cliënt</a:t>
            </a:r>
            <a:endParaRPr lang="nl-BE" sz="1200" b="1" dirty="0">
              <a:solidFill>
                <a:prstClr val="white"/>
              </a:solidFill>
              <a:latin typeface="Calibri" charset="0"/>
              <a:ea typeface="ＭＳ Ｐゴシック" charset="0"/>
            </a:endParaRPr>
          </a:p>
        </p:txBody>
      </p:sp>
      <p:cxnSp>
        <p:nvCxnSpPr>
          <p:cNvPr id="38" name="Rechte verbindingslijn met pijl 37"/>
          <p:cNvCxnSpPr>
            <a:endCxn id="36" idx="1"/>
          </p:cNvCxnSpPr>
          <p:nvPr/>
        </p:nvCxnSpPr>
        <p:spPr>
          <a:xfrm>
            <a:off x="6593827" y="3876149"/>
            <a:ext cx="768049" cy="0"/>
          </a:xfrm>
          <a:prstGeom prst="straightConnector1">
            <a:avLst/>
          </a:prstGeom>
          <a:ln>
            <a:solidFill>
              <a:srgbClr val="27AEE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1271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Samenvatting</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Kosten</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039" y="1255835"/>
            <a:ext cx="4833549" cy="3746759"/>
          </a:xfrm>
        </p:spPr>
        <p:txBody>
          <a:bodyPr/>
          <a:lstStyle/>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endParaRPr lang="nl-BE" dirty="0" smtClean="0">
              <a:latin typeface="Segoe UI" panose="020B0502040204020203" pitchFamily="34" charset="0"/>
              <a:cs typeface="Segoe UI" panose="020B0502040204020203" pitchFamily="34" charset="0"/>
            </a:endParaRPr>
          </a:p>
          <a:p>
            <a:pPr marL="0" indent="0">
              <a:buNone/>
            </a:pPr>
            <a:endParaRPr lang="nl-BE" dirty="0" smtClean="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Alle kosten, samengevat per dienst, komen samen in één tabblad</a:t>
            </a:r>
          </a:p>
          <a:p>
            <a:endParaRPr lang="nl-BE" dirty="0" smtClean="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Toewijzen van desbetreffende aantal eenheden per dienst m.b.v. de gekozen verdeelsleutels</a:t>
            </a:r>
          </a:p>
          <a:p>
            <a:pPr marL="0" indent="0">
              <a:buNone/>
            </a:pPr>
            <a:endParaRPr lang="nl-BE" dirty="0" smtClean="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432000" lvl="1" indent="0">
              <a:buNone/>
            </a:pPr>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3"/>
              </a:buBlip>
            </a:pPr>
            <a:endParaRPr lang="en-US" sz="1600" dirty="0">
              <a:solidFill>
                <a:srgbClr val="27AEEF"/>
              </a:solidFill>
              <a:latin typeface="Segoe UI" panose="020B0502040204020203" pitchFamily="34" charset="0"/>
              <a:cs typeface="Segoe UI" panose="020B0502040204020203" pitchFamily="34" charset="0"/>
            </a:endParaRPr>
          </a:p>
        </p:txBody>
      </p:sp>
      <p:pic>
        <p:nvPicPr>
          <p:cNvPr id="3" name="Afbeelding 2"/>
          <p:cNvPicPr>
            <a:picLocks noChangeAspect="1"/>
          </p:cNvPicPr>
          <p:nvPr/>
        </p:nvPicPr>
        <p:blipFill>
          <a:blip r:embed="rId4"/>
          <a:stretch>
            <a:fillRect/>
          </a:stretch>
        </p:blipFill>
        <p:spPr>
          <a:xfrm>
            <a:off x="5705560" y="1451872"/>
            <a:ext cx="2640158" cy="3962541"/>
          </a:xfrm>
          <a:prstGeom prst="rect">
            <a:avLst/>
          </a:prstGeom>
        </p:spPr>
      </p:pic>
    </p:spTree>
    <p:extLst>
      <p:ext uri="{BB962C8B-B14F-4D97-AF65-F5344CB8AC3E}">
        <p14:creationId xmlns:p14="http://schemas.microsoft.com/office/powerpoint/2010/main" val="3520271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55650" y="549275"/>
            <a:ext cx="7488238" cy="492443"/>
          </a:xfrm>
        </p:spPr>
        <p:txBody>
          <a:bodyPr/>
          <a:lstStyle/>
          <a:p>
            <a:r>
              <a:rPr lang="nl-BE" altLang="nl-BE" dirty="0" smtClean="0"/>
              <a:t>Inleiding</a:t>
            </a:r>
            <a:endParaRPr lang="nl-NL" altLang="nl-BE" dirty="0"/>
          </a:p>
        </p:txBody>
      </p:sp>
      <p:sp>
        <p:nvSpPr>
          <p:cNvPr id="46083" name="Rectangle 3"/>
          <p:cNvSpPr>
            <a:spLocks noGrp="1" noChangeArrowheads="1"/>
          </p:cNvSpPr>
          <p:nvPr>
            <p:ph type="body" idx="1"/>
          </p:nvPr>
        </p:nvSpPr>
        <p:spPr>
          <a:xfrm>
            <a:off x="755650" y="1412875"/>
            <a:ext cx="7920806" cy="3944157"/>
          </a:xfrm>
        </p:spPr>
        <p:txBody>
          <a:bodyPr/>
          <a:lstStyle/>
          <a:p>
            <a:pPr>
              <a:lnSpc>
                <a:spcPct val="150000"/>
              </a:lnSpc>
              <a:buSzPct val="110000"/>
              <a:buFont typeface="Wingdings" panose="05000000000000000000" pitchFamily="2" charset="2"/>
              <a:buChar char="ü"/>
            </a:pPr>
            <a:r>
              <a:rPr lang="nl-BE" altLang="nl-BE" b="1" dirty="0" smtClean="0">
                <a:solidFill>
                  <a:srgbClr val="0F3672"/>
                </a:solidFill>
              </a:rPr>
              <a:t>Welk traject gelopen?</a:t>
            </a:r>
          </a:p>
          <a:p>
            <a:pPr marL="800100" lvl="1">
              <a:lnSpc>
                <a:spcPct val="150000"/>
              </a:lnSpc>
              <a:buSzPct val="110000"/>
              <a:buFont typeface="Wingdings" panose="05000000000000000000" pitchFamily="2" charset="2"/>
              <a:buChar char="Ø"/>
            </a:pPr>
            <a:r>
              <a:rPr lang="nl-BE" altLang="nl-BE" b="1" dirty="0" smtClean="0"/>
              <a:t>Samenstelling werkgroep:</a:t>
            </a:r>
          </a:p>
          <a:p>
            <a:pPr marL="914400" lvl="2" indent="0">
              <a:lnSpc>
                <a:spcPct val="150000"/>
              </a:lnSpc>
              <a:buSzPct val="110000"/>
            </a:pPr>
            <a:r>
              <a:rPr lang="nl-BE" altLang="nl-BE" dirty="0"/>
              <a:t>	</a:t>
            </a:r>
            <a:r>
              <a:rPr lang="nl-BE" altLang="nl-BE" b="0" dirty="0" smtClean="0">
                <a:solidFill>
                  <a:schemeClr val="tx1"/>
                </a:solidFill>
              </a:rPr>
              <a:t>De Lovie, Dominiek Savio, Emiliani, Het </a:t>
            </a:r>
            <a:r>
              <a:rPr lang="nl-BE" altLang="nl-BE" b="0" dirty="0" err="1" smtClean="0">
                <a:solidFill>
                  <a:schemeClr val="tx1"/>
                </a:solidFill>
              </a:rPr>
              <a:t>GielsBos</a:t>
            </a:r>
            <a:r>
              <a:rPr lang="nl-BE" altLang="nl-BE" b="0" dirty="0" smtClean="0">
                <a:solidFill>
                  <a:schemeClr val="tx1"/>
                </a:solidFill>
              </a:rPr>
              <a:t>,</a:t>
            </a:r>
          </a:p>
          <a:p>
            <a:pPr marL="914400" lvl="2" indent="0">
              <a:lnSpc>
                <a:spcPct val="150000"/>
              </a:lnSpc>
              <a:buSzPct val="110000"/>
            </a:pPr>
            <a:r>
              <a:rPr lang="nl-BE" altLang="nl-BE" b="0" dirty="0">
                <a:solidFill>
                  <a:schemeClr val="tx1"/>
                </a:solidFill>
              </a:rPr>
              <a:t>	</a:t>
            </a:r>
            <a:r>
              <a:rPr lang="nl-BE" altLang="nl-BE" b="0" dirty="0" smtClean="0">
                <a:solidFill>
                  <a:schemeClr val="tx1"/>
                </a:solidFill>
              </a:rPr>
              <a:t>Huis in de Stad, Maria Ter Engelen, OC Cirkant,</a:t>
            </a:r>
          </a:p>
          <a:p>
            <a:pPr marL="914400" lvl="2" indent="0">
              <a:lnSpc>
                <a:spcPct val="150000"/>
              </a:lnSpc>
              <a:buSzPct val="110000"/>
            </a:pPr>
            <a:r>
              <a:rPr lang="nl-BE" altLang="nl-BE" b="0" dirty="0">
                <a:solidFill>
                  <a:schemeClr val="tx1"/>
                </a:solidFill>
              </a:rPr>
              <a:t>	</a:t>
            </a:r>
            <a:r>
              <a:rPr lang="nl-BE" altLang="nl-BE" b="0" dirty="0" smtClean="0">
                <a:solidFill>
                  <a:schemeClr val="tx1"/>
                </a:solidFill>
              </a:rPr>
              <a:t>OC Sint-Idesbald, Ons Tehuis Brabant</a:t>
            </a:r>
          </a:p>
          <a:p>
            <a:pPr marL="800100" lvl="1">
              <a:lnSpc>
                <a:spcPct val="150000"/>
              </a:lnSpc>
              <a:buSzPct val="110000"/>
              <a:buFont typeface="Wingdings" panose="05000000000000000000" pitchFamily="2" charset="2"/>
              <a:buChar char="Ø"/>
            </a:pPr>
            <a:r>
              <a:rPr lang="nl-BE" altLang="nl-BE" dirty="0" smtClean="0"/>
              <a:t>Toekenning opdracht aan Moore Stephens</a:t>
            </a:r>
          </a:p>
          <a:p>
            <a:pPr marL="800100" lvl="1">
              <a:lnSpc>
                <a:spcPct val="150000"/>
              </a:lnSpc>
              <a:buSzPct val="110000"/>
              <a:buFont typeface="Wingdings" panose="05000000000000000000" pitchFamily="2" charset="2"/>
              <a:buChar char="Ø"/>
            </a:pPr>
            <a:r>
              <a:rPr lang="nl-BE" altLang="nl-BE" b="1" dirty="0" smtClean="0"/>
              <a:t>Intensief vergadertraject: </a:t>
            </a:r>
            <a:r>
              <a:rPr lang="nl-BE" altLang="nl-BE" dirty="0"/>
              <a:t>juli 2015 – februari 2016</a:t>
            </a:r>
          </a:p>
          <a:p>
            <a:pPr marL="800100" lvl="1">
              <a:lnSpc>
                <a:spcPct val="150000"/>
              </a:lnSpc>
              <a:buSzPct val="110000"/>
              <a:buFont typeface="Wingdings" panose="05000000000000000000" pitchFamily="2" charset="2"/>
              <a:buChar char="Ø"/>
            </a:pPr>
            <a:r>
              <a:rPr lang="nl-BE" altLang="nl-BE" dirty="0" smtClean="0"/>
              <a:t>Resultaat: </a:t>
            </a:r>
            <a:r>
              <a:rPr lang="nl-BE" altLang="nl-BE" dirty="0"/>
              <a:t>tool kosten/inkomsten + handleiding</a:t>
            </a:r>
          </a:p>
          <a:p>
            <a:pPr>
              <a:lnSpc>
                <a:spcPct val="150000"/>
              </a:lnSpc>
              <a:buSzPct val="110000"/>
              <a:buFont typeface="Wingdings" panose="05000000000000000000" pitchFamily="2" charset="2"/>
              <a:buChar char="ü"/>
            </a:pPr>
            <a:endParaRPr lang="nl-BE" altLang="nl-BE" b="1" dirty="0">
              <a:solidFill>
                <a:srgbClr val="0F3672"/>
              </a:solidFill>
            </a:endParaRPr>
          </a:p>
        </p:txBody>
      </p:sp>
    </p:spTree>
    <p:extLst>
      <p:ext uri="{BB962C8B-B14F-4D97-AF65-F5344CB8AC3E}">
        <p14:creationId xmlns:p14="http://schemas.microsoft.com/office/powerpoint/2010/main" val="706567609"/>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Inkomsten</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036" y="1255835"/>
            <a:ext cx="7575550" cy="3746759"/>
          </a:xfrm>
        </p:spPr>
        <p:txBody>
          <a:bodyPr/>
          <a:lstStyle/>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r>
              <a:rPr lang="nl-BE" dirty="0">
                <a:latin typeface="Segoe UI" panose="020B0502040204020203" pitchFamily="34" charset="0"/>
                <a:cs typeface="Segoe UI" panose="020B0502040204020203" pitchFamily="34" charset="0"/>
              </a:rPr>
              <a:t>2 bronnen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Vergoedingen</a:t>
            </a:r>
            <a:endParaRPr lang="nl-BE" dirty="0">
              <a:latin typeface="Segoe UI" panose="020B0502040204020203" pitchFamily="34" charset="0"/>
              <a:cs typeface="Segoe UI" panose="020B0502040204020203" pitchFamily="34" charset="0"/>
            </a:endParaRPr>
          </a:p>
          <a:p>
            <a:pPr lvl="1">
              <a:buFont typeface="Wingdings" panose="05000000000000000000" pitchFamily="2" charset="2"/>
              <a:buChar char="Ø"/>
            </a:pPr>
            <a:r>
              <a:rPr lang="nl-BE" dirty="0">
                <a:latin typeface="Segoe UI" panose="020B0502040204020203" pitchFamily="34" charset="0"/>
                <a:cs typeface="Segoe UI" panose="020B0502040204020203" pitchFamily="34" charset="0"/>
              </a:rPr>
              <a:t>Facturatie</a:t>
            </a:r>
          </a:p>
          <a:p>
            <a:pPr lvl="1"/>
            <a:endParaRPr lang="nl-BE" dirty="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Vergoedingen</a:t>
            </a:r>
            <a:endParaRPr lang="nl-BE" dirty="0">
              <a:latin typeface="Segoe UI" panose="020B0502040204020203" pitchFamily="34" charset="0"/>
              <a:cs typeface="Segoe UI" panose="020B0502040204020203" pitchFamily="34" charset="0"/>
            </a:endParaRPr>
          </a:p>
          <a:p>
            <a:pPr lvl="1">
              <a:buFont typeface="Wingdings" panose="05000000000000000000" pitchFamily="2" charset="2"/>
              <a:buChar char="Ø"/>
            </a:pPr>
            <a:r>
              <a:rPr lang="nl-BE" dirty="0">
                <a:latin typeface="Segoe UI" panose="020B0502040204020203" pitchFamily="34" charset="0"/>
                <a:cs typeface="Segoe UI" panose="020B0502040204020203" pitchFamily="34" charset="0"/>
              </a:rPr>
              <a:t>Op basis van budgetcategorieën</a:t>
            </a:r>
          </a:p>
          <a:p>
            <a:pPr lvl="1">
              <a:buFont typeface="Wingdings" panose="05000000000000000000" pitchFamily="2" charset="2"/>
              <a:buChar char="Ø"/>
            </a:pPr>
            <a:r>
              <a:rPr lang="nl-BE" dirty="0">
                <a:latin typeface="Segoe UI" panose="020B0502040204020203" pitchFamily="34" charset="0"/>
                <a:cs typeface="Segoe UI" panose="020B0502040204020203" pitchFamily="34" charset="0"/>
              </a:rPr>
              <a:t>Verdeling punten / cash</a:t>
            </a:r>
          </a:p>
          <a:p>
            <a:pPr lvl="1">
              <a:buFont typeface="Wingdings" panose="05000000000000000000" pitchFamily="2" charset="2"/>
              <a:buChar char="Ø"/>
            </a:pPr>
            <a:r>
              <a:rPr lang="nl-BE" dirty="0">
                <a:latin typeface="Segoe UI" panose="020B0502040204020203" pitchFamily="34" charset="0"/>
                <a:cs typeface="Segoe UI" panose="020B0502040204020203" pitchFamily="34" charset="0"/>
              </a:rPr>
              <a:t>Aangevuld met eventuele niet VAPH subsidies</a:t>
            </a:r>
          </a:p>
          <a:p>
            <a:pPr lvl="1"/>
            <a:endParaRPr lang="nl-BE" dirty="0">
              <a:latin typeface="Segoe UI" panose="020B0502040204020203" pitchFamily="34" charset="0"/>
              <a:cs typeface="Segoe UI" panose="020B0502040204020203" pitchFamily="34" charset="0"/>
            </a:endParaRPr>
          </a:p>
          <a:p>
            <a:r>
              <a:rPr lang="nl-BE" dirty="0">
                <a:latin typeface="Segoe UI" panose="020B0502040204020203" pitchFamily="34" charset="0"/>
                <a:cs typeface="Segoe UI" panose="020B0502040204020203" pitchFamily="34" charset="0"/>
              </a:rPr>
              <a:t>Facturatie</a:t>
            </a:r>
          </a:p>
          <a:p>
            <a:pPr lvl="1">
              <a:buFont typeface="Wingdings" panose="05000000000000000000" pitchFamily="2" charset="2"/>
              <a:buChar char="Ø"/>
            </a:pPr>
            <a:r>
              <a:rPr lang="nl-BE" dirty="0">
                <a:latin typeface="Segoe UI" panose="020B0502040204020203" pitchFamily="34" charset="0"/>
                <a:cs typeface="Segoe UI" panose="020B0502040204020203" pitchFamily="34" charset="0"/>
              </a:rPr>
              <a:t>Op basis van woon- &amp; </a:t>
            </a:r>
            <a:r>
              <a:rPr lang="nl-BE" dirty="0" err="1">
                <a:latin typeface="Segoe UI" panose="020B0502040204020203" pitchFamily="34" charset="0"/>
                <a:cs typeface="Segoe UI" panose="020B0502040204020203" pitchFamily="34" charset="0"/>
              </a:rPr>
              <a:t>leefkosten</a:t>
            </a:r>
            <a:endParaRPr lang="nl-BE" dirty="0">
              <a:latin typeface="Segoe UI" panose="020B0502040204020203" pitchFamily="34" charset="0"/>
              <a:cs typeface="Segoe UI" panose="020B0502040204020203" pitchFamily="34" charset="0"/>
            </a:endParaRPr>
          </a:p>
          <a:p>
            <a:pPr lvl="1">
              <a:buFont typeface="Wingdings" panose="05000000000000000000" pitchFamily="2" charset="2"/>
              <a:buChar char="Ø"/>
            </a:pPr>
            <a:r>
              <a:rPr lang="nl-BE" dirty="0">
                <a:latin typeface="Segoe UI" panose="020B0502040204020203" pitchFamily="34" charset="0"/>
                <a:cs typeface="Segoe UI" panose="020B0502040204020203" pitchFamily="34" charset="0"/>
              </a:rPr>
              <a:t>Verbruik wordt </a:t>
            </a:r>
            <a:r>
              <a:rPr lang="nl-BE" dirty="0" err="1">
                <a:latin typeface="Segoe UI" panose="020B0502040204020203" pitchFamily="34" charset="0"/>
                <a:cs typeface="Segoe UI" panose="020B0502040204020203" pitchFamily="34" charset="0"/>
              </a:rPr>
              <a:t>doorgefactureerd</a:t>
            </a:r>
            <a:r>
              <a:rPr lang="nl-BE" dirty="0">
                <a:latin typeface="Segoe UI" panose="020B0502040204020203" pitchFamily="34" charset="0"/>
                <a:cs typeface="Segoe UI" panose="020B0502040204020203" pitchFamily="34" charset="0"/>
              </a:rPr>
              <a:t> d.m.v. een verkoopprijs</a:t>
            </a:r>
          </a:p>
          <a:p>
            <a:pPr marL="0" indent="0">
              <a:buNone/>
            </a:pPr>
            <a:endParaRPr lang="nl-BE" dirty="0" smtClean="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432000" lvl="1" indent="0">
              <a:buNone/>
            </a:pPr>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3"/>
              </a:buBlip>
            </a:pPr>
            <a:endParaRPr lang="en-US" sz="1600" dirty="0">
              <a:solidFill>
                <a:srgbClr val="27AEEF"/>
              </a:solidFill>
              <a:latin typeface="Segoe UI" panose="020B0502040204020203" pitchFamily="34" charset="0"/>
              <a:cs typeface="Segoe UI" panose="020B0502040204020203" pitchFamily="34" charset="0"/>
            </a:endParaRPr>
          </a:p>
        </p:txBody>
      </p:sp>
      <p:pic>
        <p:nvPicPr>
          <p:cNvPr id="4" name="Afbeelding 3"/>
          <p:cNvPicPr>
            <a:picLocks noChangeAspect="1"/>
          </p:cNvPicPr>
          <p:nvPr/>
        </p:nvPicPr>
        <p:blipFill>
          <a:blip r:embed="rId4"/>
          <a:stretch>
            <a:fillRect/>
          </a:stretch>
        </p:blipFill>
        <p:spPr>
          <a:xfrm>
            <a:off x="5641065" y="1431335"/>
            <a:ext cx="2597293" cy="3940720"/>
          </a:xfrm>
          <a:prstGeom prst="rect">
            <a:avLst/>
          </a:prstGeom>
        </p:spPr>
      </p:pic>
    </p:spTree>
    <p:extLst>
      <p:ext uri="{BB962C8B-B14F-4D97-AF65-F5344CB8AC3E}">
        <p14:creationId xmlns:p14="http://schemas.microsoft.com/office/powerpoint/2010/main" val="3697447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smtClean="0">
                <a:latin typeface="Segoe UI" panose="020B0502040204020203" pitchFamily="34" charset="0"/>
                <a:cs typeface="Segoe UI" panose="020B0502040204020203" pitchFamily="34" charset="0"/>
              </a:rPr>
              <a:t>‘</a:t>
            </a:r>
            <a:r>
              <a:rPr lang="en-US" dirty="0" err="1" smtClean="0">
                <a:latin typeface="Segoe UI" panose="020B0502040204020203" pitchFamily="34" charset="0"/>
                <a:cs typeface="Segoe UI" panose="020B0502040204020203" pitchFamily="34" charset="0"/>
              </a:rPr>
              <a:t>Totaal</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Cliënt</a:t>
            </a:r>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036" y="1255835"/>
            <a:ext cx="7575550" cy="3746759"/>
          </a:xfrm>
        </p:spPr>
        <p:txBody>
          <a:bodyPr/>
          <a:lstStyle/>
          <a:p>
            <a:pPr marL="0" indent="0" fontAlgn="auto">
              <a:spcAft>
                <a:spcPts val="0"/>
              </a:spcAft>
              <a:buNone/>
            </a:pPr>
            <a:endParaRPr lang="nl-BE" dirty="0" smtClean="0"/>
          </a:p>
          <a:p>
            <a:pPr marL="0" indent="0">
              <a:buNone/>
            </a:pPr>
            <a:endParaRPr lang="nl-BE" dirty="0" smtClean="0"/>
          </a:p>
          <a:p>
            <a:pPr marL="0" indent="0">
              <a:buNone/>
            </a:pPr>
            <a:endParaRPr lang="nl-BE" dirty="0"/>
          </a:p>
          <a:p>
            <a:pPr marL="0" indent="0">
              <a:buNone/>
            </a:pPr>
            <a:endParaRPr lang="nl-BE" dirty="0"/>
          </a:p>
          <a:p>
            <a:pPr marL="432000" lvl="1" indent="0">
              <a:buNone/>
            </a:pPr>
            <a:endParaRPr lang="nl-BE" dirty="0"/>
          </a:p>
          <a:p>
            <a:endParaRPr lang="nl-BE" dirty="0"/>
          </a:p>
          <a:p>
            <a:endParaRPr lang="nl-BE" dirty="0"/>
          </a:p>
          <a:p>
            <a:pPr marL="0" indent="0" fontAlgn="auto">
              <a:spcAft>
                <a:spcPts val="0"/>
              </a:spcAft>
              <a:buNone/>
            </a:pPr>
            <a:endParaRPr lang="nl-BE" dirty="0" smtClean="0"/>
          </a:p>
          <a:p>
            <a:pPr marL="0" indent="0" fontAlgn="auto">
              <a:spcAft>
                <a:spcPts val="0"/>
              </a:spcAft>
              <a:buNone/>
            </a:pPr>
            <a:endParaRPr lang="nl-BE" dirty="0" smtClean="0"/>
          </a:p>
          <a:p>
            <a:pPr fontAlgn="auto">
              <a:spcAft>
                <a:spcPts val="0"/>
              </a:spcAft>
            </a:pPr>
            <a:endParaRPr lang="nl-BE" dirty="0"/>
          </a:p>
          <a:p>
            <a:pPr marL="342900" lvl="1" indent="-342900" fontAlgn="auto">
              <a:spcBef>
                <a:spcPct val="20000"/>
              </a:spcBef>
              <a:spcAft>
                <a:spcPts val="0"/>
              </a:spcAft>
              <a:buSzPct val="65000"/>
              <a:buBlip>
                <a:blip r:embed="rId3"/>
              </a:buBlip>
            </a:pPr>
            <a:endParaRPr lang="en-US" sz="1600" dirty="0">
              <a:solidFill>
                <a:srgbClr val="27AEEF"/>
              </a:solidFill>
            </a:endParaRPr>
          </a:p>
        </p:txBody>
      </p:sp>
      <p:pic>
        <p:nvPicPr>
          <p:cNvPr id="3" name="Afbeelding 2"/>
          <p:cNvPicPr>
            <a:picLocks noChangeAspect="1"/>
          </p:cNvPicPr>
          <p:nvPr/>
        </p:nvPicPr>
        <p:blipFill>
          <a:blip r:embed="rId4"/>
          <a:stretch>
            <a:fillRect/>
          </a:stretch>
        </p:blipFill>
        <p:spPr>
          <a:xfrm>
            <a:off x="775931" y="1410032"/>
            <a:ext cx="7179763" cy="4952669"/>
          </a:xfrm>
          <a:prstGeom prst="rect">
            <a:avLst/>
          </a:prstGeom>
        </p:spPr>
      </p:pic>
    </p:spTree>
    <p:extLst>
      <p:ext uri="{BB962C8B-B14F-4D97-AF65-F5344CB8AC3E}">
        <p14:creationId xmlns:p14="http://schemas.microsoft.com/office/powerpoint/2010/main" val="3384771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Verwerken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resultaten</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036" y="1255835"/>
            <a:ext cx="7575550" cy="3746759"/>
          </a:xfrm>
        </p:spPr>
        <p:txBody>
          <a:bodyPr/>
          <a:lstStyle/>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endParaRPr lang="nl-BE" dirty="0" smtClean="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Samenvatting berekeningen cliënten of pakketten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Cijfers kunnen op één lijn worden toegevoegd op een apart tabblad</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Kan gebruikt worden in externe Excel voor verdere analyse</a:t>
            </a:r>
          </a:p>
          <a:p>
            <a:pPr lvl="1"/>
            <a:endParaRPr lang="nl-BE" dirty="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Aantal eenheden van woon- &amp; </a:t>
            </a:r>
            <a:r>
              <a:rPr lang="nl-BE" dirty="0" err="1" smtClean="0">
                <a:latin typeface="Segoe UI" panose="020B0502040204020203" pitchFamily="34" charset="0"/>
                <a:cs typeface="Segoe UI" panose="020B0502040204020203" pitchFamily="34" charset="0"/>
              </a:rPr>
              <a:t>leefkosten</a:t>
            </a:r>
            <a:endParaRPr lang="nl-BE" dirty="0" smtClean="0">
              <a:latin typeface="Segoe UI" panose="020B0502040204020203" pitchFamily="34" charset="0"/>
              <a:cs typeface="Segoe UI" panose="020B0502040204020203" pitchFamily="34" charset="0"/>
            </a:endParaRP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De verbruikte aantallen kunnen per cliënt of pakket op één lijn worden gezet op een apart tabblad</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Dit om de bezettingsgraad op te volgen in vergelijking met de gebudgetteerde cijfers</a:t>
            </a:r>
            <a:endParaRPr lang="nl-BE" dirty="0">
              <a:latin typeface="Segoe UI" panose="020B0502040204020203" pitchFamily="34" charset="0"/>
              <a:cs typeface="Segoe UI" panose="020B0502040204020203" pitchFamily="34" charset="0"/>
            </a:endParaRPr>
          </a:p>
          <a:p>
            <a:pPr marL="0" indent="0">
              <a:buNone/>
            </a:pPr>
            <a:endParaRPr lang="nl-BE" dirty="0" smtClean="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432000" lvl="1" indent="0">
              <a:buNone/>
            </a:pPr>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3"/>
              </a:buBlip>
            </a:pPr>
            <a:endParaRPr lang="en-US" sz="1600" dirty="0">
              <a:solidFill>
                <a:srgbClr val="27AEE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39695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err="1" smtClean="0">
                <a:latin typeface="Segoe UI" panose="020B0502040204020203" pitchFamily="34" charset="0"/>
                <a:cs typeface="Segoe UI" panose="020B0502040204020203" pitchFamily="34" charset="0"/>
              </a:rPr>
              <a:t>Basishandelingen</a:t>
            </a:r>
            <a:r>
              <a:rPr lang="en-US" dirty="0" smtClean="0">
                <a:latin typeface="Segoe UI" panose="020B0502040204020203" pitchFamily="34" charset="0"/>
                <a:cs typeface="Segoe UI" panose="020B0502040204020203" pitchFamily="34" charset="0"/>
              </a:rPr>
              <a:t> in de tool</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53710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Basishandelingen</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036" y="1255835"/>
            <a:ext cx="5408948" cy="3746759"/>
          </a:xfrm>
        </p:spPr>
        <p:txBody>
          <a:bodyPr/>
          <a:lstStyle/>
          <a:p>
            <a:r>
              <a:rPr lang="nl-BE" dirty="0" smtClean="0">
                <a:latin typeface="Segoe UI" panose="020B0502040204020203" pitchFamily="34" charset="0"/>
                <a:cs typeface="Segoe UI" panose="020B0502040204020203" pitchFamily="34" charset="0"/>
              </a:rPr>
              <a:t>Toevoegen en aanpassen van </a:t>
            </a:r>
            <a:r>
              <a:rPr lang="nl-BE" dirty="0">
                <a:latin typeface="Segoe UI" panose="020B0502040204020203" pitchFamily="34" charset="0"/>
                <a:cs typeface="Segoe UI" panose="020B0502040204020203" pitchFamily="34" charset="0"/>
              </a:rPr>
              <a:t>diensten en verdeelsleutels</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In te vullen in de drie kolommen op het tabblad ‘Keuzelijsten’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Ingevulde diensten en verdeelsleutels worden dan zichtbaar in de desbetreffende drop-down menu’s</a:t>
            </a:r>
          </a:p>
          <a:p>
            <a:pPr lvl="1"/>
            <a:endParaRPr lang="nl-BE" dirty="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Oranje gekleurde cellen zijn steeds invulcellen, witte cellen zijn berekende cellen</a:t>
            </a:r>
          </a:p>
          <a:p>
            <a:endParaRPr lang="nl-BE" dirty="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Benoemde cellen en tabellen zijn te vinden in de legende</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De afkortingen kunnen links bovenaan ingegeven worden om direct naar de cel of tabel te gaan </a:t>
            </a:r>
          </a:p>
          <a:p>
            <a:pPr marL="0" indent="0">
              <a:buNone/>
            </a:pPr>
            <a:endParaRPr lang="nl-BE" dirty="0" smtClean="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432000" lvl="1" indent="0">
              <a:buNone/>
            </a:pPr>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3"/>
              </a:buBlip>
            </a:pPr>
            <a:endParaRPr lang="en-US" sz="1600" dirty="0">
              <a:solidFill>
                <a:srgbClr val="27AEEF"/>
              </a:solidFill>
              <a:latin typeface="Segoe UI" panose="020B0502040204020203" pitchFamily="34" charset="0"/>
              <a:cs typeface="Segoe UI" panose="020B0502040204020203" pitchFamily="34" charset="0"/>
            </a:endParaRPr>
          </a:p>
        </p:txBody>
      </p:sp>
      <p:pic>
        <p:nvPicPr>
          <p:cNvPr id="3" name="Afbeelding 2"/>
          <p:cNvPicPr>
            <a:picLocks noChangeAspect="1"/>
          </p:cNvPicPr>
          <p:nvPr/>
        </p:nvPicPr>
        <p:blipFill>
          <a:blip r:embed="rId4"/>
          <a:stretch>
            <a:fillRect/>
          </a:stretch>
        </p:blipFill>
        <p:spPr>
          <a:xfrm>
            <a:off x="5986984" y="2002672"/>
            <a:ext cx="2986470" cy="2033912"/>
          </a:xfrm>
          <a:prstGeom prst="rect">
            <a:avLst/>
          </a:prstGeom>
        </p:spPr>
      </p:pic>
      <p:pic>
        <p:nvPicPr>
          <p:cNvPr id="4" name="Afbeelding 3"/>
          <p:cNvPicPr>
            <a:picLocks noChangeAspect="1"/>
          </p:cNvPicPr>
          <p:nvPr/>
        </p:nvPicPr>
        <p:blipFill>
          <a:blip r:embed="rId5"/>
          <a:stretch>
            <a:fillRect/>
          </a:stretch>
        </p:blipFill>
        <p:spPr>
          <a:xfrm>
            <a:off x="3860588" y="6048583"/>
            <a:ext cx="1181100" cy="393700"/>
          </a:xfrm>
          <a:prstGeom prst="rect">
            <a:avLst/>
          </a:prstGeom>
        </p:spPr>
      </p:pic>
    </p:spTree>
    <p:extLst>
      <p:ext uri="{BB962C8B-B14F-4D97-AF65-F5344CB8AC3E}">
        <p14:creationId xmlns:p14="http://schemas.microsoft.com/office/powerpoint/2010/main" val="3440321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Basishandelingen</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036" y="1255835"/>
            <a:ext cx="7971938" cy="3746759"/>
          </a:xfrm>
        </p:spPr>
        <p:txBody>
          <a:bodyPr/>
          <a:lstStyle/>
          <a:p>
            <a:r>
              <a:rPr lang="nl-BE" dirty="0" smtClean="0">
                <a:latin typeface="Segoe UI" panose="020B0502040204020203" pitchFamily="34" charset="0"/>
                <a:cs typeface="Segoe UI" panose="020B0502040204020203" pitchFamily="34" charset="0"/>
              </a:rPr>
              <a:t>Toevoegen van lijnen in een tabel</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Dit is nodig om alle diensten/activiteiten zichtbaar te maken in de desbetreffende tabellen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TAB toets inhouden als een cel in de tabel geselecteerd is, lijnen toevoegen tot er een nul verschijnt in de kolom waar de dienst/activiteit moet staan</a:t>
            </a:r>
          </a:p>
          <a:p>
            <a:pPr lvl="1">
              <a:buFont typeface="Wingdings" panose="05000000000000000000" pitchFamily="2" charset="2"/>
              <a:buChar char="Ø"/>
            </a:pPr>
            <a:endParaRPr lang="nl-BE" dirty="0">
              <a:latin typeface="Segoe UI" panose="020B0502040204020203" pitchFamily="34" charset="0"/>
              <a:cs typeface="Segoe UI" panose="020B0502040204020203" pitchFamily="34" charset="0"/>
            </a:endParaRPr>
          </a:p>
          <a:p>
            <a:pPr lvl="1">
              <a:buFont typeface="Wingdings" panose="05000000000000000000" pitchFamily="2" charset="2"/>
              <a:buChar char="Ø"/>
            </a:pPr>
            <a:endParaRPr lang="nl-BE" dirty="0" smtClean="0">
              <a:latin typeface="Segoe UI" panose="020B0502040204020203" pitchFamily="34" charset="0"/>
              <a:cs typeface="Segoe UI" panose="020B0502040204020203" pitchFamily="34" charset="0"/>
            </a:endParaRPr>
          </a:p>
          <a:p>
            <a:pPr lvl="1">
              <a:buFont typeface="Wingdings" panose="05000000000000000000" pitchFamily="2" charset="2"/>
              <a:buChar char="Ø"/>
            </a:pPr>
            <a:endParaRPr lang="nl-BE" dirty="0">
              <a:latin typeface="Segoe UI" panose="020B0502040204020203" pitchFamily="34" charset="0"/>
              <a:cs typeface="Segoe UI" panose="020B0502040204020203" pitchFamily="34" charset="0"/>
            </a:endParaRPr>
          </a:p>
          <a:p>
            <a:pPr lvl="1">
              <a:buFont typeface="Wingdings" panose="05000000000000000000" pitchFamily="2" charset="2"/>
              <a:buChar char="Ø"/>
            </a:pPr>
            <a:endParaRPr lang="nl-BE" dirty="0" smtClean="0">
              <a:latin typeface="Segoe UI" panose="020B0502040204020203" pitchFamily="34" charset="0"/>
              <a:cs typeface="Segoe UI" panose="020B0502040204020203" pitchFamily="34" charset="0"/>
            </a:endParaRP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In bovenstaand geval zijn er 2 lijnen te veel toegevoegd</a:t>
            </a:r>
          </a:p>
          <a:p>
            <a:pPr lvl="1"/>
            <a:endParaRPr lang="nl-BE" dirty="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Verwijderen van lijnen in een tabel</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Rij selecteren door op het nummer van de rij te klikken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Rechtermuisknop &gt; Verwijderen</a:t>
            </a:r>
          </a:p>
          <a:p>
            <a:pPr lvl="1"/>
            <a:endParaRPr lang="nl-BE" dirty="0" smtClean="0">
              <a:latin typeface="Segoe UI" panose="020B0502040204020203" pitchFamily="34" charset="0"/>
              <a:cs typeface="Segoe UI" panose="020B0502040204020203" pitchFamily="34" charset="0"/>
            </a:endParaRPr>
          </a:p>
          <a:p>
            <a:pPr marL="0" indent="0">
              <a:buNone/>
            </a:pPr>
            <a:endParaRPr lang="nl-BE" dirty="0" smtClean="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432000" lvl="1" indent="0">
              <a:buNone/>
            </a:pPr>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3"/>
              </a:buBlip>
            </a:pPr>
            <a:endParaRPr lang="en-US" sz="1600" dirty="0">
              <a:solidFill>
                <a:srgbClr val="27AEEF"/>
              </a:solidFill>
              <a:latin typeface="Segoe UI" panose="020B0502040204020203" pitchFamily="34" charset="0"/>
              <a:cs typeface="Segoe UI" panose="020B0502040204020203" pitchFamily="34" charset="0"/>
            </a:endParaRPr>
          </a:p>
        </p:txBody>
      </p:sp>
      <p:pic>
        <p:nvPicPr>
          <p:cNvPr id="6" name="Afbeelding 5"/>
          <p:cNvPicPr>
            <a:picLocks noChangeAspect="1"/>
          </p:cNvPicPr>
          <p:nvPr/>
        </p:nvPicPr>
        <p:blipFill>
          <a:blip r:embed="rId4"/>
          <a:stretch>
            <a:fillRect/>
          </a:stretch>
        </p:blipFill>
        <p:spPr>
          <a:xfrm>
            <a:off x="1521661" y="3149237"/>
            <a:ext cx="1712101" cy="1034528"/>
          </a:xfrm>
          <a:prstGeom prst="rect">
            <a:avLst/>
          </a:prstGeom>
        </p:spPr>
      </p:pic>
      <p:sp>
        <p:nvSpPr>
          <p:cNvPr id="7" name="Afgeronde rechthoek 6"/>
          <p:cNvSpPr/>
          <p:nvPr/>
        </p:nvSpPr>
        <p:spPr>
          <a:xfrm>
            <a:off x="3081872" y="3639160"/>
            <a:ext cx="221989" cy="427165"/>
          </a:xfrm>
          <a:prstGeom prst="roundRect">
            <a:avLst/>
          </a:prstGeom>
          <a:noFill/>
          <a:ln w="38100">
            <a:solidFill>
              <a:srgbClr val="27AEE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l-BE" sz="2400">
              <a:solidFill>
                <a:prstClr val="white"/>
              </a:solidFill>
            </a:endParaRPr>
          </a:p>
        </p:txBody>
      </p:sp>
      <p:pic>
        <p:nvPicPr>
          <p:cNvPr id="8" name="Afbeelding 7"/>
          <p:cNvPicPr>
            <a:picLocks noChangeAspect="1"/>
          </p:cNvPicPr>
          <p:nvPr/>
        </p:nvPicPr>
        <p:blipFill>
          <a:blip r:embed="rId5"/>
          <a:stretch>
            <a:fillRect/>
          </a:stretch>
        </p:blipFill>
        <p:spPr>
          <a:xfrm>
            <a:off x="6033712" y="5352505"/>
            <a:ext cx="1889321" cy="378295"/>
          </a:xfrm>
          <a:prstGeom prst="rect">
            <a:avLst/>
          </a:prstGeom>
        </p:spPr>
      </p:pic>
      <p:pic>
        <p:nvPicPr>
          <p:cNvPr id="9" name="Afbeelding 8"/>
          <p:cNvPicPr>
            <a:picLocks noChangeAspect="1"/>
          </p:cNvPicPr>
          <p:nvPr/>
        </p:nvPicPr>
        <p:blipFill>
          <a:blip r:embed="rId6"/>
          <a:stretch>
            <a:fillRect/>
          </a:stretch>
        </p:blipFill>
        <p:spPr>
          <a:xfrm>
            <a:off x="4392402" y="5771424"/>
            <a:ext cx="1102425" cy="712125"/>
          </a:xfrm>
          <a:prstGeom prst="rect">
            <a:avLst/>
          </a:prstGeom>
        </p:spPr>
      </p:pic>
      <p:sp>
        <p:nvSpPr>
          <p:cNvPr id="10" name="Afgeronde rechthoek 9"/>
          <p:cNvSpPr/>
          <p:nvPr/>
        </p:nvSpPr>
        <p:spPr>
          <a:xfrm>
            <a:off x="4392402" y="6020693"/>
            <a:ext cx="1102425" cy="213584"/>
          </a:xfrm>
          <a:prstGeom prst="roundRect">
            <a:avLst/>
          </a:prstGeom>
          <a:noFill/>
          <a:ln w="38100">
            <a:solidFill>
              <a:srgbClr val="27AEE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l-BE" sz="2400">
              <a:solidFill>
                <a:prstClr val="white"/>
              </a:solidFill>
            </a:endParaRPr>
          </a:p>
        </p:txBody>
      </p:sp>
    </p:spTree>
    <p:extLst>
      <p:ext uri="{BB962C8B-B14F-4D97-AF65-F5344CB8AC3E}">
        <p14:creationId xmlns:p14="http://schemas.microsoft.com/office/powerpoint/2010/main" val="2481290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Basishandelingen</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036" y="1255835"/>
            <a:ext cx="7971938" cy="3746759"/>
          </a:xfrm>
        </p:spPr>
        <p:txBody>
          <a:bodyPr/>
          <a:lstStyle/>
          <a:p>
            <a:endParaRPr lang="nl-BE" dirty="0" smtClean="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Navigeren in de tool</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Via knop ‘Inhoudstafel’ en knop ‘Vorige’</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In de inhoudstafel kan op elke naam van een tabblad geklikt worden</a:t>
            </a:r>
          </a:p>
          <a:p>
            <a:pPr lvl="1"/>
            <a:endParaRPr lang="nl-BE" dirty="0">
              <a:latin typeface="Segoe UI" panose="020B0502040204020203" pitchFamily="34" charset="0"/>
              <a:cs typeface="Segoe UI" panose="020B0502040204020203" pitchFamily="34" charset="0"/>
            </a:endParaRPr>
          </a:p>
          <a:p>
            <a:pPr lvl="1"/>
            <a:endParaRPr lang="nl-BE" dirty="0" smtClean="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Versiebeheer</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Hou steeds één lege kopie bij</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Sla regelmatig op onder andere versies, zodat er niets verloren gaat</a:t>
            </a:r>
          </a:p>
          <a:p>
            <a:pPr marL="0" indent="0">
              <a:buNone/>
            </a:pPr>
            <a:endParaRPr lang="nl-BE" dirty="0" smtClean="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432000" lvl="1" indent="0">
              <a:buNone/>
            </a:pPr>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3"/>
              </a:buBlip>
            </a:pPr>
            <a:endParaRPr lang="en-US" sz="1600" dirty="0">
              <a:solidFill>
                <a:srgbClr val="27AEEF"/>
              </a:solidFill>
              <a:latin typeface="Segoe UI" panose="020B0502040204020203" pitchFamily="34" charset="0"/>
              <a:cs typeface="Segoe UI" panose="020B0502040204020203" pitchFamily="34" charset="0"/>
            </a:endParaRPr>
          </a:p>
        </p:txBody>
      </p:sp>
      <p:pic>
        <p:nvPicPr>
          <p:cNvPr id="3" name="Afbeelding 2"/>
          <p:cNvPicPr>
            <a:picLocks noChangeAspect="1"/>
          </p:cNvPicPr>
          <p:nvPr/>
        </p:nvPicPr>
        <p:blipFill>
          <a:blip r:embed="rId4"/>
          <a:stretch>
            <a:fillRect/>
          </a:stretch>
        </p:blipFill>
        <p:spPr>
          <a:xfrm>
            <a:off x="7282567" y="1917919"/>
            <a:ext cx="876300" cy="838200"/>
          </a:xfrm>
          <a:prstGeom prst="rect">
            <a:avLst/>
          </a:prstGeom>
        </p:spPr>
      </p:pic>
    </p:spTree>
    <p:extLst>
      <p:ext uri="{BB962C8B-B14F-4D97-AF65-F5344CB8AC3E}">
        <p14:creationId xmlns:p14="http://schemas.microsoft.com/office/powerpoint/2010/main" val="4020995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37259" y="2925732"/>
            <a:ext cx="6047190" cy="2069635"/>
          </a:xfrm>
        </p:spPr>
        <p:txBody>
          <a:bodyPr/>
          <a:lstStyle/>
          <a:p>
            <a:pPr algn="ctr"/>
            <a:r>
              <a:rPr lang="en-US" dirty="0" err="1" smtClean="0">
                <a:latin typeface="Segoe UI" panose="020B0502040204020203" pitchFamily="34" charset="0"/>
                <a:cs typeface="Segoe UI" panose="020B0502040204020203" pitchFamily="34" charset="0"/>
              </a:rPr>
              <a:t>Nawoord</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14611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Hulp</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nodig</a:t>
            </a:r>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036" y="1255835"/>
            <a:ext cx="7575550" cy="3746759"/>
          </a:xfrm>
        </p:spPr>
        <p:txBody>
          <a:bodyPr/>
          <a:lstStyle/>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endParaRPr lang="nl-BE" dirty="0" smtClean="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Bij vragen over de tool zelf en het invullen ervan</a:t>
            </a:r>
          </a:p>
          <a:p>
            <a:endParaRPr lang="nl-BE" dirty="0" smtClean="0">
              <a:latin typeface="Segoe UI" panose="020B0502040204020203" pitchFamily="34" charset="0"/>
              <a:cs typeface="Segoe UI" panose="020B0502040204020203" pitchFamily="34" charset="0"/>
            </a:endParaRP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Contactpersoon: Steven De </a:t>
            </a:r>
            <a:r>
              <a:rPr lang="nl-BE" dirty="0" smtClean="0">
                <a:latin typeface="Segoe UI" panose="020B0502040204020203" pitchFamily="34" charset="0"/>
                <a:cs typeface="Segoe UI" panose="020B0502040204020203" pitchFamily="34" charset="0"/>
              </a:rPr>
              <a:t>Looze</a:t>
            </a:r>
            <a:r>
              <a:rPr lang="nl-BE" smtClean="0">
                <a:latin typeface="Segoe UI" panose="020B0502040204020203" pitchFamily="34" charset="0"/>
                <a:cs typeface="Segoe UI" panose="020B0502040204020203" pitchFamily="34" charset="0"/>
              </a:rPr>
              <a:t>, </a:t>
            </a:r>
            <a:r>
              <a:rPr lang="nl-BE" smtClean="0">
                <a:latin typeface="Segoe UI" panose="020B0502040204020203" pitchFamily="34" charset="0"/>
                <a:cs typeface="Segoe UI" panose="020B0502040204020203" pitchFamily="34" charset="0"/>
                <a:hlinkClick r:id="rId3"/>
              </a:rPr>
              <a:t>steven.delooze@vlaamswelzijnsverbond.be</a:t>
            </a:r>
            <a:endParaRPr lang="nl-BE" smtClean="0">
              <a:latin typeface="Segoe UI" panose="020B0502040204020203" pitchFamily="34" charset="0"/>
              <a:cs typeface="Segoe UI" panose="020B0502040204020203" pitchFamily="34" charset="0"/>
            </a:endParaRPr>
          </a:p>
          <a:p>
            <a:pPr marL="432000" lvl="1" indent="0">
              <a:buNone/>
            </a:pPr>
            <a:endParaRPr lang="nl-BE" dirty="0">
              <a:latin typeface="Segoe UI" panose="020B0502040204020203" pitchFamily="34" charset="0"/>
              <a:cs typeface="Segoe UI" panose="020B0502040204020203" pitchFamily="34" charset="0"/>
            </a:endParaRPr>
          </a:p>
          <a:p>
            <a:pPr marL="432000" lvl="1" indent="0">
              <a:buNone/>
            </a:pPr>
            <a:endParaRPr lang="nl-BE" dirty="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Bij vragen over interpretatie van de resultaten of het vertalen van uw voorziening naar de tool</a:t>
            </a:r>
          </a:p>
          <a:p>
            <a:endParaRPr lang="nl-BE" dirty="0" smtClean="0">
              <a:latin typeface="Segoe UI" panose="020B0502040204020203" pitchFamily="34" charset="0"/>
              <a:cs typeface="Segoe UI" panose="020B0502040204020203" pitchFamily="34" charset="0"/>
            </a:endParaRP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Contactpersoon: Emiel De </a:t>
            </a:r>
            <a:r>
              <a:rPr lang="nl-BE" dirty="0" err="1" smtClean="0">
                <a:latin typeface="Segoe UI" panose="020B0502040204020203" pitchFamily="34" charset="0"/>
                <a:cs typeface="Segoe UI" panose="020B0502040204020203" pitchFamily="34" charset="0"/>
              </a:rPr>
              <a:t>Smedt</a:t>
            </a:r>
            <a:endParaRPr lang="nl-BE" dirty="0" smtClean="0">
              <a:latin typeface="Segoe UI" panose="020B0502040204020203" pitchFamily="34" charset="0"/>
              <a:cs typeface="Segoe UI" panose="020B0502040204020203" pitchFamily="34" charset="0"/>
            </a:endParaRP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Persoonlijke consulting op aanvraag in blokken van 2 uur</a:t>
            </a:r>
          </a:p>
          <a:p>
            <a:pPr marL="0" indent="0">
              <a:buNone/>
            </a:pPr>
            <a:endParaRPr lang="nl-BE" dirty="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432000" lvl="1" indent="0">
              <a:buNone/>
            </a:pPr>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4"/>
              </a:buBlip>
            </a:pPr>
            <a:endParaRPr lang="en-US" sz="1600" dirty="0">
              <a:solidFill>
                <a:srgbClr val="27AEE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4717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smtClean="0">
                <a:latin typeface="Segoe UI" panose="020B0502040204020203" pitchFamily="34" charset="0"/>
                <a:cs typeface="Segoe UI" panose="020B0502040204020203" pitchFamily="34" charset="0"/>
              </a:rPr>
              <a:t>Wat </a:t>
            </a:r>
            <a:r>
              <a:rPr lang="en-US" dirty="0" err="1" smtClean="0">
                <a:latin typeface="Segoe UI" panose="020B0502040204020203" pitchFamily="34" charset="0"/>
                <a:cs typeface="Segoe UI" panose="020B0502040204020203" pitchFamily="34" charset="0"/>
              </a:rPr>
              <a:t>brengt</a:t>
            </a:r>
            <a:r>
              <a:rPr lang="en-US" dirty="0" smtClean="0">
                <a:latin typeface="Segoe UI" panose="020B0502040204020203" pitchFamily="34" charset="0"/>
                <a:cs typeface="Segoe UI" panose="020B0502040204020203" pitchFamily="34" charset="0"/>
              </a:rPr>
              <a:t> de </a:t>
            </a:r>
            <a:r>
              <a:rPr lang="en-US" dirty="0" err="1" smtClean="0">
                <a:latin typeface="Segoe UI" panose="020B0502040204020203" pitchFamily="34" charset="0"/>
                <a:cs typeface="Segoe UI" panose="020B0502040204020203" pitchFamily="34" charset="0"/>
              </a:rPr>
              <a:t>toekomst</a:t>
            </a:r>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036" y="1255835"/>
            <a:ext cx="7575550" cy="3746759"/>
          </a:xfrm>
        </p:spPr>
        <p:txBody>
          <a:bodyPr/>
          <a:lstStyle/>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endParaRPr lang="nl-BE" dirty="0" smtClean="0">
              <a:latin typeface="Segoe UI" panose="020B0502040204020203" pitchFamily="34" charset="0"/>
              <a:cs typeface="Segoe UI" panose="020B0502040204020203" pitchFamily="34" charset="0"/>
            </a:endParaRPr>
          </a:p>
          <a:p>
            <a:r>
              <a:rPr lang="nl-BE" dirty="0" smtClean="0">
                <a:latin typeface="Segoe UI" panose="020B0502040204020203" pitchFamily="34" charset="0"/>
                <a:cs typeface="Segoe UI" panose="020B0502040204020203" pitchFamily="34" charset="0"/>
              </a:rPr>
              <a:t>Mogelijkheid om deze tool te vertalen naar een webapplicatie</a:t>
            </a:r>
          </a:p>
          <a:p>
            <a:endParaRPr lang="nl-BE" dirty="0" smtClean="0">
              <a:latin typeface="Segoe UI" panose="020B0502040204020203" pitchFamily="34" charset="0"/>
              <a:cs typeface="Segoe UI" panose="020B0502040204020203" pitchFamily="34" charset="0"/>
            </a:endParaRP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Dynamische berekeningen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Connectie </a:t>
            </a:r>
            <a:r>
              <a:rPr lang="nl-BE" dirty="0">
                <a:latin typeface="Segoe UI" panose="020B0502040204020203" pitchFamily="34" charset="0"/>
                <a:cs typeface="Segoe UI" panose="020B0502040204020203" pitchFamily="34" charset="0"/>
              </a:rPr>
              <a:t>met uw boekhoudpakket</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Regelmatige updates bij aanpassing van de wetgeving</a:t>
            </a:r>
          </a:p>
          <a:p>
            <a:pPr lvl="1">
              <a:buFont typeface="Wingdings" panose="05000000000000000000" pitchFamily="2" charset="2"/>
              <a:buChar char="Ø"/>
            </a:pPr>
            <a:endParaRPr lang="nl-BE" dirty="0" smtClean="0">
              <a:latin typeface="Segoe UI" panose="020B0502040204020203" pitchFamily="34" charset="0"/>
              <a:cs typeface="Segoe UI" panose="020B0502040204020203" pitchFamily="34" charset="0"/>
            </a:endParaRPr>
          </a:p>
          <a:p>
            <a:pPr lvl="1">
              <a:buFont typeface="Wingdings" panose="05000000000000000000" pitchFamily="2" charset="2"/>
              <a:buChar char="Ø"/>
            </a:pPr>
            <a:r>
              <a:rPr lang="nl-BE" dirty="0">
                <a:latin typeface="Segoe UI" panose="020B0502040204020203" pitchFamily="34" charset="0"/>
                <a:cs typeface="Segoe UI" panose="020B0502040204020203" pitchFamily="34" charset="0"/>
              </a:rPr>
              <a:t>Benchmarking met vergelijkbare voorzieningen</a:t>
            </a:r>
          </a:p>
          <a:p>
            <a:pPr lvl="1">
              <a:buFont typeface="Wingdings" panose="05000000000000000000" pitchFamily="2" charset="2"/>
              <a:buChar char="Ø"/>
            </a:pPr>
            <a:r>
              <a:rPr lang="nl-BE" dirty="0" smtClean="0">
                <a:latin typeface="Segoe UI" panose="020B0502040204020203" pitchFamily="34" charset="0"/>
                <a:cs typeface="Segoe UI" panose="020B0502040204020203" pitchFamily="34" charset="0"/>
              </a:rPr>
              <a:t>Minder voorbereidingswerk, snellere berekeningen en simulaties</a:t>
            </a:r>
            <a:endParaRPr lang="nl-BE" dirty="0">
              <a:latin typeface="Segoe UI" panose="020B0502040204020203" pitchFamily="34" charset="0"/>
              <a:cs typeface="Segoe UI" panose="020B0502040204020203" pitchFamily="34" charset="0"/>
            </a:endParaRPr>
          </a:p>
          <a:p>
            <a:pPr marL="0" indent="0">
              <a:buNone/>
            </a:pPr>
            <a:endParaRPr lang="nl-BE" dirty="0">
              <a:latin typeface="Segoe UI" panose="020B0502040204020203" pitchFamily="34" charset="0"/>
              <a:cs typeface="Segoe UI" panose="020B0502040204020203" pitchFamily="34" charset="0"/>
            </a:endParaRPr>
          </a:p>
          <a:p>
            <a:pPr marL="432000" lvl="1" indent="0">
              <a:buNone/>
            </a:pPr>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endParaRPr lang="nl-BE" dirty="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marL="0" indent="0" fontAlgn="auto">
              <a:spcAft>
                <a:spcPts val="0"/>
              </a:spcAft>
              <a:buNone/>
            </a:pPr>
            <a:endParaRPr lang="nl-BE" dirty="0" smtClean="0">
              <a:latin typeface="Segoe UI" panose="020B0502040204020203" pitchFamily="34" charset="0"/>
              <a:cs typeface="Segoe UI" panose="020B0502040204020203" pitchFamily="34" charset="0"/>
            </a:endParaRPr>
          </a:p>
          <a:p>
            <a:pPr fontAlgn="auto">
              <a:spcAft>
                <a:spcPts val="0"/>
              </a:spcAft>
            </a:pPr>
            <a:endParaRPr lang="nl-BE" dirty="0">
              <a:latin typeface="Segoe UI" panose="020B0502040204020203" pitchFamily="34" charset="0"/>
              <a:cs typeface="Segoe UI" panose="020B0502040204020203" pitchFamily="34" charset="0"/>
            </a:endParaRPr>
          </a:p>
          <a:p>
            <a:pPr marL="342900" lvl="1" indent="-342900" fontAlgn="auto">
              <a:spcBef>
                <a:spcPct val="20000"/>
              </a:spcBef>
              <a:spcAft>
                <a:spcPts val="0"/>
              </a:spcAft>
              <a:buSzPct val="65000"/>
              <a:buBlip>
                <a:blip r:embed="rId3"/>
              </a:buBlip>
            </a:pPr>
            <a:endParaRPr lang="en-US" sz="1600" dirty="0">
              <a:solidFill>
                <a:srgbClr val="27AEE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77843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55650" y="549275"/>
            <a:ext cx="7488238" cy="492443"/>
          </a:xfrm>
        </p:spPr>
        <p:txBody>
          <a:bodyPr/>
          <a:lstStyle/>
          <a:p>
            <a:r>
              <a:rPr lang="nl-BE" altLang="nl-BE" dirty="0" smtClean="0"/>
              <a:t>Inleiding</a:t>
            </a:r>
            <a:endParaRPr lang="nl-NL" altLang="nl-BE" dirty="0"/>
          </a:p>
        </p:txBody>
      </p:sp>
      <p:sp>
        <p:nvSpPr>
          <p:cNvPr id="46083" name="Rectangle 3"/>
          <p:cNvSpPr>
            <a:spLocks noGrp="1" noChangeArrowheads="1"/>
          </p:cNvSpPr>
          <p:nvPr>
            <p:ph type="body" idx="1"/>
          </p:nvPr>
        </p:nvSpPr>
        <p:spPr>
          <a:xfrm>
            <a:off x="755650" y="1412875"/>
            <a:ext cx="7416750" cy="2586862"/>
          </a:xfrm>
        </p:spPr>
        <p:txBody>
          <a:bodyPr/>
          <a:lstStyle/>
          <a:p>
            <a:pPr>
              <a:lnSpc>
                <a:spcPct val="150000"/>
              </a:lnSpc>
              <a:buSzPct val="110000"/>
              <a:buFont typeface="Wingdings" panose="05000000000000000000" pitchFamily="2" charset="2"/>
              <a:buChar char="ü"/>
            </a:pPr>
            <a:r>
              <a:rPr lang="nl-BE" altLang="nl-BE" b="1" dirty="0">
                <a:solidFill>
                  <a:srgbClr val="0F3672"/>
                </a:solidFill>
              </a:rPr>
              <a:t>Aandachtspunten:</a:t>
            </a:r>
          </a:p>
          <a:p>
            <a:pPr marL="1198800" lvl="3" indent="-285750">
              <a:lnSpc>
                <a:spcPct val="150000"/>
              </a:lnSpc>
              <a:buSzPct val="110000"/>
              <a:buFont typeface="Wingdings" panose="05000000000000000000" pitchFamily="2" charset="2"/>
              <a:buChar char="Ø"/>
            </a:pPr>
            <a:r>
              <a:rPr lang="nl-BE" altLang="nl-BE" b="1" dirty="0" smtClean="0">
                <a:solidFill>
                  <a:srgbClr val="32617F"/>
                </a:solidFill>
              </a:rPr>
              <a:t>Geen resultaat in 5 minuten</a:t>
            </a:r>
          </a:p>
          <a:p>
            <a:pPr marL="913050" lvl="3" indent="0">
              <a:lnSpc>
                <a:spcPct val="150000"/>
              </a:lnSpc>
              <a:buSzPct val="110000"/>
            </a:pPr>
            <a:r>
              <a:rPr lang="nl-BE" altLang="nl-BE" b="1" dirty="0">
                <a:solidFill>
                  <a:srgbClr val="32617F"/>
                </a:solidFill>
              </a:rPr>
              <a:t>	</a:t>
            </a:r>
            <a:r>
              <a:rPr lang="nl-BE" altLang="nl-BE" b="1" dirty="0" smtClean="0">
                <a:solidFill>
                  <a:srgbClr val="32617F"/>
                </a:solidFill>
              </a:rPr>
              <a:t>	</a:t>
            </a:r>
            <a:r>
              <a:rPr lang="nl-BE" altLang="nl-BE" b="1" dirty="0" smtClean="0">
                <a:solidFill>
                  <a:srgbClr val="32617F"/>
                </a:solidFill>
                <a:latin typeface="Arial"/>
                <a:cs typeface="Arial"/>
              </a:rPr>
              <a:t>→  doordachte e</a:t>
            </a:r>
            <a:r>
              <a:rPr lang="nl-BE" altLang="nl-BE" b="1" dirty="0" smtClean="0">
                <a:solidFill>
                  <a:srgbClr val="32617F"/>
                </a:solidFill>
              </a:rPr>
              <a:t>xtra-comptabele voorbereiding</a:t>
            </a:r>
          </a:p>
          <a:p>
            <a:pPr marL="1198800" lvl="3" indent="-285750">
              <a:lnSpc>
                <a:spcPct val="150000"/>
              </a:lnSpc>
              <a:buSzPct val="110000"/>
              <a:buFont typeface="Wingdings" panose="05000000000000000000" pitchFamily="2" charset="2"/>
              <a:buChar char="Ø"/>
            </a:pPr>
            <a:r>
              <a:rPr lang="nl-BE" altLang="nl-BE" b="1" dirty="0">
                <a:solidFill>
                  <a:srgbClr val="32617F"/>
                </a:solidFill>
              </a:rPr>
              <a:t>Geen uniform geldende richtprijzen want verschillend </a:t>
            </a:r>
            <a:r>
              <a:rPr lang="nl-BE" altLang="nl-BE" b="1" dirty="0" err="1">
                <a:solidFill>
                  <a:srgbClr val="32617F"/>
                </a:solidFill>
              </a:rPr>
              <a:t>ngl</a:t>
            </a:r>
            <a:r>
              <a:rPr lang="nl-BE" altLang="nl-BE" b="1" dirty="0">
                <a:solidFill>
                  <a:srgbClr val="32617F"/>
                </a:solidFill>
              </a:rPr>
              <a:t>. voorziening en cliëntprofiel</a:t>
            </a:r>
          </a:p>
          <a:p>
            <a:pPr marL="1198800" lvl="3" indent="-285750">
              <a:lnSpc>
                <a:spcPct val="150000"/>
              </a:lnSpc>
              <a:buSzPct val="110000"/>
              <a:buFont typeface="Wingdings" panose="05000000000000000000" pitchFamily="2" charset="2"/>
              <a:buChar char="Ø"/>
            </a:pPr>
            <a:r>
              <a:rPr lang="nl-BE" altLang="nl-BE" b="1" dirty="0" smtClean="0">
                <a:solidFill>
                  <a:srgbClr val="32617F"/>
                </a:solidFill>
              </a:rPr>
              <a:t>Statische berekening</a:t>
            </a:r>
            <a:endParaRPr lang="nl-BE" altLang="nl-BE" b="1" dirty="0" smtClean="0">
              <a:solidFill>
                <a:srgbClr val="FF0000"/>
              </a:solidFill>
            </a:endParaRPr>
          </a:p>
        </p:txBody>
      </p:sp>
    </p:spTree>
    <p:extLst>
      <p:ext uri="{BB962C8B-B14F-4D97-AF65-F5344CB8AC3E}">
        <p14:creationId xmlns:p14="http://schemas.microsoft.com/office/powerpoint/2010/main" val="413598539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Contactpersonen</a:t>
            </a:r>
            <a:endParaRPr lang="en-US" dirty="0">
              <a:latin typeface="Segoe UI" panose="020B0502040204020203" pitchFamily="34" charset="0"/>
              <a:cs typeface="Segoe UI" panose="020B0502040204020203" pitchFamily="34" charset="0"/>
            </a:endParaRPr>
          </a:p>
        </p:txBody>
      </p:sp>
      <p:sp>
        <p:nvSpPr>
          <p:cNvPr id="5" name="Tijdelijke aanduiding voor tekst 3"/>
          <p:cNvSpPr>
            <a:spLocks noGrp="1"/>
          </p:cNvSpPr>
          <p:nvPr>
            <p:ph type="body" sz="quarter" idx="13"/>
          </p:nvPr>
        </p:nvSpPr>
        <p:spPr>
          <a:xfrm>
            <a:off x="578036" y="1255835"/>
            <a:ext cx="7575550" cy="3746759"/>
          </a:xfrm>
        </p:spPr>
        <p:txBody>
          <a:bodyPr/>
          <a:lstStyle/>
          <a:p>
            <a:pPr marL="0" indent="0" fontAlgn="auto">
              <a:spcAft>
                <a:spcPts val="0"/>
              </a:spcAft>
              <a:buNone/>
            </a:pPr>
            <a:endParaRPr lang="nl-BE" dirty="0" smtClean="0"/>
          </a:p>
          <a:p>
            <a:endParaRPr lang="nl-BE" dirty="0" smtClean="0"/>
          </a:p>
          <a:p>
            <a:pPr marL="0" indent="0">
              <a:buNone/>
            </a:pPr>
            <a:endParaRPr lang="nl-BE" dirty="0"/>
          </a:p>
          <a:p>
            <a:pPr marL="432000" lvl="1" indent="0">
              <a:buNone/>
            </a:pPr>
            <a:endParaRPr lang="nl-BE" dirty="0"/>
          </a:p>
          <a:p>
            <a:endParaRPr lang="nl-BE" dirty="0"/>
          </a:p>
          <a:p>
            <a:endParaRPr lang="nl-BE" dirty="0"/>
          </a:p>
          <a:p>
            <a:pPr marL="0" indent="0" fontAlgn="auto">
              <a:spcAft>
                <a:spcPts val="0"/>
              </a:spcAft>
              <a:buNone/>
            </a:pPr>
            <a:endParaRPr lang="nl-BE" dirty="0" smtClean="0"/>
          </a:p>
          <a:p>
            <a:pPr marL="0" indent="0" fontAlgn="auto">
              <a:spcAft>
                <a:spcPts val="0"/>
              </a:spcAft>
              <a:buNone/>
            </a:pPr>
            <a:endParaRPr lang="nl-BE" dirty="0" smtClean="0"/>
          </a:p>
          <a:p>
            <a:pPr fontAlgn="auto">
              <a:spcAft>
                <a:spcPts val="0"/>
              </a:spcAft>
            </a:pPr>
            <a:endParaRPr lang="nl-BE" dirty="0"/>
          </a:p>
          <a:p>
            <a:pPr marL="342900" lvl="1" indent="-342900" fontAlgn="auto">
              <a:spcBef>
                <a:spcPct val="20000"/>
              </a:spcBef>
              <a:spcAft>
                <a:spcPts val="0"/>
              </a:spcAft>
              <a:buSzPct val="65000"/>
              <a:buBlip>
                <a:blip r:embed="rId3"/>
              </a:buBlip>
            </a:pPr>
            <a:endParaRPr lang="en-US" sz="1600" dirty="0">
              <a:solidFill>
                <a:srgbClr val="27AEEF"/>
              </a:solidFill>
            </a:endParaRPr>
          </a:p>
        </p:txBody>
      </p:sp>
      <p:pic>
        <p:nvPicPr>
          <p:cNvPr id="3" name="Afbeelding 2"/>
          <p:cNvPicPr>
            <a:picLocks noChangeAspect="1"/>
          </p:cNvPicPr>
          <p:nvPr/>
        </p:nvPicPr>
        <p:blipFill>
          <a:blip r:embed="rId4"/>
          <a:stretch>
            <a:fillRect/>
          </a:stretch>
        </p:blipFill>
        <p:spPr>
          <a:xfrm>
            <a:off x="776410" y="2525457"/>
            <a:ext cx="1214778" cy="1859121"/>
          </a:xfrm>
          <a:prstGeom prst="rect">
            <a:avLst/>
          </a:prstGeom>
        </p:spPr>
      </p:pic>
      <p:pic>
        <p:nvPicPr>
          <p:cNvPr id="4" name="Afbeelding 3"/>
          <p:cNvPicPr>
            <a:picLocks noChangeAspect="1"/>
          </p:cNvPicPr>
          <p:nvPr/>
        </p:nvPicPr>
        <p:blipFill>
          <a:blip r:embed="rId5"/>
          <a:stretch>
            <a:fillRect/>
          </a:stretch>
        </p:blipFill>
        <p:spPr>
          <a:xfrm>
            <a:off x="3711294" y="2525457"/>
            <a:ext cx="1177978" cy="1859121"/>
          </a:xfrm>
          <a:prstGeom prst="rect">
            <a:avLst/>
          </a:prstGeom>
        </p:spPr>
      </p:pic>
      <p:sp>
        <p:nvSpPr>
          <p:cNvPr id="6" name="Tekstvak 5"/>
          <p:cNvSpPr txBox="1"/>
          <p:nvPr/>
        </p:nvSpPr>
        <p:spPr>
          <a:xfrm>
            <a:off x="205357" y="4435129"/>
            <a:ext cx="2290195" cy="830997"/>
          </a:xfrm>
          <a:prstGeom prst="rect">
            <a:avLst/>
          </a:prstGeom>
          <a:noFill/>
          <a:ln>
            <a:solidFill>
              <a:srgbClr val="27AEEF"/>
            </a:solidFill>
          </a:ln>
        </p:spPr>
        <p:txBody>
          <a:bodyPr wrap="square" rtlCol="0">
            <a:spAutoFit/>
          </a:bodyPr>
          <a:lstStyle/>
          <a:p>
            <a:pPr algn="ctr" defTabSz="457200"/>
            <a:r>
              <a:rPr lang="nl-BE" sz="1200" dirty="0">
                <a:solidFill>
                  <a:srgbClr val="27AEEF"/>
                </a:solidFill>
                <a:latin typeface="Segoe UI" panose="020B0502040204020203" pitchFamily="34" charset="0"/>
                <a:ea typeface="ＭＳ Ｐゴシック" charset="0"/>
                <a:cs typeface="Segoe UI" panose="020B0502040204020203" pitchFamily="34" charset="0"/>
              </a:rPr>
              <a:t>Johan Carton</a:t>
            </a:r>
          </a:p>
          <a:p>
            <a:pPr algn="ctr" defTabSz="457200"/>
            <a:r>
              <a:rPr lang="nl-BE" sz="1200" dirty="0">
                <a:solidFill>
                  <a:srgbClr val="27AEEF"/>
                </a:solidFill>
                <a:latin typeface="Segoe UI" panose="020B0502040204020203" pitchFamily="34" charset="0"/>
                <a:ea typeface="ＭＳ Ｐゴシック" charset="0"/>
                <a:cs typeface="Segoe UI" panose="020B0502040204020203" pitchFamily="34" charset="0"/>
              </a:rPr>
              <a:t>Johan.carton@moorestephens.be</a:t>
            </a:r>
          </a:p>
          <a:p>
            <a:pPr algn="ctr" defTabSz="457200"/>
            <a:r>
              <a:rPr lang="nl-BE" sz="1200" dirty="0" smtClean="0">
                <a:solidFill>
                  <a:srgbClr val="27AEEF"/>
                </a:solidFill>
                <a:latin typeface="Segoe UI" panose="020B0502040204020203" pitchFamily="34" charset="0"/>
                <a:ea typeface="ＭＳ Ｐゴシック" charset="0"/>
                <a:cs typeface="Segoe UI" panose="020B0502040204020203" pitchFamily="34" charset="0"/>
              </a:rPr>
              <a:t>0473/98.62.81</a:t>
            </a:r>
            <a:endParaRPr lang="nl-BE" sz="1200" dirty="0">
              <a:solidFill>
                <a:srgbClr val="27AEEF"/>
              </a:solidFill>
              <a:latin typeface="Segoe UI" panose="020B0502040204020203" pitchFamily="34" charset="0"/>
              <a:ea typeface="ＭＳ Ｐゴシック" charset="0"/>
              <a:cs typeface="Segoe UI" panose="020B0502040204020203" pitchFamily="34" charset="0"/>
            </a:endParaRPr>
          </a:p>
        </p:txBody>
      </p:sp>
      <p:sp>
        <p:nvSpPr>
          <p:cNvPr id="7" name="Tekstvak 6"/>
          <p:cNvSpPr txBox="1"/>
          <p:nvPr/>
        </p:nvSpPr>
        <p:spPr>
          <a:xfrm>
            <a:off x="3079577" y="4435129"/>
            <a:ext cx="2441425" cy="830997"/>
          </a:xfrm>
          <a:prstGeom prst="rect">
            <a:avLst/>
          </a:prstGeom>
          <a:noFill/>
          <a:ln>
            <a:solidFill>
              <a:srgbClr val="27AEEF"/>
            </a:solidFill>
          </a:ln>
        </p:spPr>
        <p:txBody>
          <a:bodyPr wrap="square" rtlCol="0">
            <a:spAutoFit/>
          </a:bodyPr>
          <a:lstStyle/>
          <a:p>
            <a:pPr algn="ctr" defTabSz="457200"/>
            <a:r>
              <a:rPr lang="nl-BE" sz="1200" dirty="0">
                <a:solidFill>
                  <a:srgbClr val="27AEEF"/>
                </a:solidFill>
                <a:latin typeface="Segoe UI" panose="020B0502040204020203" pitchFamily="34" charset="0"/>
                <a:ea typeface="ＭＳ Ｐゴシック" charset="0"/>
                <a:cs typeface="Segoe UI" panose="020B0502040204020203" pitchFamily="34" charset="0"/>
              </a:rPr>
              <a:t>Emiel De </a:t>
            </a:r>
            <a:r>
              <a:rPr lang="nl-BE" sz="1200" dirty="0" err="1">
                <a:solidFill>
                  <a:srgbClr val="27AEEF"/>
                </a:solidFill>
                <a:latin typeface="Segoe UI" panose="020B0502040204020203" pitchFamily="34" charset="0"/>
                <a:ea typeface="ＭＳ Ｐゴシック" charset="0"/>
                <a:cs typeface="Segoe UI" panose="020B0502040204020203" pitchFamily="34" charset="0"/>
              </a:rPr>
              <a:t>Smedt</a:t>
            </a:r>
            <a:endParaRPr lang="nl-BE" sz="1200" dirty="0">
              <a:solidFill>
                <a:srgbClr val="27AEEF"/>
              </a:solidFill>
              <a:latin typeface="Segoe UI" panose="020B0502040204020203" pitchFamily="34" charset="0"/>
              <a:ea typeface="ＭＳ Ｐゴシック" charset="0"/>
              <a:cs typeface="Segoe UI" panose="020B0502040204020203" pitchFamily="34" charset="0"/>
            </a:endParaRPr>
          </a:p>
          <a:p>
            <a:pPr algn="ctr" defTabSz="457200"/>
            <a:r>
              <a:rPr lang="nl-BE" sz="1200" dirty="0">
                <a:solidFill>
                  <a:srgbClr val="27AEEF"/>
                </a:solidFill>
                <a:latin typeface="Segoe UI" panose="020B0502040204020203" pitchFamily="34" charset="0"/>
                <a:ea typeface="ＭＳ Ｐゴシック" charset="0"/>
                <a:cs typeface="Segoe UI" panose="020B0502040204020203" pitchFamily="34" charset="0"/>
              </a:rPr>
              <a:t>Emiel.desmedt@moorestephens.be</a:t>
            </a:r>
          </a:p>
          <a:p>
            <a:pPr algn="ctr" defTabSz="457200"/>
            <a:r>
              <a:rPr lang="nl-BE" sz="1200" dirty="0" smtClean="0">
                <a:solidFill>
                  <a:srgbClr val="27AEEF"/>
                </a:solidFill>
                <a:latin typeface="Segoe UI" panose="020B0502040204020203" pitchFamily="34" charset="0"/>
                <a:ea typeface="ＭＳ Ｐゴシック" charset="0"/>
                <a:cs typeface="Segoe UI" panose="020B0502040204020203" pitchFamily="34" charset="0"/>
              </a:rPr>
              <a:t>0476/37.24.37</a:t>
            </a:r>
            <a:endParaRPr lang="nl-BE" sz="1200" dirty="0">
              <a:solidFill>
                <a:srgbClr val="27AEEF"/>
              </a:solidFill>
              <a:latin typeface="Segoe UI" panose="020B0502040204020203" pitchFamily="34" charset="0"/>
              <a:ea typeface="ＭＳ Ｐゴシック" charset="0"/>
              <a:cs typeface="Segoe UI" panose="020B0502040204020203" pitchFamily="34" charset="0"/>
            </a:endParaRPr>
          </a:p>
        </p:txBody>
      </p:sp>
      <p:pic>
        <p:nvPicPr>
          <p:cNvPr id="8" name="Afbeelding 7"/>
          <p:cNvPicPr>
            <a:picLocks noChangeAspect="1"/>
          </p:cNvPicPr>
          <p:nvPr/>
        </p:nvPicPr>
        <p:blipFill>
          <a:blip r:embed="rId6"/>
          <a:stretch>
            <a:fillRect/>
          </a:stretch>
        </p:blipFill>
        <p:spPr>
          <a:xfrm>
            <a:off x="6580032" y="2531512"/>
            <a:ext cx="1460204" cy="1859121"/>
          </a:xfrm>
          <a:prstGeom prst="rect">
            <a:avLst/>
          </a:prstGeom>
        </p:spPr>
      </p:pic>
      <p:sp>
        <p:nvSpPr>
          <p:cNvPr id="9" name="Tekstvak 8"/>
          <p:cNvSpPr txBox="1"/>
          <p:nvPr/>
        </p:nvSpPr>
        <p:spPr>
          <a:xfrm>
            <a:off x="6175954" y="4422437"/>
            <a:ext cx="2268373" cy="830997"/>
          </a:xfrm>
          <a:prstGeom prst="rect">
            <a:avLst/>
          </a:prstGeom>
          <a:noFill/>
          <a:ln>
            <a:solidFill>
              <a:srgbClr val="27AEEF"/>
            </a:solidFill>
          </a:ln>
        </p:spPr>
        <p:txBody>
          <a:bodyPr wrap="square" rtlCol="0">
            <a:spAutoFit/>
          </a:bodyPr>
          <a:lstStyle/>
          <a:p>
            <a:pPr algn="ctr" defTabSz="457200"/>
            <a:r>
              <a:rPr lang="nl-BE" sz="1200" dirty="0" smtClean="0">
                <a:solidFill>
                  <a:srgbClr val="27AEEF"/>
                </a:solidFill>
                <a:latin typeface="Segoe UI" panose="020B0502040204020203" pitchFamily="34" charset="0"/>
                <a:ea typeface="ＭＳ Ｐゴシック" charset="0"/>
                <a:cs typeface="Segoe UI" panose="020B0502040204020203" pitchFamily="34" charset="0"/>
              </a:rPr>
              <a:t>Tars Platinck</a:t>
            </a:r>
            <a:endParaRPr lang="nl-BE" sz="1200" dirty="0">
              <a:solidFill>
                <a:srgbClr val="27AEEF"/>
              </a:solidFill>
              <a:latin typeface="Segoe UI" panose="020B0502040204020203" pitchFamily="34" charset="0"/>
              <a:ea typeface="ＭＳ Ｐゴシック" charset="0"/>
              <a:cs typeface="Segoe UI" panose="020B0502040204020203" pitchFamily="34" charset="0"/>
            </a:endParaRPr>
          </a:p>
          <a:p>
            <a:pPr algn="ctr" defTabSz="457200"/>
            <a:r>
              <a:rPr lang="nl-BE" sz="1200" dirty="0" smtClean="0">
                <a:solidFill>
                  <a:srgbClr val="27AEEF"/>
                </a:solidFill>
                <a:latin typeface="Segoe UI" panose="020B0502040204020203" pitchFamily="34" charset="0"/>
                <a:ea typeface="ＭＳ Ｐゴシック" charset="0"/>
                <a:cs typeface="Segoe UI" panose="020B0502040204020203" pitchFamily="34" charset="0"/>
              </a:rPr>
              <a:t>Tars.platinck@moorestephens.be</a:t>
            </a:r>
            <a:endParaRPr lang="nl-BE" sz="1200" dirty="0">
              <a:solidFill>
                <a:srgbClr val="27AEEF"/>
              </a:solidFill>
              <a:latin typeface="Segoe UI" panose="020B0502040204020203" pitchFamily="34" charset="0"/>
              <a:ea typeface="ＭＳ Ｐゴシック" charset="0"/>
              <a:cs typeface="Segoe UI" panose="020B0502040204020203" pitchFamily="34" charset="0"/>
            </a:endParaRPr>
          </a:p>
          <a:p>
            <a:pPr algn="ctr" defTabSz="457200"/>
            <a:r>
              <a:rPr lang="nl-BE" sz="1200" dirty="0" smtClean="0">
                <a:solidFill>
                  <a:srgbClr val="27AEEF"/>
                </a:solidFill>
                <a:latin typeface="Segoe UI" panose="020B0502040204020203" pitchFamily="34" charset="0"/>
                <a:ea typeface="ＭＳ Ｐゴシック" charset="0"/>
                <a:cs typeface="Segoe UI" panose="020B0502040204020203" pitchFamily="34" charset="0"/>
              </a:rPr>
              <a:t>0486/10.01.82</a:t>
            </a:r>
            <a:endParaRPr lang="nl-BE" sz="1200" dirty="0">
              <a:solidFill>
                <a:srgbClr val="27AEEF"/>
              </a:solidFill>
              <a:latin typeface="Segoe UI" panose="020B0502040204020203" pitchFamily="34" charset="0"/>
              <a:ea typeface="ＭＳ Ｐゴシック" charset="0"/>
              <a:cs typeface="Segoe UI" panose="020B0502040204020203" pitchFamily="34" charset="0"/>
            </a:endParaRPr>
          </a:p>
        </p:txBody>
      </p:sp>
    </p:spTree>
    <p:extLst>
      <p:ext uri="{BB962C8B-B14F-4D97-AF65-F5344CB8AC3E}">
        <p14:creationId xmlns:p14="http://schemas.microsoft.com/office/powerpoint/2010/main" val="513659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1579768" y="2682603"/>
            <a:ext cx="1660525" cy="760213"/>
          </a:xfrm>
        </p:spPr>
        <p:txBody>
          <a:bodyPr/>
          <a:lstStyle/>
          <a:p>
            <a:r>
              <a:rPr lang="en-US" dirty="0" smtClean="0">
                <a:latin typeface="Segoe UI" panose="020B0502040204020203" pitchFamily="34" charset="0"/>
                <a:cs typeface="Segoe UI" panose="020B0502040204020203" pitchFamily="34" charset="0"/>
              </a:rPr>
              <a:t>AGENDA</a:t>
            </a:r>
          </a:p>
          <a:p>
            <a:r>
              <a:rPr lang="en-US" dirty="0" err="1" smtClean="0">
                <a:latin typeface="Segoe UI" panose="020B0502040204020203" pitchFamily="34" charset="0"/>
                <a:cs typeface="Segoe UI" panose="020B0502040204020203" pitchFamily="34" charset="0"/>
              </a:rPr>
              <a:t>Kostprijsmodel</a:t>
            </a:r>
            <a:endParaRPr lang="en-US" dirty="0">
              <a:latin typeface="Segoe UI" panose="020B0502040204020203" pitchFamily="34" charset="0"/>
              <a:cs typeface="Segoe UI" panose="020B0502040204020203" pitchFamily="34" charset="0"/>
            </a:endParaRPr>
          </a:p>
        </p:txBody>
      </p:sp>
      <p:sp>
        <p:nvSpPr>
          <p:cNvPr id="5" name="Tekstvak 4"/>
          <p:cNvSpPr txBox="1"/>
          <p:nvPr/>
        </p:nvSpPr>
        <p:spPr>
          <a:xfrm>
            <a:off x="4976849" y="2535996"/>
            <a:ext cx="3915866" cy="1224951"/>
          </a:xfrm>
          <a:prstGeom prst="rect">
            <a:avLst/>
          </a:prstGeom>
          <a:noFill/>
        </p:spPr>
        <p:txBody>
          <a:bodyPr wrap="square" rtlCol="0">
            <a:spAutoFit/>
          </a:bodyPr>
          <a:lstStyle/>
          <a:p>
            <a:pPr marL="342900" indent="-342900" defTabSz="457200" eaLnBrk="0" hangingPunct="0">
              <a:spcBef>
                <a:spcPct val="20000"/>
              </a:spcBef>
              <a:buClr>
                <a:srgbClr val="27AEEF"/>
              </a:buClr>
              <a:buSzPct val="65000"/>
              <a:buFontTx/>
              <a:buBlip>
                <a:blip r:embed="rId3"/>
              </a:buBlip>
            </a:pPr>
            <a:r>
              <a:rPr lang="nl-BE" sz="1600" dirty="0" smtClean="0">
                <a:solidFill>
                  <a:srgbClr val="27AEEF"/>
                </a:solidFill>
                <a:latin typeface="Segoe UI" panose="020B0502040204020203" pitchFamily="34" charset="0"/>
                <a:ea typeface="ＭＳ Ｐゴシック" charset="0"/>
                <a:cs typeface="Segoe UI" panose="020B0502040204020203" pitchFamily="34" charset="0"/>
              </a:rPr>
              <a:t>Opbouw </a:t>
            </a:r>
            <a:r>
              <a:rPr lang="nl-BE" sz="1600" dirty="0">
                <a:solidFill>
                  <a:srgbClr val="27AEEF"/>
                </a:solidFill>
                <a:latin typeface="Segoe UI" panose="020B0502040204020203" pitchFamily="34" charset="0"/>
                <a:ea typeface="ＭＳ Ｐゴシック" charset="0"/>
                <a:cs typeface="Segoe UI" panose="020B0502040204020203" pitchFamily="34" charset="0"/>
              </a:rPr>
              <a:t>en </a:t>
            </a:r>
            <a:r>
              <a:rPr lang="nl-BE" sz="1600" dirty="0" smtClean="0">
                <a:solidFill>
                  <a:srgbClr val="27AEEF"/>
                </a:solidFill>
                <a:latin typeface="Segoe UI" panose="020B0502040204020203" pitchFamily="34" charset="0"/>
                <a:ea typeface="ＭＳ Ｐゴシック" charset="0"/>
                <a:cs typeface="Segoe UI" panose="020B0502040204020203" pitchFamily="34" charset="0"/>
              </a:rPr>
              <a:t>basisprincipes</a:t>
            </a:r>
          </a:p>
          <a:p>
            <a:pPr marL="342900" indent="-342900" defTabSz="457200" eaLnBrk="0" hangingPunct="0">
              <a:spcBef>
                <a:spcPct val="20000"/>
              </a:spcBef>
              <a:buClr>
                <a:srgbClr val="27AEEF"/>
              </a:buClr>
              <a:buSzPct val="65000"/>
              <a:buFontTx/>
              <a:buBlip>
                <a:blip r:embed="rId3"/>
              </a:buBlip>
            </a:pPr>
            <a:r>
              <a:rPr lang="nl-BE" sz="1600" dirty="0" smtClean="0">
                <a:solidFill>
                  <a:srgbClr val="27AEEF"/>
                </a:solidFill>
                <a:latin typeface="Segoe UI" panose="020B0502040204020203" pitchFamily="34" charset="0"/>
                <a:ea typeface="ＭＳ Ｐゴシック" charset="0"/>
                <a:cs typeface="Segoe UI" panose="020B0502040204020203" pitchFamily="34" charset="0"/>
              </a:rPr>
              <a:t>Verwerking kosten en inkomsten</a:t>
            </a:r>
          </a:p>
          <a:p>
            <a:pPr marL="342900" indent="-342900" defTabSz="457200" eaLnBrk="0" hangingPunct="0">
              <a:spcBef>
                <a:spcPct val="20000"/>
              </a:spcBef>
              <a:buClr>
                <a:srgbClr val="27AEEF"/>
              </a:buClr>
              <a:buSzPct val="65000"/>
              <a:buFontTx/>
              <a:buBlip>
                <a:blip r:embed="rId3"/>
              </a:buBlip>
            </a:pPr>
            <a:r>
              <a:rPr lang="nl-BE" sz="1600" dirty="0" smtClean="0">
                <a:solidFill>
                  <a:srgbClr val="27AEEF"/>
                </a:solidFill>
                <a:latin typeface="Segoe UI" panose="020B0502040204020203" pitchFamily="34" charset="0"/>
                <a:ea typeface="ＭＳ Ｐゴシック" charset="0"/>
                <a:cs typeface="Segoe UI" panose="020B0502040204020203" pitchFamily="34" charset="0"/>
              </a:rPr>
              <a:t>Basishandelingen in de tool</a:t>
            </a:r>
          </a:p>
          <a:p>
            <a:pPr marL="342900" indent="-342900" defTabSz="457200" eaLnBrk="0" hangingPunct="0">
              <a:spcBef>
                <a:spcPct val="20000"/>
              </a:spcBef>
              <a:buClr>
                <a:srgbClr val="27AEEF"/>
              </a:buClr>
              <a:buSzPct val="65000"/>
              <a:buFontTx/>
              <a:buBlip>
                <a:blip r:embed="rId3"/>
              </a:buBlip>
            </a:pPr>
            <a:r>
              <a:rPr lang="nl-BE" sz="1600" dirty="0" smtClean="0">
                <a:solidFill>
                  <a:srgbClr val="27AEEF"/>
                </a:solidFill>
                <a:latin typeface="Segoe UI" panose="020B0502040204020203" pitchFamily="34" charset="0"/>
                <a:ea typeface="ＭＳ Ｐゴシック" charset="0"/>
                <a:cs typeface="Segoe UI" panose="020B0502040204020203" pitchFamily="34" charset="0"/>
              </a:rPr>
              <a:t>Nawoord</a:t>
            </a:r>
          </a:p>
        </p:txBody>
      </p:sp>
    </p:spTree>
    <p:extLst>
      <p:ext uri="{BB962C8B-B14F-4D97-AF65-F5344CB8AC3E}">
        <p14:creationId xmlns:p14="http://schemas.microsoft.com/office/powerpoint/2010/main" val="4032188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Inleiding</a:t>
            </a:r>
            <a:endParaRPr lang="en-US" dirty="0">
              <a:latin typeface="Segoe UI" panose="020B0502040204020203" pitchFamily="34" charset="0"/>
              <a:cs typeface="Segoe UI" panose="020B0502040204020203" pitchFamily="34" charset="0"/>
            </a:endParaRPr>
          </a:p>
        </p:txBody>
      </p:sp>
      <p:sp>
        <p:nvSpPr>
          <p:cNvPr id="4" name="Tijdelijke aanduiding voor tekst 3"/>
          <p:cNvSpPr>
            <a:spLocks noGrp="1"/>
          </p:cNvSpPr>
          <p:nvPr>
            <p:ph type="body" sz="quarter" idx="13"/>
          </p:nvPr>
        </p:nvSpPr>
        <p:spPr>
          <a:xfrm>
            <a:off x="662450" y="2380128"/>
            <a:ext cx="3925520" cy="3987269"/>
          </a:xfrm>
        </p:spPr>
        <p:txBody>
          <a:bodyPr/>
          <a:lstStyle/>
          <a:p>
            <a:r>
              <a:rPr lang="en-US" dirty="0" err="1" smtClean="0">
                <a:latin typeface="Segoe UI" panose="020B0502040204020203" pitchFamily="34" charset="0"/>
                <a:cs typeface="Segoe UI" panose="020B0502040204020203" pitchFamily="34" charset="0"/>
              </a:rPr>
              <a:t>Individuele</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benadering</a:t>
            </a:r>
            <a:endParaRPr lang="en-US" dirty="0" smtClean="0">
              <a:latin typeface="Segoe UI" panose="020B0502040204020203" pitchFamily="34" charset="0"/>
              <a:cs typeface="Segoe UI" panose="020B0502040204020203" pitchFamily="34" charset="0"/>
            </a:endParaRPr>
          </a:p>
        </p:txBody>
      </p:sp>
      <p:sp>
        <p:nvSpPr>
          <p:cNvPr id="5" name="Tijdelijke aanduiding voor tekst 4"/>
          <p:cNvSpPr>
            <a:spLocks noGrp="1"/>
          </p:cNvSpPr>
          <p:nvPr>
            <p:ph type="body" sz="quarter" idx="14"/>
          </p:nvPr>
        </p:nvSpPr>
        <p:spPr>
          <a:xfrm>
            <a:off x="663927" y="1583823"/>
            <a:ext cx="7574425" cy="506532"/>
          </a:xfrm>
        </p:spPr>
        <p:txBody>
          <a:bodyPr/>
          <a:lstStyle/>
          <a:p>
            <a:r>
              <a:rPr lang="en-US" dirty="0" err="1" smtClean="0">
                <a:latin typeface="Segoe UI" panose="020B0502040204020203" pitchFamily="34" charset="0"/>
                <a:cs typeface="Segoe UI" panose="020B0502040204020203" pitchFamily="34" charset="0"/>
              </a:rPr>
              <a:t>Mogelijke</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aanpak</a:t>
            </a:r>
            <a:endParaRPr lang="en-US" dirty="0">
              <a:latin typeface="Segoe UI" panose="020B0502040204020203" pitchFamily="34" charset="0"/>
              <a:cs typeface="Segoe UI" panose="020B0502040204020203" pitchFamily="34" charset="0"/>
            </a:endParaRPr>
          </a:p>
        </p:txBody>
      </p:sp>
      <p:sp>
        <p:nvSpPr>
          <p:cNvPr id="7" name="Tekstvak 6"/>
          <p:cNvSpPr txBox="1"/>
          <p:nvPr/>
        </p:nvSpPr>
        <p:spPr>
          <a:xfrm>
            <a:off x="710292" y="3427861"/>
            <a:ext cx="1515358" cy="2442270"/>
          </a:xfrm>
          <a:prstGeom prst="roundRect">
            <a:avLst/>
          </a:prstGeom>
          <a:solidFill>
            <a:srgbClr val="27AEEF"/>
          </a:solidFill>
          <a:ln>
            <a:solidFill>
              <a:srgbClr val="27AEEF"/>
            </a:solidFill>
          </a:ln>
        </p:spPr>
        <p:txBody>
          <a:bodyPr wrap="square" rtlCol="0">
            <a:spAutoFit/>
          </a:bodyPr>
          <a:lstStyle/>
          <a:p>
            <a:pPr defTabSz="457200"/>
            <a:r>
              <a:rPr lang="nl-BE" sz="1200" u="sng" dirty="0" smtClean="0">
                <a:solidFill>
                  <a:prstClr val="white"/>
                </a:solidFill>
                <a:latin typeface="Calibri" charset="0"/>
                <a:ea typeface="ＭＳ Ｐゴシック" charset="0"/>
              </a:rPr>
              <a:t>Budgetcategorie III</a:t>
            </a:r>
          </a:p>
          <a:p>
            <a:pPr defTabSz="457200"/>
            <a:r>
              <a:rPr lang="nl-BE" sz="1200" dirty="0" smtClean="0">
                <a:solidFill>
                  <a:prstClr val="white"/>
                </a:solidFill>
                <a:latin typeface="Calibri" charset="0"/>
                <a:ea typeface="ＭＳ Ｐゴシック" charset="0"/>
              </a:rPr>
              <a:t>Persoon A</a:t>
            </a:r>
          </a:p>
          <a:p>
            <a:pPr defTabSz="457200"/>
            <a:endParaRPr lang="nl-BE" sz="1200" dirty="0" smtClean="0">
              <a:solidFill>
                <a:prstClr val="white"/>
              </a:solidFill>
              <a:latin typeface="Calibri" charset="0"/>
              <a:ea typeface="ＭＳ Ｐゴシック" charset="0"/>
            </a:endParaRPr>
          </a:p>
          <a:p>
            <a:pPr defTabSz="457200"/>
            <a:r>
              <a:rPr lang="nl-BE" sz="1200" dirty="0" smtClean="0">
                <a:solidFill>
                  <a:prstClr val="white"/>
                </a:solidFill>
                <a:latin typeface="Calibri" charset="0"/>
                <a:ea typeface="ＭＳ Ｐゴシック" charset="0"/>
              </a:rPr>
              <a:t>12U dagopvang</a:t>
            </a:r>
          </a:p>
          <a:p>
            <a:pPr defTabSz="457200"/>
            <a:r>
              <a:rPr lang="nl-BE" sz="1200" dirty="0" smtClean="0">
                <a:solidFill>
                  <a:prstClr val="white"/>
                </a:solidFill>
                <a:latin typeface="Calibri" charset="0"/>
                <a:ea typeface="ＭＳ Ｐゴシック" charset="0"/>
              </a:rPr>
              <a:t>3U zwemmen</a:t>
            </a:r>
          </a:p>
          <a:p>
            <a:pPr defTabSz="457200"/>
            <a:r>
              <a:rPr lang="nl-BE" sz="1200" dirty="0" smtClean="0">
                <a:solidFill>
                  <a:prstClr val="white"/>
                </a:solidFill>
                <a:latin typeface="Calibri" charset="0"/>
                <a:ea typeface="ＭＳ Ｐゴシック" charset="0"/>
              </a:rPr>
              <a:t>3U kinesitherapie</a:t>
            </a:r>
          </a:p>
          <a:p>
            <a:pPr defTabSz="457200"/>
            <a:r>
              <a:rPr lang="nl-BE" sz="1200" dirty="0" smtClean="0">
                <a:solidFill>
                  <a:prstClr val="white"/>
                </a:solidFill>
                <a:latin typeface="Calibri" charset="0"/>
                <a:ea typeface="ＭＳ Ｐゴシック" charset="0"/>
              </a:rPr>
              <a:t>2U </a:t>
            </a:r>
            <a:r>
              <a:rPr lang="nl-BE" sz="1200" dirty="0" err="1" smtClean="0">
                <a:solidFill>
                  <a:prstClr val="white"/>
                </a:solidFill>
                <a:latin typeface="Calibri" charset="0"/>
                <a:ea typeface="ＭＳ Ｐゴシック" charset="0"/>
              </a:rPr>
              <a:t>hippo</a:t>
            </a:r>
            <a:endParaRPr lang="nl-BE" sz="1200" dirty="0" smtClean="0">
              <a:solidFill>
                <a:prstClr val="white"/>
              </a:solidFill>
              <a:latin typeface="Calibri" charset="0"/>
              <a:ea typeface="ＭＳ Ｐゴシック" charset="0"/>
            </a:endParaRPr>
          </a:p>
          <a:p>
            <a:pPr defTabSz="457200"/>
            <a:endParaRPr lang="nl-BE" sz="1200" dirty="0" smtClean="0">
              <a:solidFill>
                <a:prstClr val="white"/>
              </a:solidFill>
              <a:latin typeface="Calibri" charset="0"/>
              <a:ea typeface="ＭＳ Ｐゴシック" charset="0"/>
            </a:endParaRPr>
          </a:p>
          <a:p>
            <a:pPr defTabSz="457200"/>
            <a:endParaRPr lang="nl-BE" sz="1200" dirty="0">
              <a:solidFill>
                <a:prstClr val="white"/>
              </a:solidFill>
              <a:latin typeface="Calibri" charset="0"/>
              <a:ea typeface="ＭＳ Ｐゴシック" charset="0"/>
            </a:endParaRPr>
          </a:p>
          <a:p>
            <a:pPr algn="ctr" defTabSz="457200"/>
            <a:r>
              <a:rPr lang="nl-BE" sz="1200" dirty="0" smtClean="0">
                <a:solidFill>
                  <a:prstClr val="white"/>
                </a:solidFill>
                <a:latin typeface="Calibri" charset="0"/>
                <a:ea typeface="ＭＳ Ｐゴシック" charset="0"/>
              </a:rPr>
              <a:t>20U totale dienstverlening</a:t>
            </a:r>
            <a:endParaRPr lang="nl-BE" sz="1200" dirty="0">
              <a:solidFill>
                <a:prstClr val="white"/>
              </a:solidFill>
              <a:latin typeface="Calibri" charset="0"/>
              <a:ea typeface="ＭＳ Ｐゴシック" charset="0"/>
            </a:endParaRPr>
          </a:p>
          <a:p>
            <a:pPr algn="ctr" defTabSz="457200"/>
            <a:endParaRPr lang="nl-BE" sz="1200" dirty="0">
              <a:solidFill>
                <a:prstClr val="white"/>
              </a:solidFill>
              <a:latin typeface="Calibri" charset="0"/>
              <a:ea typeface="ＭＳ Ｐゴシック" charset="0"/>
            </a:endParaRPr>
          </a:p>
        </p:txBody>
      </p:sp>
      <p:sp>
        <p:nvSpPr>
          <p:cNvPr id="11" name="Tekstvak 10"/>
          <p:cNvSpPr txBox="1"/>
          <p:nvPr/>
        </p:nvSpPr>
        <p:spPr>
          <a:xfrm>
            <a:off x="2318033" y="3448308"/>
            <a:ext cx="1515358" cy="2442270"/>
          </a:xfrm>
          <a:prstGeom prst="roundRect">
            <a:avLst/>
          </a:prstGeom>
          <a:solidFill>
            <a:srgbClr val="27AEEF"/>
          </a:solidFill>
          <a:ln>
            <a:solidFill>
              <a:srgbClr val="27AEEF"/>
            </a:solidFill>
          </a:ln>
        </p:spPr>
        <p:txBody>
          <a:bodyPr wrap="square" rtlCol="0">
            <a:spAutoFit/>
          </a:bodyPr>
          <a:lstStyle/>
          <a:p>
            <a:pPr defTabSz="457200"/>
            <a:r>
              <a:rPr lang="nl-BE" sz="1200" u="sng" dirty="0">
                <a:solidFill>
                  <a:prstClr val="white"/>
                </a:solidFill>
                <a:latin typeface="Calibri" charset="0"/>
                <a:ea typeface="ＭＳ Ｐゴシック" charset="0"/>
              </a:rPr>
              <a:t>Budgetcategorie III</a:t>
            </a:r>
          </a:p>
          <a:p>
            <a:pPr defTabSz="457200"/>
            <a:r>
              <a:rPr lang="nl-BE" sz="1200" dirty="0" smtClean="0">
                <a:solidFill>
                  <a:prstClr val="white"/>
                </a:solidFill>
                <a:latin typeface="Calibri" charset="0"/>
                <a:ea typeface="ＭＳ Ｐゴシック" charset="0"/>
              </a:rPr>
              <a:t>Persoon B</a:t>
            </a:r>
          </a:p>
          <a:p>
            <a:pPr defTabSz="457200"/>
            <a:endParaRPr lang="nl-BE" sz="1200" dirty="0">
              <a:solidFill>
                <a:prstClr val="white"/>
              </a:solidFill>
              <a:latin typeface="Calibri" charset="0"/>
              <a:ea typeface="ＭＳ Ｐゴシック" charset="0"/>
            </a:endParaRPr>
          </a:p>
          <a:p>
            <a:pPr defTabSz="457200"/>
            <a:r>
              <a:rPr lang="nl-BE" sz="1200" dirty="0">
                <a:solidFill>
                  <a:prstClr val="white"/>
                </a:solidFill>
                <a:latin typeface="Calibri" charset="0"/>
                <a:ea typeface="ＭＳ Ｐゴシック" charset="0"/>
              </a:rPr>
              <a:t>8</a:t>
            </a:r>
            <a:r>
              <a:rPr lang="nl-BE" sz="1200" dirty="0" smtClean="0">
                <a:solidFill>
                  <a:prstClr val="white"/>
                </a:solidFill>
                <a:latin typeface="Calibri" charset="0"/>
                <a:ea typeface="ＭＳ Ｐゴシック" charset="0"/>
              </a:rPr>
              <a:t>U </a:t>
            </a:r>
            <a:r>
              <a:rPr lang="nl-BE" sz="1200" dirty="0">
                <a:solidFill>
                  <a:prstClr val="white"/>
                </a:solidFill>
                <a:latin typeface="Calibri" charset="0"/>
                <a:ea typeface="ＭＳ Ｐゴシック" charset="0"/>
              </a:rPr>
              <a:t>dagopvang</a:t>
            </a:r>
          </a:p>
          <a:p>
            <a:pPr defTabSz="457200"/>
            <a:r>
              <a:rPr lang="nl-BE" sz="1200" dirty="0" smtClean="0">
                <a:solidFill>
                  <a:prstClr val="white"/>
                </a:solidFill>
                <a:latin typeface="Calibri" charset="0"/>
                <a:ea typeface="ＭＳ Ｐゴシック" charset="0"/>
              </a:rPr>
              <a:t>5U </a:t>
            </a:r>
            <a:r>
              <a:rPr lang="nl-BE" sz="1200" dirty="0">
                <a:solidFill>
                  <a:prstClr val="white"/>
                </a:solidFill>
                <a:latin typeface="Calibri" charset="0"/>
                <a:ea typeface="ＭＳ Ｐゴシック" charset="0"/>
              </a:rPr>
              <a:t>zwemmen</a:t>
            </a:r>
          </a:p>
          <a:p>
            <a:pPr defTabSz="457200"/>
            <a:r>
              <a:rPr lang="nl-BE" sz="1200" dirty="0" smtClean="0">
                <a:solidFill>
                  <a:prstClr val="white"/>
                </a:solidFill>
                <a:latin typeface="Calibri" charset="0"/>
                <a:ea typeface="ＭＳ Ｐゴシック" charset="0"/>
              </a:rPr>
              <a:t>4U </a:t>
            </a:r>
            <a:r>
              <a:rPr lang="nl-BE" sz="1200" dirty="0">
                <a:solidFill>
                  <a:prstClr val="white"/>
                </a:solidFill>
                <a:latin typeface="Calibri" charset="0"/>
                <a:ea typeface="ＭＳ Ｐゴシック" charset="0"/>
              </a:rPr>
              <a:t>kinesitherapie</a:t>
            </a:r>
          </a:p>
          <a:p>
            <a:pPr defTabSz="457200"/>
            <a:r>
              <a:rPr lang="nl-BE" sz="1200" dirty="0">
                <a:solidFill>
                  <a:prstClr val="white"/>
                </a:solidFill>
                <a:latin typeface="Calibri" charset="0"/>
                <a:ea typeface="ＭＳ Ｐゴシック" charset="0"/>
              </a:rPr>
              <a:t>4</a:t>
            </a:r>
            <a:r>
              <a:rPr lang="nl-BE" sz="1200" dirty="0" smtClean="0">
                <a:solidFill>
                  <a:prstClr val="white"/>
                </a:solidFill>
                <a:latin typeface="Calibri" charset="0"/>
                <a:ea typeface="ＭＳ Ｐゴシック" charset="0"/>
              </a:rPr>
              <a:t>U </a:t>
            </a:r>
            <a:r>
              <a:rPr lang="nl-BE" sz="1200" dirty="0" err="1">
                <a:solidFill>
                  <a:prstClr val="white"/>
                </a:solidFill>
                <a:latin typeface="Calibri" charset="0"/>
                <a:ea typeface="ＭＳ Ｐゴシック" charset="0"/>
              </a:rPr>
              <a:t>hippo</a:t>
            </a:r>
            <a:endParaRPr lang="nl-BE" sz="1200" dirty="0">
              <a:solidFill>
                <a:prstClr val="white"/>
              </a:solidFill>
              <a:latin typeface="Calibri" charset="0"/>
              <a:ea typeface="ＭＳ Ｐゴシック" charset="0"/>
            </a:endParaRPr>
          </a:p>
          <a:p>
            <a:pPr defTabSz="457200"/>
            <a:endParaRPr lang="nl-BE" sz="1200" dirty="0" smtClean="0">
              <a:solidFill>
                <a:prstClr val="white"/>
              </a:solidFill>
              <a:latin typeface="Calibri" charset="0"/>
              <a:ea typeface="ＭＳ Ｐゴシック" charset="0"/>
            </a:endParaRPr>
          </a:p>
          <a:p>
            <a:pPr defTabSz="457200"/>
            <a:endParaRPr lang="nl-BE" sz="1200" dirty="0">
              <a:solidFill>
                <a:prstClr val="white"/>
              </a:solidFill>
              <a:latin typeface="Calibri" charset="0"/>
              <a:ea typeface="ＭＳ Ｐゴシック" charset="0"/>
            </a:endParaRPr>
          </a:p>
          <a:p>
            <a:pPr algn="ctr" defTabSz="457200"/>
            <a:r>
              <a:rPr lang="nl-BE" sz="1200" dirty="0">
                <a:solidFill>
                  <a:prstClr val="white"/>
                </a:solidFill>
                <a:latin typeface="Calibri" charset="0"/>
                <a:ea typeface="ＭＳ Ｐゴシック" charset="0"/>
              </a:rPr>
              <a:t>20U totale </a:t>
            </a:r>
            <a:r>
              <a:rPr lang="nl-BE" sz="1200" dirty="0" smtClean="0">
                <a:solidFill>
                  <a:prstClr val="white"/>
                </a:solidFill>
                <a:latin typeface="Calibri" charset="0"/>
                <a:ea typeface="ＭＳ Ｐゴシック" charset="0"/>
              </a:rPr>
              <a:t>dienstverlening</a:t>
            </a:r>
          </a:p>
          <a:p>
            <a:pPr algn="ctr" defTabSz="457200"/>
            <a:endParaRPr lang="nl-BE" sz="1200" dirty="0">
              <a:solidFill>
                <a:prstClr val="white"/>
              </a:solidFill>
              <a:latin typeface="Calibri" charset="0"/>
              <a:ea typeface="ＭＳ Ｐゴシック" charset="0"/>
            </a:endParaRPr>
          </a:p>
        </p:txBody>
      </p:sp>
      <p:sp>
        <p:nvSpPr>
          <p:cNvPr id="12" name="Tekstvak 11"/>
          <p:cNvSpPr txBox="1"/>
          <p:nvPr/>
        </p:nvSpPr>
        <p:spPr>
          <a:xfrm>
            <a:off x="4804871" y="3448308"/>
            <a:ext cx="1515358" cy="2442270"/>
          </a:xfrm>
          <a:prstGeom prst="roundRect">
            <a:avLst/>
          </a:prstGeom>
          <a:solidFill>
            <a:srgbClr val="27AEEF"/>
          </a:solidFill>
          <a:ln>
            <a:solidFill>
              <a:srgbClr val="27AEEF"/>
            </a:solidFill>
          </a:ln>
        </p:spPr>
        <p:txBody>
          <a:bodyPr wrap="square" rtlCol="0">
            <a:spAutoFit/>
          </a:bodyPr>
          <a:lstStyle/>
          <a:p>
            <a:pPr defTabSz="457200"/>
            <a:r>
              <a:rPr lang="nl-BE" sz="1200" u="sng" dirty="0">
                <a:solidFill>
                  <a:prstClr val="white"/>
                </a:solidFill>
                <a:latin typeface="Calibri" charset="0"/>
                <a:ea typeface="ＭＳ Ｐゴシック" charset="0"/>
              </a:rPr>
              <a:t>Budgetcategorie III</a:t>
            </a:r>
          </a:p>
          <a:p>
            <a:pPr defTabSz="457200"/>
            <a:r>
              <a:rPr lang="nl-BE" sz="1200" dirty="0">
                <a:solidFill>
                  <a:prstClr val="white"/>
                </a:solidFill>
                <a:latin typeface="Calibri" charset="0"/>
                <a:ea typeface="ＭＳ Ｐゴシック" charset="0"/>
              </a:rPr>
              <a:t>Persoon A</a:t>
            </a:r>
          </a:p>
          <a:p>
            <a:pPr defTabSz="457200"/>
            <a:endParaRPr lang="nl-BE" sz="1200" dirty="0">
              <a:solidFill>
                <a:prstClr val="white"/>
              </a:solidFill>
              <a:latin typeface="Calibri" charset="0"/>
              <a:ea typeface="ＭＳ Ｐゴシック" charset="0"/>
            </a:endParaRPr>
          </a:p>
          <a:p>
            <a:pPr defTabSz="457200"/>
            <a:r>
              <a:rPr lang="nl-BE" sz="1200" dirty="0" smtClean="0">
                <a:solidFill>
                  <a:prstClr val="white"/>
                </a:solidFill>
                <a:latin typeface="Calibri" charset="0"/>
                <a:ea typeface="ＭＳ Ｐゴシック" charset="0"/>
              </a:rPr>
              <a:t>8-12U </a:t>
            </a:r>
            <a:r>
              <a:rPr lang="nl-BE" sz="1200" dirty="0">
                <a:solidFill>
                  <a:prstClr val="white"/>
                </a:solidFill>
                <a:latin typeface="Calibri" charset="0"/>
                <a:ea typeface="ＭＳ Ｐゴシック" charset="0"/>
              </a:rPr>
              <a:t>dagopvang</a:t>
            </a:r>
          </a:p>
          <a:p>
            <a:pPr defTabSz="457200"/>
            <a:r>
              <a:rPr lang="nl-BE" sz="1200" dirty="0" smtClean="0">
                <a:solidFill>
                  <a:prstClr val="white"/>
                </a:solidFill>
                <a:latin typeface="Calibri" charset="0"/>
                <a:ea typeface="ＭＳ Ｐゴシック" charset="0"/>
              </a:rPr>
              <a:t>0-5U </a:t>
            </a:r>
            <a:r>
              <a:rPr lang="nl-BE" sz="1200" dirty="0">
                <a:solidFill>
                  <a:prstClr val="white"/>
                </a:solidFill>
                <a:latin typeface="Calibri" charset="0"/>
                <a:ea typeface="ＭＳ Ｐゴシック" charset="0"/>
              </a:rPr>
              <a:t>zwemmen</a:t>
            </a:r>
          </a:p>
          <a:p>
            <a:pPr defTabSz="457200"/>
            <a:r>
              <a:rPr lang="nl-BE" sz="1200" dirty="0" smtClean="0">
                <a:solidFill>
                  <a:prstClr val="white"/>
                </a:solidFill>
                <a:latin typeface="Calibri" charset="0"/>
                <a:ea typeface="ＭＳ Ｐゴシック" charset="0"/>
              </a:rPr>
              <a:t>0-4U </a:t>
            </a:r>
            <a:r>
              <a:rPr lang="nl-BE" sz="1200" dirty="0">
                <a:solidFill>
                  <a:prstClr val="white"/>
                </a:solidFill>
                <a:latin typeface="Calibri" charset="0"/>
                <a:ea typeface="ＭＳ Ｐゴシック" charset="0"/>
              </a:rPr>
              <a:t>kinesitherapie</a:t>
            </a:r>
          </a:p>
          <a:p>
            <a:pPr defTabSz="457200"/>
            <a:r>
              <a:rPr lang="nl-BE" sz="1200" dirty="0" smtClean="0">
                <a:solidFill>
                  <a:prstClr val="white"/>
                </a:solidFill>
                <a:latin typeface="Calibri" charset="0"/>
                <a:ea typeface="ＭＳ Ｐゴシック" charset="0"/>
              </a:rPr>
              <a:t>0-4U </a:t>
            </a:r>
            <a:r>
              <a:rPr lang="nl-BE" sz="1200" dirty="0" err="1">
                <a:solidFill>
                  <a:prstClr val="white"/>
                </a:solidFill>
                <a:latin typeface="Calibri" charset="0"/>
                <a:ea typeface="ＭＳ Ｐゴシック" charset="0"/>
              </a:rPr>
              <a:t>hippo</a:t>
            </a:r>
            <a:endParaRPr lang="nl-BE" sz="1200" dirty="0">
              <a:solidFill>
                <a:prstClr val="white"/>
              </a:solidFill>
              <a:latin typeface="Calibri" charset="0"/>
              <a:ea typeface="ＭＳ Ｐゴシック" charset="0"/>
            </a:endParaRPr>
          </a:p>
          <a:p>
            <a:pPr defTabSz="457200"/>
            <a:endParaRPr lang="nl-BE" sz="1200" dirty="0">
              <a:solidFill>
                <a:prstClr val="white"/>
              </a:solidFill>
              <a:latin typeface="Calibri" charset="0"/>
              <a:ea typeface="ＭＳ Ｐゴシック" charset="0"/>
            </a:endParaRPr>
          </a:p>
          <a:p>
            <a:pPr algn="ctr" defTabSz="457200"/>
            <a:r>
              <a:rPr lang="nl-BE" sz="1200" dirty="0" smtClean="0">
                <a:solidFill>
                  <a:prstClr val="white"/>
                </a:solidFill>
                <a:latin typeface="Calibri" charset="0"/>
                <a:ea typeface="ＭＳ Ｐゴシック" charset="0"/>
              </a:rPr>
              <a:t>Maximum 20U </a:t>
            </a:r>
            <a:r>
              <a:rPr lang="nl-BE" sz="1200" dirty="0">
                <a:solidFill>
                  <a:prstClr val="white"/>
                </a:solidFill>
                <a:latin typeface="Calibri" charset="0"/>
                <a:ea typeface="ＭＳ Ｐゴシック" charset="0"/>
              </a:rPr>
              <a:t>totale dienstverlening</a:t>
            </a:r>
          </a:p>
        </p:txBody>
      </p:sp>
      <p:sp>
        <p:nvSpPr>
          <p:cNvPr id="13" name="Tekstvak 12"/>
          <p:cNvSpPr txBox="1"/>
          <p:nvPr/>
        </p:nvSpPr>
        <p:spPr>
          <a:xfrm>
            <a:off x="6407424" y="3427861"/>
            <a:ext cx="1515358" cy="2442270"/>
          </a:xfrm>
          <a:prstGeom prst="roundRect">
            <a:avLst/>
          </a:prstGeom>
          <a:solidFill>
            <a:srgbClr val="27AEEF"/>
          </a:solidFill>
          <a:ln>
            <a:solidFill>
              <a:srgbClr val="27AEEF"/>
            </a:solidFill>
          </a:ln>
        </p:spPr>
        <p:txBody>
          <a:bodyPr wrap="square" rtlCol="0">
            <a:spAutoFit/>
          </a:bodyPr>
          <a:lstStyle/>
          <a:p>
            <a:pPr defTabSz="457200"/>
            <a:r>
              <a:rPr lang="nl-BE" sz="1200" u="sng" dirty="0">
                <a:solidFill>
                  <a:prstClr val="white"/>
                </a:solidFill>
                <a:latin typeface="Calibri" charset="0"/>
                <a:ea typeface="ＭＳ Ｐゴシック" charset="0"/>
              </a:rPr>
              <a:t>Budgetcategorie III</a:t>
            </a:r>
          </a:p>
          <a:p>
            <a:pPr defTabSz="457200"/>
            <a:r>
              <a:rPr lang="nl-BE" sz="1200" dirty="0">
                <a:solidFill>
                  <a:prstClr val="white"/>
                </a:solidFill>
                <a:latin typeface="Calibri" charset="0"/>
                <a:ea typeface="ＭＳ Ｐゴシック" charset="0"/>
              </a:rPr>
              <a:t>Persoon </a:t>
            </a:r>
            <a:r>
              <a:rPr lang="nl-BE" sz="1200" dirty="0" smtClean="0">
                <a:solidFill>
                  <a:prstClr val="white"/>
                </a:solidFill>
                <a:latin typeface="Calibri" charset="0"/>
                <a:ea typeface="ＭＳ Ｐゴシック" charset="0"/>
              </a:rPr>
              <a:t>B</a:t>
            </a:r>
            <a:endParaRPr lang="nl-BE" sz="1200" dirty="0">
              <a:solidFill>
                <a:prstClr val="white"/>
              </a:solidFill>
              <a:latin typeface="Calibri" charset="0"/>
              <a:ea typeface="ＭＳ Ｐゴシック" charset="0"/>
            </a:endParaRPr>
          </a:p>
          <a:p>
            <a:pPr defTabSz="457200"/>
            <a:endParaRPr lang="nl-BE" sz="1200" dirty="0">
              <a:solidFill>
                <a:prstClr val="white"/>
              </a:solidFill>
              <a:latin typeface="Calibri" charset="0"/>
              <a:ea typeface="ＭＳ Ｐゴシック" charset="0"/>
            </a:endParaRPr>
          </a:p>
          <a:p>
            <a:pPr defTabSz="457200"/>
            <a:r>
              <a:rPr lang="nl-BE" sz="1200" dirty="0">
                <a:solidFill>
                  <a:prstClr val="white"/>
                </a:solidFill>
                <a:latin typeface="Calibri" charset="0"/>
                <a:ea typeface="ＭＳ Ｐゴシック" charset="0"/>
              </a:rPr>
              <a:t>8-12U dagopvang</a:t>
            </a:r>
          </a:p>
          <a:p>
            <a:pPr defTabSz="457200"/>
            <a:r>
              <a:rPr lang="nl-BE" sz="1200" dirty="0">
                <a:solidFill>
                  <a:prstClr val="white"/>
                </a:solidFill>
                <a:latin typeface="Calibri" charset="0"/>
                <a:ea typeface="ＭＳ Ｐゴシック" charset="0"/>
              </a:rPr>
              <a:t>0-5U zwemmen</a:t>
            </a:r>
          </a:p>
          <a:p>
            <a:pPr defTabSz="457200"/>
            <a:r>
              <a:rPr lang="nl-BE" sz="1200" dirty="0">
                <a:solidFill>
                  <a:prstClr val="white"/>
                </a:solidFill>
                <a:latin typeface="Calibri" charset="0"/>
                <a:ea typeface="ＭＳ Ｐゴシック" charset="0"/>
              </a:rPr>
              <a:t>0-4U kinesitherapie</a:t>
            </a:r>
          </a:p>
          <a:p>
            <a:pPr defTabSz="457200"/>
            <a:r>
              <a:rPr lang="nl-BE" sz="1200" dirty="0">
                <a:solidFill>
                  <a:prstClr val="white"/>
                </a:solidFill>
                <a:latin typeface="Calibri" charset="0"/>
                <a:ea typeface="ＭＳ Ｐゴシック" charset="0"/>
              </a:rPr>
              <a:t>0-4U </a:t>
            </a:r>
            <a:r>
              <a:rPr lang="nl-BE" sz="1200" dirty="0" err="1">
                <a:solidFill>
                  <a:prstClr val="white"/>
                </a:solidFill>
                <a:latin typeface="Calibri" charset="0"/>
                <a:ea typeface="ＭＳ Ｐゴシック" charset="0"/>
              </a:rPr>
              <a:t>hippo</a:t>
            </a:r>
            <a:endParaRPr lang="nl-BE" sz="1200" dirty="0">
              <a:solidFill>
                <a:prstClr val="white"/>
              </a:solidFill>
              <a:latin typeface="Calibri" charset="0"/>
              <a:ea typeface="ＭＳ Ｐゴシック" charset="0"/>
            </a:endParaRPr>
          </a:p>
          <a:p>
            <a:pPr defTabSz="457200"/>
            <a:endParaRPr lang="nl-BE" sz="1200" dirty="0">
              <a:solidFill>
                <a:prstClr val="white"/>
              </a:solidFill>
              <a:latin typeface="Calibri" charset="0"/>
              <a:ea typeface="ＭＳ Ｐゴシック" charset="0"/>
            </a:endParaRPr>
          </a:p>
          <a:p>
            <a:pPr algn="ctr" defTabSz="457200"/>
            <a:r>
              <a:rPr lang="nl-BE" sz="1200" dirty="0" smtClean="0">
                <a:solidFill>
                  <a:prstClr val="white"/>
                </a:solidFill>
                <a:latin typeface="Calibri" charset="0"/>
                <a:ea typeface="ＭＳ Ｐゴシック" charset="0"/>
              </a:rPr>
              <a:t>Maximum 20U </a:t>
            </a:r>
            <a:r>
              <a:rPr lang="nl-BE" sz="1200" dirty="0">
                <a:solidFill>
                  <a:prstClr val="white"/>
                </a:solidFill>
                <a:latin typeface="Calibri" charset="0"/>
                <a:ea typeface="ＭＳ Ｐゴシック" charset="0"/>
              </a:rPr>
              <a:t>totale dienstverlening</a:t>
            </a:r>
          </a:p>
        </p:txBody>
      </p:sp>
      <p:sp>
        <p:nvSpPr>
          <p:cNvPr id="14" name="Linkeraccolade 13"/>
          <p:cNvSpPr/>
          <p:nvPr/>
        </p:nvSpPr>
        <p:spPr>
          <a:xfrm rot="5400000">
            <a:off x="2149661" y="1682611"/>
            <a:ext cx="244023" cy="312344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nl-BE" sz="2400">
              <a:solidFill>
                <a:prstClr val="black"/>
              </a:solidFill>
            </a:endParaRPr>
          </a:p>
        </p:txBody>
      </p:sp>
      <p:sp>
        <p:nvSpPr>
          <p:cNvPr id="15" name="Linkeraccolade 14"/>
          <p:cNvSpPr/>
          <p:nvPr/>
        </p:nvSpPr>
        <p:spPr>
          <a:xfrm rot="5400000">
            <a:off x="6239053" y="1682611"/>
            <a:ext cx="244023" cy="312344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nl-BE" sz="2400">
              <a:solidFill>
                <a:prstClr val="black"/>
              </a:solidFill>
            </a:endParaRPr>
          </a:p>
        </p:txBody>
      </p:sp>
      <p:sp>
        <p:nvSpPr>
          <p:cNvPr id="16" name="Tijdelijke aanduiding voor tekst 3"/>
          <p:cNvSpPr txBox="1">
            <a:spLocks/>
          </p:cNvSpPr>
          <p:nvPr/>
        </p:nvSpPr>
        <p:spPr>
          <a:xfrm>
            <a:off x="4752967" y="2382986"/>
            <a:ext cx="3925520" cy="3924097"/>
          </a:xfrm>
          <a:prstGeom prst="rect">
            <a:avLst/>
          </a:prstGeom>
        </p:spPr>
        <p:txBody>
          <a:bodyPr vert="horz"/>
          <a:lstStyle>
            <a:lvl1pPr marL="342900" indent="-342900" algn="l" defTabSz="457200" rtl="0" eaLnBrk="0" fontAlgn="base" hangingPunct="0">
              <a:spcBef>
                <a:spcPct val="20000"/>
              </a:spcBef>
              <a:spcAft>
                <a:spcPct val="0"/>
              </a:spcAft>
              <a:buClr>
                <a:srgbClr val="27AEEF"/>
              </a:buClr>
              <a:buSzPct val="65000"/>
              <a:buFontTx/>
              <a:buBlip>
                <a:blip r:embed="rId3"/>
              </a:buBlip>
              <a:defRPr sz="1600" kern="1200">
                <a:solidFill>
                  <a:srgbClr val="27AEEF"/>
                </a:solidFill>
                <a:latin typeface="Segoe UI Light"/>
                <a:ea typeface="ＭＳ Ｐゴシック" charset="0"/>
                <a:cs typeface="Segoe UI Light"/>
              </a:defRPr>
            </a:lvl1pPr>
            <a:lvl2pPr marL="792000" indent="-360000" algn="l" defTabSz="457200" rtl="0" eaLnBrk="0" fontAlgn="base" hangingPunct="0">
              <a:spcBef>
                <a:spcPts val="400"/>
              </a:spcBef>
              <a:spcAft>
                <a:spcPct val="0"/>
              </a:spcAft>
              <a:buClr>
                <a:srgbClr val="27AEEF"/>
              </a:buClr>
              <a:buSzPct val="85000"/>
              <a:buFontTx/>
              <a:buBlip>
                <a:blip r:embed="rId4"/>
              </a:buBlip>
              <a:defRPr sz="1400" kern="1200">
                <a:solidFill>
                  <a:srgbClr val="1D1D1B"/>
                </a:solidFill>
                <a:latin typeface="Segoe UI Light"/>
                <a:ea typeface="ＭＳ Ｐゴシック" charset="0"/>
                <a:cs typeface="Segoe UI Light"/>
              </a:defRPr>
            </a:lvl2pPr>
            <a:lvl3pPr marL="1116000" indent="-360000" algn="l" defTabSz="457200" rtl="0" eaLnBrk="0" fontAlgn="base" hangingPunct="0">
              <a:spcBef>
                <a:spcPts val="400"/>
              </a:spcBef>
              <a:spcAft>
                <a:spcPct val="0"/>
              </a:spcAft>
              <a:buClr>
                <a:srgbClr val="27AEEF"/>
              </a:buClr>
              <a:buSzPct val="85000"/>
              <a:buFontTx/>
              <a:buBlip>
                <a:blip r:embed="rId5"/>
              </a:buBlip>
              <a:defRPr sz="1400" kern="1200" baseline="0">
                <a:solidFill>
                  <a:srgbClr val="1D1D1B"/>
                </a:solidFill>
                <a:latin typeface="Segoe UI Light"/>
                <a:ea typeface="Segoe UI Light"/>
                <a:cs typeface="Segoe UI Light"/>
              </a:defRPr>
            </a:lvl3pPr>
            <a:lvl4pPr marL="1368000" indent="-252000" algn="l" defTabSz="457200" rtl="0" eaLnBrk="0" fontAlgn="base" hangingPunct="0">
              <a:spcBef>
                <a:spcPts val="400"/>
              </a:spcBef>
              <a:spcAft>
                <a:spcPct val="0"/>
              </a:spcAft>
              <a:buClr>
                <a:srgbClr val="27AEEF"/>
              </a:buClr>
              <a:buSzPct val="85000"/>
              <a:buFont typeface="Arial"/>
              <a:buChar char="•"/>
              <a:defRPr sz="1400" kern="1200" baseline="0">
                <a:solidFill>
                  <a:srgbClr val="1D1D1B"/>
                </a:solidFill>
                <a:latin typeface="Segoe UI Light"/>
                <a:ea typeface="Segoe UI Light"/>
                <a:cs typeface="Segoe UI Light"/>
              </a:defRPr>
            </a:lvl4pPr>
            <a:lvl5pPr marL="1602000" indent="-252000" algn="l" defTabSz="457200" rtl="0" eaLnBrk="0" fontAlgn="base" hangingPunct="0">
              <a:lnSpc>
                <a:spcPct val="100000"/>
              </a:lnSpc>
              <a:spcBef>
                <a:spcPts val="400"/>
              </a:spcBef>
              <a:spcAft>
                <a:spcPct val="0"/>
              </a:spcAft>
              <a:buClr>
                <a:srgbClr val="27AEEF"/>
              </a:buClr>
              <a:buSzPct val="85000"/>
              <a:buFont typeface="Lucida Grande"/>
              <a:buChar char="-"/>
              <a:defRPr sz="1400" kern="1200" baseline="0">
                <a:solidFill>
                  <a:srgbClr val="1D1D1B"/>
                </a:solidFill>
                <a:latin typeface="Segoe UI Light"/>
                <a:ea typeface="Segoe UI Light"/>
                <a:cs typeface="Segoe U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latin typeface="Segoe UI" panose="020B0502040204020203" pitchFamily="34" charset="0"/>
                <a:cs typeface="Segoe UI" panose="020B0502040204020203" pitchFamily="34" charset="0"/>
              </a:rPr>
              <a:t>Pakket</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benadering</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58140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Basisprincipe</a:t>
            </a:r>
            <a:r>
              <a:rPr lang="en-US" dirty="0" smtClean="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C</a:t>
            </a:r>
            <a:r>
              <a:rPr lang="en-US" dirty="0" err="1" smtClean="0">
                <a:latin typeface="Segoe UI" panose="020B0502040204020203" pitchFamily="34" charset="0"/>
                <a:cs typeface="Segoe UI" panose="020B0502040204020203" pitchFamily="34" charset="0"/>
              </a:rPr>
              <a:t>liënt</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staat</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centraal</a:t>
            </a:r>
            <a:endParaRPr lang="en-US" dirty="0">
              <a:latin typeface="Segoe UI" panose="020B0502040204020203" pitchFamily="34" charset="0"/>
              <a:cs typeface="Segoe UI" panose="020B0502040204020203" pitchFamily="34" charset="0"/>
            </a:endParaRPr>
          </a:p>
        </p:txBody>
      </p:sp>
      <p:sp>
        <p:nvSpPr>
          <p:cNvPr id="4" name="Tijdelijke aanduiding voor tekst 3"/>
          <p:cNvSpPr>
            <a:spLocks noGrp="1"/>
          </p:cNvSpPr>
          <p:nvPr>
            <p:ph type="body" sz="quarter" idx="13"/>
          </p:nvPr>
        </p:nvSpPr>
        <p:spPr>
          <a:xfrm>
            <a:off x="663926" y="2161314"/>
            <a:ext cx="7575550" cy="3746759"/>
          </a:xfrm>
        </p:spPr>
        <p:txBody>
          <a:bodyPr/>
          <a:lstStyle/>
          <a:p>
            <a:r>
              <a:rPr lang="en-US" dirty="0" err="1" smtClean="0">
                <a:latin typeface="Segoe UI" panose="020B0502040204020203" pitchFamily="34" charset="0"/>
                <a:cs typeface="Segoe UI" panose="020B0502040204020203" pitchFamily="34" charset="0"/>
              </a:rPr>
              <a:t>Overgang</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naar</a:t>
            </a:r>
            <a:r>
              <a:rPr lang="en-US" dirty="0" smtClean="0">
                <a:latin typeface="Segoe UI" panose="020B0502040204020203" pitchFamily="34" charset="0"/>
                <a:cs typeface="Segoe UI" panose="020B0502040204020203" pitchFamily="34" charset="0"/>
              </a:rPr>
              <a:t> </a:t>
            </a:r>
            <a:r>
              <a:rPr lang="en-US" u="sng" dirty="0" err="1" smtClean="0">
                <a:latin typeface="Segoe UI" panose="020B0502040204020203" pitchFamily="34" charset="0"/>
                <a:cs typeface="Segoe UI" panose="020B0502040204020203" pitchFamily="34" charset="0"/>
              </a:rPr>
              <a:t>persoonsvolgende</a:t>
            </a:r>
            <a:r>
              <a:rPr lang="en-US" dirty="0" smtClean="0">
                <a:latin typeface="Segoe UI" panose="020B0502040204020203" pitchFamily="34" charset="0"/>
                <a:cs typeface="Segoe UI" panose="020B0502040204020203" pitchFamily="34" charset="0"/>
              </a:rPr>
              <a:t> financiering</a:t>
            </a:r>
          </a:p>
          <a:p>
            <a:endParaRPr lang="en-US" dirty="0" smtClean="0">
              <a:latin typeface="Segoe UI" panose="020B0502040204020203" pitchFamily="34" charset="0"/>
              <a:cs typeface="Segoe UI" panose="020B0502040204020203" pitchFamily="34" charset="0"/>
            </a:endParaRPr>
          </a:p>
          <a:p>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Shift van </a:t>
            </a:r>
            <a:r>
              <a:rPr lang="en-US" dirty="0" err="1" smtClean="0">
                <a:latin typeface="Segoe UI" panose="020B0502040204020203" pitchFamily="34" charset="0"/>
                <a:cs typeface="Segoe UI" panose="020B0502040204020203" pitchFamily="34" charset="0"/>
              </a:rPr>
              <a:t>aanbodgerichte</a:t>
            </a:r>
            <a:r>
              <a:rPr lang="en-US" dirty="0" smtClean="0">
                <a:latin typeface="Segoe UI" panose="020B0502040204020203" pitchFamily="34" charset="0"/>
                <a:cs typeface="Segoe UI" panose="020B0502040204020203" pitchFamily="34" charset="0"/>
              </a:rPr>
              <a:t> financiering </a:t>
            </a:r>
            <a:r>
              <a:rPr lang="en-US" dirty="0" err="1" smtClean="0">
                <a:latin typeface="Segoe UI" panose="020B0502040204020203" pitchFamily="34" charset="0"/>
                <a:cs typeface="Segoe UI" panose="020B0502040204020203" pitchFamily="34" charset="0"/>
              </a:rPr>
              <a:t>naar</a:t>
            </a:r>
            <a:r>
              <a:rPr lang="en-US" dirty="0" smtClean="0">
                <a:latin typeface="Segoe UI" panose="020B0502040204020203" pitchFamily="34" charset="0"/>
                <a:cs typeface="Segoe UI" panose="020B0502040204020203" pitchFamily="34" charset="0"/>
              </a:rPr>
              <a:t> </a:t>
            </a:r>
            <a:r>
              <a:rPr lang="en-US" u="sng" dirty="0" err="1" smtClean="0">
                <a:latin typeface="Segoe UI" panose="020B0502040204020203" pitchFamily="34" charset="0"/>
                <a:cs typeface="Segoe UI" panose="020B0502040204020203" pitchFamily="34" charset="0"/>
              </a:rPr>
              <a:t>vraaggerichte</a:t>
            </a:r>
            <a:r>
              <a:rPr lang="en-US" dirty="0" smtClean="0">
                <a:latin typeface="Segoe UI" panose="020B0502040204020203" pitchFamily="34" charset="0"/>
                <a:cs typeface="Segoe UI" panose="020B0502040204020203" pitchFamily="34" charset="0"/>
              </a:rPr>
              <a:t> financiering</a:t>
            </a:r>
          </a:p>
          <a:p>
            <a:endParaRPr lang="en-US" dirty="0" smtClean="0">
              <a:latin typeface="Segoe UI" panose="020B0502040204020203" pitchFamily="34" charset="0"/>
              <a:cs typeface="Segoe UI" panose="020B0502040204020203" pitchFamily="34" charset="0"/>
            </a:endParaRPr>
          </a:p>
          <a:p>
            <a:endParaRPr lang="en-US" dirty="0" smtClean="0">
              <a:latin typeface="Segoe UI" panose="020B0502040204020203" pitchFamily="34" charset="0"/>
              <a:cs typeface="Segoe UI" panose="020B0502040204020203" pitchFamily="34" charset="0"/>
            </a:endParaRPr>
          </a:p>
          <a:p>
            <a:r>
              <a:rPr lang="en-US" dirty="0" smtClean="0">
                <a:latin typeface="Segoe UI" panose="020B0502040204020203" pitchFamily="34" charset="0"/>
                <a:cs typeface="Segoe UI" panose="020B0502040204020203" pitchFamily="34" charset="0"/>
              </a:rPr>
              <a:t>De </a:t>
            </a:r>
            <a:r>
              <a:rPr lang="en-US" dirty="0" err="1" smtClean="0">
                <a:latin typeface="Segoe UI" panose="020B0502040204020203" pitchFamily="34" charset="0"/>
                <a:cs typeface="Segoe UI" panose="020B0502040204020203" pitchFamily="34" charset="0"/>
              </a:rPr>
              <a:t>inviduele</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cliënt</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moet</a:t>
            </a:r>
            <a:r>
              <a:rPr lang="en-US" dirty="0" smtClean="0">
                <a:latin typeface="Segoe UI" panose="020B0502040204020203" pitchFamily="34" charset="0"/>
                <a:cs typeface="Segoe UI" panose="020B0502040204020203" pitchFamily="34" charset="0"/>
              </a:rPr>
              <a:t> steeds </a:t>
            </a:r>
            <a:r>
              <a:rPr lang="en-US" dirty="0" err="1" smtClean="0">
                <a:latin typeface="Segoe UI" panose="020B0502040204020203" pitchFamily="34" charset="0"/>
                <a:cs typeface="Segoe UI" panose="020B0502040204020203" pitchFamily="34" charset="0"/>
              </a:rPr>
              <a:t>centraal</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staan</a:t>
            </a:r>
            <a:r>
              <a:rPr lang="en-US" dirty="0" smtClean="0">
                <a:latin typeface="Segoe UI" panose="020B0502040204020203" pitchFamily="34" charset="0"/>
                <a:cs typeface="Segoe UI" panose="020B0502040204020203" pitchFamily="34" charset="0"/>
              </a:rPr>
              <a:t> om </a:t>
            </a:r>
            <a:r>
              <a:rPr lang="en-US" dirty="0" err="1" smtClean="0">
                <a:latin typeface="Segoe UI" panose="020B0502040204020203" pitchFamily="34" charset="0"/>
                <a:cs typeface="Segoe UI" panose="020B0502040204020203" pitchFamily="34" charset="0"/>
              </a:rPr>
              <a:t>aan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deze</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principes</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te</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voldoen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03676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en-US" dirty="0" err="1" smtClean="0">
                <a:latin typeface="Segoe UI" panose="020B0502040204020203" pitchFamily="34" charset="0"/>
                <a:cs typeface="Segoe UI" panose="020B0502040204020203" pitchFamily="34" charset="0"/>
              </a:rPr>
              <a:t>Opbouw</a:t>
            </a:r>
            <a:r>
              <a:rPr lang="en-US" dirty="0" smtClean="0">
                <a:latin typeface="Segoe UI" panose="020B0502040204020203" pitchFamily="34" charset="0"/>
                <a:cs typeface="Segoe UI" panose="020B0502040204020203" pitchFamily="34" charset="0"/>
              </a:rPr>
              <a:t> van </a:t>
            </a:r>
            <a:r>
              <a:rPr lang="en-US" dirty="0" err="1" smtClean="0">
                <a:latin typeface="Segoe UI" panose="020B0502040204020203" pitchFamily="34" charset="0"/>
                <a:cs typeface="Segoe UI" panose="020B0502040204020203" pitchFamily="34" charset="0"/>
              </a:rPr>
              <a:t>ons</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kostprijsmodel</a:t>
            </a:r>
            <a:endParaRPr lang="en-US" dirty="0">
              <a:latin typeface="Segoe UI" panose="020B0502040204020203" pitchFamily="34" charset="0"/>
              <a:cs typeface="Segoe UI" panose="020B0502040204020203" pitchFamily="34" charset="0"/>
            </a:endParaRPr>
          </a:p>
        </p:txBody>
      </p:sp>
      <p:sp>
        <p:nvSpPr>
          <p:cNvPr id="7" name="Afgeronde rechthoek 6"/>
          <p:cNvSpPr/>
          <p:nvPr/>
        </p:nvSpPr>
        <p:spPr>
          <a:xfrm>
            <a:off x="6536202" y="1651763"/>
            <a:ext cx="1546390" cy="1008512"/>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8" name="Tekstvak 7"/>
          <p:cNvSpPr txBox="1"/>
          <p:nvPr/>
        </p:nvSpPr>
        <p:spPr>
          <a:xfrm>
            <a:off x="6672019" y="1675391"/>
            <a:ext cx="1292559" cy="738664"/>
          </a:xfrm>
          <a:prstGeom prst="rect">
            <a:avLst/>
          </a:prstGeom>
          <a:solidFill>
            <a:srgbClr val="27AEEF"/>
          </a:solidFill>
          <a:ln>
            <a:solidFill>
              <a:srgbClr val="27AEEF"/>
            </a:solidFill>
          </a:ln>
        </p:spPr>
        <p:txBody>
          <a:bodyPr wrap="square" rtlCol="0">
            <a:spAutoFit/>
          </a:bodyPr>
          <a:lstStyle/>
          <a:p>
            <a:pPr algn="ctr" defTabSz="457200"/>
            <a:r>
              <a:rPr lang="nl-BE" sz="1400" b="1" dirty="0" smtClean="0">
                <a:solidFill>
                  <a:prstClr val="white"/>
                </a:solidFill>
                <a:latin typeface="Calibri" charset="0"/>
                <a:ea typeface="ＭＳ Ｐゴシック" charset="0"/>
              </a:rPr>
              <a:t>Totaal Inkomsten Cliënt</a:t>
            </a:r>
            <a:endParaRPr lang="nl-BE" sz="1400" b="1" dirty="0">
              <a:solidFill>
                <a:prstClr val="white"/>
              </a:solidFill>
              <a:latin typeface="Calibri" charset="0"/>
              <a:ea typeface="ＭＳ Ｐゴシック" charset="0"/>
            </a:endParaRPr>
          </a:p>
        </p:txBody>
      </p:sp>
      <p:sp>
        <p:nvSpPr>
          <p:cNvPr id="9" name="Afgeronde rechthoek 8"/>
          <p:cNvSpPr/>
          <p:nvPr/>
        </p:nvSpPr>
        <p:spPr>
          <a:xfrm>
            <a:off x="686701" y="1664485"/>
            <a:ext cx="1546390" cy="1008512"/>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10" name="Tekstvak 9"/>
          <p:cNvSpPr txBox="1"/>
          <p:nvPr/>
        </p:nvSpPr>
        <p:spPr>
          <a:xfrm>
            <a:off x="675417" y="1800821"/>
            <a:ext cx="1546390" cy="523220"/>
          </a:xfrm>
          <a:prstGeom prst="rect">
            <a:avLst/>
          </a:prstGeom>
          <a:solidFill>
            <a:srgbClr val="27AEEF"/>
          </a:solidFill>
          <a:ln>
            <a:solidFill>
              <a:srgbClr val="27AEEF"/>
            </a:solidFill>
          </a:ln>
        </p:spPr>
        <p:txBody>
          <a:bodyPr wrap="square" rtlCol="0">
            <a:spAutoFit/>
          </a:bodyPr>
          <a:lstStyle/>
          <a:p>
            <a:pPr algn="ctr" defTabSz="457200"/>
            <a:r>
              <a:rPr lang="nl-BE" sz="1400" b="1" dirty="0" smtClean="0">
                <a:solidFill>
                  <a:prstClr val="white"/>
                </a:solidFill>
                <a:latin typeface="Calibri" charset="0"/>
                <a:ea typeface="ＭＳ Ｐゴシック" charset="0"/>
              </a:rPr>
              <a:t>Totaal Kosten Cliënt</a:t>
            </a:r>
            <a:endParaRPr lang="nl-BE" sz="1400" b="1" dirty="0">
              <a:solidFill>
                <a:prstClr val="white"/>
              </a:solidFill>
              <a:latin typeface="Calibri" charset="0"/>
              <a:ea typeface="ＭＳ Ｐゴシック" charset="0"/>
            </a:endParaRPr>
          </a:p>
        </p:txBody>
      </p:sp>
      <p:sp>
        <p:nvSpPr>
          <p:cNvPr id="11" name="Afgeronde rechthoek 10"/>
          <p:cNvSpPr/>
          <p:nvPr/>
        </p:nvSpPr>
        <p:spPr>
          <a:xfrm>
            <a:off x="3630407" y="1653132"/>
            <a:ext cx="1546390" cy="1008512"/>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12" name="Tekstvak 11"/>
          <p:cNvSpPr txBox="1"/>
          <p:nvPr/>
        </p:nvSpPr>
        <p:spPr>
          <a:xfrm>
            <a:off x="3619123" y="1940065"/>
            <a:ext cx="1546390" cy="307777"/>
          </a:xfrm>
          <a:prstGeom prst="rect">
            <a:avLst/>
          </a:prstGeom>
          <a:solidFill>
            <a:srgbClr val="27AEEF"/>
          </a:solidFill>
          <a:ln>
            <a:solidFill>
              <a:srgbClr val="27AEEF"/>
            </a:solidFill>
          </a:ln>
        </p:spPr>
        <p:txBody>
          <a:bodyPr wrap="square" rtlCol="0">
            <a:spAutoFit/>
          </a:bodyPr>
          <a:lstStyle/>
          <a:p>
            <a:pPr algn="ctr" defTabSz="457200"/>
            <a:r>
              <a:rPr lang="nl-BE" sz="1400" b="1" dirty="0" smtClean="0">
                <a:solidFill>
                  <a:prstClr val="white"/>
                </a:solidFill>
                <a:latin typeface="Calibri" charset="0"/>
                <a:ea typeface="ＭＳ Ｐゴシック" charset="0"/>
              </a:rPr>
              <a:t>Totaal Cliënt</a:t>
            </a:r>
            <a:endParaRPr lang="nl-BE" sz="1400" b="1" dirty="0">
              <a:solidFill>
                <a:prstClr val="white"/>
              </a:solidFill>
              <a:latin typeface="Calibri" charset="0"/>
              <a:ea typeface="ＭＳ Ｐゴシック" charset="0"/>
            </a:endParaRPr>
          </a:p>
        </p:txBody>
      </p:sp>
      <p:cxnSp>
        <p:nvCxnSpPr>
          <p:cNvPr id="13" name="Rechte verbindingslijn met pijl 12"/>
          <p:cNvCxnSpPr>
            <a:stCxn id="9" idx="3"/>
            <a:endCxn id="11" idx="1"/>
          </p:cNvCxnSpPr>
          <p:nvPr/>
        </p:nvCxnSpPr>
        <p:spPr>
          <a:xfrm flipV="1">
            <a:off x="2233091" y="2157393"/>
            <a:ext cx="1397316" cy="11353"/>
          </a:xfrm>
          <a:prstGeom prst="straightConnector1">
            <a:avLst/>
          </a:prstGeom>
          <a:ln>
            <a:solidFill>
              <a:srgbClr val="27AEEF"/>
            </a:solidFill>
            <a:tailEnd type="triangle"/>
          </a:ln>
        </p:spPr>
        <p:style>
          <a:lnRef idx="2">
            <a:schemeClr val="accent1"/>
          </a:lnRef>
          <a:fillRef idx="0">
            <a:schemeClr val="accent1"/>
          </a:fillRef>
          <a:effectRef idx="1">
            <a:schemeClr val="accent1"/>
          </a:effectRef>
          <a:fontRef idx="minor">
            <a:schemeClr val="tx1"/>
          </a:fontRef>
        </p:style>
      </p:cxnSp>
      <p:cxnSp>
        <p:nvCxnSpPr>
          <p:cNvPr id="14" name="Rechte verbindingslijn met pijl 13"/>
          <p:cNvCxnSpPr>
            <a:stCxn id="7" idx="1"/>
            <a:endCxn id="11" idx="3"/>
          </p:cNvCxnSpPr>
          <p:nvPr/>
        </p:nvCxnSpPr>
        <p:spPr>
          <a:xfrm flipH="1">
            <a:off x="5176804" y="2156024"/>
            <a:ext cx="1359405" cy="1369"/>
          </a:xfrm>
          <a:prstGeom prst="straightConnector1">
            <a:avLst/>
          </a:prstGeom>
          <a:ln>
            <a:solidFill>
              <a:srgbClr val="27AEEF"/>
            </a:solidFill>
            <a:tailEnd type="triangle"/>
          </a:ln>
        </p:spPr>
        <p:style>
          <a:lnRef idx="2">
            <a:schemeClr val="accent1"/>
          </a:lnRef>
          <a:fillRef idx="0">
            <a:schemeClr val="accent1"/>
          </a:fillRef>
          <a:effectRef idx="1">
            <a:schemeClr val="accent1"/>
          </a:effectRef>
          <a:fontRef idx="minor">
            <a:schemeClr val="tx1"/>
          </a:fontRef>
        </p:style>
      </p:cxnSp>
      <p:sp>
        <p:nvSpPr>
          <p:cNvPr id="15" name="Afgeronde rechthoek 14"/>
          <p:cNvSpPr/>
          <p:nvPr/>
        </p:nvSpPr>
        <p:spPr>
          <a:xfrm>
            <a:off x="3619123" y="4860235"/>
            <a:ext cx="1546390" cy="1008512"/>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16" name="Tekstvak 15"/>
          <p:cNvSpPr txBox="1"/>
          <p:nvPr/>
        </p:nvSpPr>
        <p:spPr>
          <a:xfrm>
            <a:off x="3607839" y="5147168"/>
            <a:ext cx="1546390" cy="307777"/>
          </a:xfrm>
          <a:prstGeom prst="rect">
            <a:avLst/>
          </a:prstGeom>
          <a:solidFill>
            <a:srgbClr val="27AEEF"/>
          </a:solidFill>
          <a:ln>
            <a:solidFill>
              <a:srgbClr val="27AEEF"/>
            </a:solidFill>
          </a:ln>
        </p:spPr>
        <p:txBody>
          <a:bodyPr wrap="square" rtlCol="0">
            <a:spAutoFit/>
          </a:bodyPr>
          <a:lstStyle/>
          <a:p>
            <a:pPr algn="ctr" defTabSz="457200"/>
            <a:r>
              <a:rPr lang="nl-BE" sz="1400" b="1" dirty="0" smtClean="0">
                <a:solidFill>
                  <a:prstClr val="white"/>
                </a:solidFill>
                <a:latin typeface="Calibri" charset="0"/>
                <a:ea typeface="ＭＳ Ｐゴシック" charset="0"/>
              </a:rPr>
              <a:t>Totalen</a:t>
            </a:r>
            <a:endParaRPr lang="nl-BE" sz="1400" b="1" dirty="0">
              <a:solidFill>
                <a:prstClr val="white"/>
              </a:solidFill>
              <a:latin typeface="Calibri" charset="0"/>
              <a:ea typeface="ＭＳ Ｐゴシック" charset="0"/>
            </a:endParaRPr>
          </a:p>
        </p:txBody>
      </p:sp>
      <p:cxnSp>
        <p:nvCxnSpPr>
          <p:cNvPr id="17" name="Rechte verbindingslijn met pijl 16"/>
          <p:cNvCxnSpPr>
            <a:stCxn id="20" idx="2"/>
            <a:endCxn id="15" idx="0"/>
          </p:cNvCxnSpPr>
          <p:nvPr/>
        </p:nvCxnSpPr>
        <p:spPr>
          <a:xfrm flipH="1">
            <a:off x="4392318" y="3158481"/>
            <a:ext cx="11284" cy="1701754"/>
          </a:xfrm>
          <a:prstGeom prst="straightConnector1">
            <a:avLst/>
          </a:prstGeom>
          <a:ln>
            <a:solidFill>
              <a:srgbClr val="27AEEF"/>
            </a:solidFill>
            <a:tailEnd type="triangle"/>
          </a:ln>
        </p:spPr>
        <p:style>
          <a:lnRef idx="2">
            <a:schemeClr val="accent1"/>
          </a:lnRef>
          <a:fillRef idx="0">
            <a:schemeClr val="accent1"/>
          </a:fillRef>
          <a:effectRef idx="1">
            <a:schemeClr val="accent1"/>
          </a:effectRef>
          <a:fontRef idx="minor">
            <a:schemeClr val="tx1"/>
          </a:fontRef>
        </p:style>
      </p:cxnSp>
      <p:sp>
        <p:nvSpPr>
          <p:cNvPr id="18" name="Tekstvak 17"/>
          <p:cNvSpPr txBox="1"/>
          <p:nvPr/>
        </p:nvSpPr>
        <p:spPr>
          <a:xfrm>
            <a:off x="6536203" y="2727589"/>
            <a:ext cx="1546390" cy="1107996"/>
          </a:xfrm>
          <a:prstGeom prst="rect">
            <a:avLst/>
          </a:prstGeom>
          <a:noFill/>
          <a:ln>
            <a:solidFill>
              <a:schemeClr val="tx2"/>
            </a:solidFill>
          </a:ln>
        </p:spPr>
        <p:txBody>
          <a:bodyPr wrap="square" rtlCol="0">
            <a:spAutoFit/>
          </a:bodyPr>
          <a:lstStyle/>
          <a:p>
            <a:pPr marL="285750" indent="-285750" defTabSz="457200">
              <a:buFont typeface="Courier New" panose="02070309020205020404" pitchFamily="49" charset="0"/>
              <a:buChar char="o"/>
            </a:pPr>
            <a:r>
              <a:rPr lang="nl-BE" sz="1100" dirty="0" smtClean="0">
                <a:solidFill>
                  <a:prstClr val="black"/>
                </a:solidFill>
                <a:latin typeface="Calibri" charset="0"/>
                <a:ea typeface="ＭＳ Ｐゴシック" charset="0"/>
              </a:rPr>
              <a:t>Op basis van budgetcategorie</a:t>
            </a:r>
          </a:p>
          <a:p>
            <a:pPr marL="285750" indent="-285750" defTabSz="457200">
              <a:buFont typeface="Courier New" panose="02070309020205020404" pitchFamily="49" charset="0"/>
              <a:buChar char="o"/>
            </a:pPr>
            <a:r>
              <a:rPr lang="nl-BE" sz="1100" dirty="0" smtClean="0">
                <a:solidFill>
                  <a:prstClr val="black"/>
                </a:solidFill>
                <a:latin typeface="Calibri" charset="0"/>
                <a:ea typeface="ＭＳ Ｐゴシック" charset="0"/>
              </a:rPr>
              <a:t>Vouchers</a:t>
            </a:r>
          </a:p>
          <a:p>
            <a:pPr marL="285750" indent="-285750" defTabSz="457200">
              <a:buFont typeface="Courier New" panose="02070309020205020404" pitchFamily="49" charset="0"/>
              <a:buChar char="o"/>
            </a:pPr>
            <a:r>
              <a:rPr lang="nl-BE" sz="1100" dirty="0" smtClean="0">
                <a:solidFill>
                  <a:prstClr val="black"/>
                </a:solidFill>
                <a:latin typeface="Calibri" charset="0"/>
                <a:ea typeface="ＭＳ Ｐゴシック" charset="0"/>
              </a:rPr>
              <a:t>Cash</a:t>
            </a:r>
          </a:p>
          <a:p>
            <a:pPr marL="285750" indent="-285750" defTabSz="457200">
              <a:buFont typeface="Courier New" panose="02070309020205020404" pitchFamily="49" charset="0"/>
              <a:buChar char="o"/>
            </a:pPr>
            <a:r>
              <a:rPr lang="nl-BE" sz="1100" dirty="0" smtClean="0">
                <a:solidFill>
                  <a:prstClr val="black"/>
                </a:solidFill>
                <a:latin typeface="Calibri" charset="0"/>
                <a:ea typeface="ＭＳ Ｐゴシック" charset="0"/>
              </a:rPr>
              <a:t>Verrekening niet VAPH subsidies</a:t>
            </a:r>
            <a:endParaRPr lang="nl-BE" sz="1100" dirty="0">
              <a:solidFill>
                <a:prstClr val="black"/>
              </a:solidFill>
              <a:latin typeface="Calibri" charset="0"/>
              <a:ea typeface="ＭＳ Ｐゴシック" charset="0"/>
            </a:endParaRPr>
          </a:p>
        </p:txBody>
      </p:sp>
      <p:sp>
        <p:nvSpPr>
          <p:cNvPr id="19" name="Tekstvak 18"/>
          <p:cNvSpPr txBox="1"/>
          <p:nvPr/>
        </p:nvSpPr>
        <p:spPr>
          <a:xfrm>
            <a:off x="3607839" y="5923343"/>
            <a:ext cx="1568958" cy="430887"/>
          </a:xfrm>
          <a:prstGeom prst="rect">
            <a:avLst/>
          </a:prstGeom>
          <a:noFill/>
          <a:ln>
            <a:solidFill>
              <a:schemeClr val="tx2"/>
            </a:solidFill>
          </a:ln>
        </p:spPr>
        <p:txBody>
          <a:bodyPr wrap="square" rtlCol="0">
            <a:spAutoFit/>
          </a:bodyPr>
          <a:lstStyle/>
          <a:p>
            <a:pPr algn="ctr" defTabSz="457200"/>
            <a:r>
              <a:rPr lang="nl-BE" sz="1100" dirty="0" err="1" smtClean="0">
                <a:solidFill>
                  <a:prstClr val="black"/>
                </a:solidFill>
                <a:latin typeface="Calibri" charset="0"/>
                <a:ea typeface="ＭＳ Ｐゴシック" charset="0"/>
              </a:rPr>
              <a:t>Oplijsting</a:t>
            </a:r>
            <a:r>
              <a:rPr lang="nl-BE" sz="1100" dirty="0" smtClean="0">
                <a:solidFill>
                  <a:prstClr val="black"/>
                </a:solidFill>
                <a:latin typeface="Calibri" charset="0"/>
                <a:ea typeface="ＭＳ Ｐゴシック" charset="0"/>
              </a:rPr>
              <a:t> van cliënten / pakketten</a:t>
            </a:r>
            <a:endParaRPr lang="nl-BE" sz="1100" dirty="0">
              <a:solidFill>
                <a:prstClr val="black"/>
              </a:solidFill>
              <a:latin typeface="Calibri" charset="0"/>
              <a:ea typeface="ＭＳ Ｐゴシック" charset="0"/>
            </a:endParaRPr>
          </a:p>
        </p:txBody>
      </p:sp>
      <p:sp>
        <p:nvSpPr>
          <p:cNvPr id="20" name="Tekstvak 19"/>
          <p:cNvSpPr txBox="1"/>
          <p:nvPr/>
        </p:nvSpPr>
        <p:spPr>
          <a:xfrm>
            <a:off x="3630407" y="2727594"/>
            <a:ext cx="1546390" cy="430887"/>
          </a:xfrm>
          <a:prstGeom prst="rect">
            <a:avLst/>
          </a:prstGeom>
          <a:noFill/>
          <a:ln>
            <a:solidFill>
              <a:schemeClr val="tx2"/>
            </a:solidFill>
          </a:ln>
        </p:spPr>
        <p:txBody>
          <a:bodyPr wrap="square" rtlCol="0">
            <a:spAutoFit/>
          </a:bodyPr>
          <a:lstStyle/>
          <a:p>
            <a:pPr algn="ctr" defTabSz="457200"/>
            <a:r>
              <a:rPr lang="nl-BE" sz="1100" dirty="0" smtClean="0">
                <a:solidFill>
                  <a:prstClr val="black"/>
                </a:solidFill>
                <a:latin typeface="Calibri" charset="0"/>
                <a:ea typeface="ＭＳ Ｐゴシック" charset="0"/>
              </a:rPr>
              <a:t>Winst/verlies rekening per cliënt / pakket</a:t>
            </a:r>
            <a:endParaRPr lang="nl-BE" sz="1100" dirty="0">
              <a:solidFill>
                <a:prstClr val="black"/>
              </a:solidFill>
              <a:latin typeface="Calibri" charset="0"/>
              <a:ea typeface="ＭＳ Ｐゴシック" charset="0"/>
            </a:endParaRPr>
          </a:p>
        </p:txBody>
      </p:sp>
      <p:sp>
        <p:nvSpPr>
          <p:cNvPr id="21" name="Tekstvak 20"/>
          <p:cNvSpPr txBox="1"/>
          <p:nvPr/>
        </p:nvSpPr>
        <p:spPr>
          <a:xfrm>
            <a:off x="675417" y="2728654"/>
            <a:ext cx="1546390" cy="430887"/>
          </a:xfrm>
          <a:prstGeom prst="rect">
            <a:avLst/>
          </a:prstGeom>
          <a:noFill/>
          <a:ln>
            <a:solidFill>
              <a:schemeClr val="tx2"/>
            </a:solidFill>
          </a:ln>
        </p:spPr>
        <p:txBody>
          <a:bodyPr wrap="square" rtlCol="0">
            <a:spAutoFit/>
          </a:bodyPr>
          <a:lstStyle/>
          <a:p>
            <a:pPr algn="ctr" defTabSz="457200"/>
            <a:r>
              <a:rPr lang="nl-BE" sz="1100" dirty="0" smtClean="0">
                <a:solidFill>
                  <a:prstClr val="black"/>
                </a:solidFill>
                <a:latin typeface="Calibri" charset="0"/>
                <a:ea typeface="ＭＳ Ｐゴシック" charset="0"/>
              </a:rPr>
              <a:t>Overzicht individuele kosten</a:t>
            </a:r>
          </a:p>
        </p:txBody>
      </p:sp>
    </p:spTree>
    <p:extLst>
      <p:ext uri="{BB962C8B-B14F-4D97-AF65-F5344CB8AC3E}">
        <p14:creationId xmlns:p14="http://schemas.microsoft.com/office/powerpoint/2010/main" val="2364070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87942" y="483397"/>
            <a:ext cx="7574425" cy="573283"/>
          </a:xfrm>
        </p:spPr>
        <p:txBody>
          <a:bodyPr/>
          <a:lstStyle/>
          <a:p>
            <a:r>
              <a:rPr lang="en-US" dirty="0" err="1" smtClean="0">
                <a:latin typeface="Segoe UI" panose="020B0502040204020203" pitchFamily="34" charset="0"/>
                <a:cs typeface="Segoe UI" panose="020B0502040204020203" pitchFamily="34" charset="0"/>
              </a:rPr>
              <a:t>Opbouw</a:t>
            </a:r>
            <a:r>
              <a:rPr lang="en-US" dirty="0" smtClean="0">
                <a:latin typeface="Segoe UI" panose="020B0502040204020203" pitchFamily="34" charset="0"/>
                <a:cs typeface="Segoe UI" panose="020B0502040204020203" pitchFamily="34" charset="0"/>
              </a:rPr>
              <a:t> van </a:t>
            </a:r>
            <a:r>
              <a:rPr lang="en-US" dirty="0" err="1" smtClean="0">
                <a:latin typeface="Segoe UI" panose="020B0502040204020203" pitchFamily="34" charset="0"/>
                <a:cs typeface="Segoe UI" panose="020B0502040204020203" pitchFamily="34" charset="0"/>
              </a:rPr>
              <a:t>ons</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kostprijsmodel</a:t>
            </a:r>
            <a:r>
              <a:rPr lang="en-US" dirty="0" smtClean="0">
                <a:latin typeface="Segoe UI" panose="020B0502040204020203" pitchFamily="34" charset="0"/>
                <a:cs typeface="Segoe UI" panose="020B0502040204020203" pitchFamily="34" charset="0"/>
              </a:rPr>
              <a:t> - </a:t>
            </a:r>
            <a:r>
              <a:rPr lang="en-US" dirty="0" err="1" smtClean="0">
                <a:latin typeface="Segoe UI" panose="020B0502040204020203" pitchFamily="34" charset="0"/>
                <a:cs typeface="Segoe UI" panose="020B0502040204020203" pitchFamily="34" charset="0"/>
              </a:rPr>
              <a:t>Kostenzijde</a:t>
            </a:r>
            <a:endParaRPr lang="en-US" dirty="0">
              <a:latin typeface="Segoe UI" panose="020B0502040204020203" pitchFamily="34" charset="0"/>
              <a:cs typeface="Segoe UI" panose="020B0502040204020203" pitchFamily="34" charset="0"/>
            </a:endParaRPr>
          </a:p>
        </p:txBody>
      </p:sp>
      <p:sp>
        <p:nvSpPr>
          <p:cNvPr id="22" name="Afgeronde rechthoek 21"/>
          <p:cNvSpPr/>
          <p:nvPr/>
        </p:nvSpPr>
        <p:spPr>
          <a:xfrm>
            <a:off x="6145199" y="1354879"/>
            <a:ext cx="1136150" cy="5257612"/>
          </a:xfrm>
          <a:prstGeom prst="roundRect">
            <a:avLst/>
          </a:prstGeom>
          <a:solidFill>
            <a:schemeClr val="tx2">
              <a:lumMod val="20000"/>
              <a:lumOff val="80000"/>
            </a:schemeClr>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l-BE" sz="2400">
              <a:solidFill>
                <a:prstClr val="white"/>
              </a:solidFill>
            </a:endParaRPr>
          </a:p>
        </p:txBody>
      </p:sp>
      <p:sp>
        <p:nvSpPr>
          <p:cNvPr id="23" name="Afgeronde rechthoek 22"/>
          <p:cNvSpPr/>
          <p:nvPr/>
        </p:nvSpPr>
        <p:spPr>
          <a:xfrm>
            <a:off x="1994717" y="1354883"/>
            <a:ext cx="1546390" cy="894575"/>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24" name="Afgeronde rechthoek 23"/>
          <p:cNvSpPr/>
          <p:nvPr/>
        </p:nvSpPr>
        <p:spPr>
          <a:xfrm>
            <a:off x="1970705" y="4166752"/>
            <a:ext cx="1546390" cy="914829"/>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25" name="Afgeronde rechthoek 24"/>
          <p:cNvSpPr/>
          <p:nvPr/>
        </p:nvSpPr>
        <p:spPr>
          <a:xfrm>
            <a:off x="1961622" y="5758559"/>
            <a:ext cx="1546390" cy="853932"/>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26" name="Afgeronde rechthoek 25"/>
          <p:cNvSpPr/>
          <p:nvPr/>
        </p:nvSpPr>
        <p:spPr>
          <a:xfrm>
            <a:off x="1994717" y="2649900"/>
            <a:ext cx="1546390" cy="959672"/>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27" name="Tekstvak 26"/>
          <p:cNvSpPr txBox="1"/>
          <p:nvPr/>
        </p:nvSpPr>
        <p:spPr>
          <a:xfrm>
            <a:off x="1994717" y="1520634"/>
            <a:ext cx="1546390" cy="307777"/>
          </a:xfrm>
          <a:prstGeom prst="rect">
            <a:avLst/>
          </a:prstGeom>
          <a:solidFill>
            <a:srgbClr val="27AEEF"/>
          </a:solidFill>
          <a:ln>
            <a:solidFill>
              <a:srgbClr val="27AEEF"/>
            </a:solidFill>
          </a:ln>
        </p:spPr>
        <p:txBody>
          <a:bodyPr wrap="square" rtlCol="0">
            <a:spAutoFit/>
          </a:bodyPr>
          <a:lstStyle/>
          <a:p>
            <a:pPr algn="ctr" defTabSz="457200"/>
            <a:r>
              <a:rPr lang="nl-BE" sz="1400" b="1" dirty="0" smtClean="0">
                <a:solidFill>
                  <a:prstClr val="white"/>
                </a:solidFill>
                <a:latin typeface="Calibri" charset="0"/>
                <a:ea typeface="ＭＳ Ｐゴシック" charset="0"/>
              </a:rPr>
              <a:t>ZG Personeel</a:t>
            </a:r>
            <a:endParaRPr lang="nl-BE" sz="1400" b="1" dirty="0">
              <a:solidFill>
                <a:prstClr val="white"/>
              </a:solidFill>
              <a:latin typeface="Calibri" charset="0"/>
              <a:ea typeface="ＭＳ Ｐゴシック" charset="0"/>
            </a:endParaRPr>
          </a:p>
        </p:txBody>
      </p:sp>
      <p:sp>
        <p:nvSpPr>
          <p:cNvPr id="28" name="Tekstvak 27"/>
          <p:cNvSpPr txBox="1"/>
          <p:nvPr/>
        </p:nvSpPr>
        <p:spPr>
          <a:xfrm>
            <a:off x="2017285" y="2896408"/>
            <a:ext cx="1523822" cy="307777"/>
          </a:xfrm>
          <a:prstGeom prst="rect">
            <a:avLst/>
          </a:prstGeom>
          <a:solidFill>
            <a:srgbClr val="27AEEF"/>
          </a:solidFill>
          <a:ln>
            <a:solidFill>
              <a:srgbClr val="27AEEF"/>
            </a:solidFill>
          </a:ln>
        </p:spPr>
        <p:txBody>
          <a:bodyPr wrap="square" rtlCol="0">
            <a:spAutoFit/>
          </a:bodyPr>
          <a:lstStyle/>
          <a:p>
            <a:pPr algn="ctr" defTabSz="457200"/>
            <a:r>
              <a:rPr lang="nl-BE" sz="1400" b="1" dirty="0" smtClean="0">
                <a:solidFill>
                  <a:prstClr val="white"/>
                </a:solidFill>
                <a:latin typeface="Calibri" charset="0"/>
                <a:ea typeface="ＭＳ Ｐゴシック" charset="0"/>
              </a:rPr>
              <a:t>OG Personeel</a:t>
            </a:r>
            <a:endParaRPr lang="nl-BE" sz="1400" b="1" dirty="0">
              <a:solidFill>
                <a:prstClr val="white"/>
              </a:solidFill>
              <a:latin typeface="Calibri" charset="0"/>
              <a:ea typeface="ＭＳ Ｐゴシック" charset="0"/>
            </a:endParaRPr>
          </a:p>
        </p:txBody>
      </p:sp>
      <p:sp>
        <p:nvSpPr>
          <p:cNvPr id="29" name="Tekstvak 28"/>
          <p:cNvSpPr txBox="1"/>
          <p:nvPr/>
        </p:nvSpPr>
        <p:spPr>
          <a:xfrm>
            <a:off x="1995474" y="4328376"/>
            <a:ext cx="1454308" cy="307777"/>
          </a:xfrm>
          <a:prstGeom prst="rect">
            <a:avLst/>
          </a:prstGeom>
          <a:solidFill>
            <a:srgbClr val="27AEEF"/>
          </a:solidFill>
          <a:ln>
            <a:solidFill>
              <a:srgbClr val="27AEEF"/>
            </a:solidFill>
          </a:ln>
        </p:spPr>
        <p:txBody>
          <a:bodyPr wrap="square" rtlCol="0">
            <a:spAutoFit/>
          </a:bodyPr>
          <a:lstStyle/>
          <a:p>
            <a:pPr algn="ctr" defTabSz="457200"/>
            <a:r>
              <a:rPr lang="nl-BE" sz="1400" b="1" dirty="0">
                <a:solidFill>
                  <a:prstClr val="white"/>
                </a:solidFill>
                <a:latin typeface="Calibri" charset="0"/>
                <a:ea typeface="ＭＳ Ｐゴシック" charset="0"/>
              </a:rPr>
              <a:t>Ander Personeel</a:t>
            </a:r>
          </a:p>
        </p:txBody>
      </p:sp>
      <p:sp>
        <p:nvSpPr>
          <p:cNvPr id="30" name="Tekstvak 29"/>
          <p:cNvSpPr txBox="1"/>
          <p:nvPr/>
        </p:nvSpPr>
        <p:spPr>
          <a:xfrm>
            <a:off x="1961622" y="6015036"/>
            <a:ext cx="1546390" cy="307777"/>
          </a:xfrm>
          <a:prstGeom prst="rect">
            <a:avLst/>
          </a:prstGeom>
          <a:solidFill>
            <a:srgbClr val="27AEEF"/>
          </a:solidFill>
          <a:ln>
            <a:solidFill>
              <a:srgbClr val="27AEEF"/>
            </a:solidFill>
          </a:ln>
        </p:spPr>
        <p:txBody>
          <a:bodyPr wrap="square" rtlCol="0">
            <a:spAutoFit/>
          </a:bodyPr>
          <a:lstStyle/>
          <a:p>
            <a:pPr algn="ctr" defTabSz="457200"/>
            <a:r>
              <a:rPr lang="nl-BE" sz="1400" b="1" dirty="0">
                <a:solidFill>
                  <a:prstClr val="white"/>
                </a:solidFill>
                <a:latin typeface="Calibri" charset="0"/>
                <a:ea typeface="ＭＳ Ｐゴシック" charset="0"/>
              </a:rPr>
              <a:t>Vastgoed</a:t>
            </a:r>
            <a:endParaRPr lang="nl-BE" sz="2400" b="1" dirty="0">
              <a:solidFill>
                <a:prstClr val="white"/>
              </a:solidFill>
              <a:latin typeface="Calibri" charset="0"/>
              <a:ea typeface="ＭＳ Ｐゴシック" charset="0"/>
            </a:endParaRPr>
          </a:p>
        </p:txBody>
      </p:sp>
      <p:sp>
        <p:nvSpPr>
          <p:cNvPr id="31" name="Afgeronde rechthoek 30"/>
          <p:cNvSpPr/>
          <p:nvPr/>
        </p:nvSpPr>
        <p:spPr>
          <a:xfrm>
            <a:off x="4463541" y="1354878"/>
            <a:ext cx="1450485" cy="855051"/>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32" name="Afgeronde rechthoek 31"/>
          <p:cNvSpPr/>
          <p:nvPr/>
        </p:nvSpPr>
        <p:spPr>
          <a:xfrm>
            <a:off x="4474125" y="3475205"/>
            <a:ext cx="1450485" cy="943267"/>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33" name="Afgeronde rechthoek 32"/>
          <p:cNvSpPr/>
          <p:nvPr/>
        </p:nvSpPr>
        <p:spPr>
          <a:xfrm>
            <a:off x="4451558" y="4646175"/>
            <a:ext cx="1450485" cy="919068"/>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34" name="Afgeronde rechthoek 33"/>
          <p:cNvSpPr/>
          <p:nvPr/>
        </p:nvSpPr>
        <p:spPr>
          <a:xfrm>
            <a:off x="4451558" y="2339507"/>
            <a:ext cx="1450485" cy="967268"/>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35" name="Tekstvak 34"/>
          <p:cNvSpPr txBox="1"/>
          <p:nvPr/>
        </p:nvSpPr>
        <p:spPr>
          <a:xfrm>
            <a:off x="4544541" y="1433590"/>
            <a:ext cx="1288472" cy="523220"/>
          </a:xfrm>
          <a:prstGeom prst="rect">
            <a:avLst/>
          </a:prstGeom>
          <a:solidFill>
            <a:srgbClr val="27AEEF"/>
          </a:solidFill>
          <a:ln>
            <a:solidFill>
              <a:srgbClr val="27AEEF"/>
            </a:solidFill>
          </a:ln>
        </p:spPr>
        <p:txBody>
          <a:bodyPr wrap="square" rtlCol="0">
            <a:spAutoFit/>
          </a:bodyPr>
          <a:lstStyle/>
          <a:p>
            <a:pPr algn="ctr" defTabSz="457200"/>
            <a:r>
              <a:rPr lang="nl-BE" sz="1400" b="1" dirty="0" smtClean="0">
                <a:solidFill>
                  <a:prstClr val="white"/>
                </a:solidFill>
                <a:latin typeface="Calibri" charset="0"/>
                <a:ea typeface="ＭＳ Ｐゴシック" charset="0"/>
              </a:rPr>
              <a:t>ZG </a:t>
            </a:r>
            <a:r>
              <a:rPr lang="nl-BE" sz="1400" b="1" dirty="0" err="1" smtClean="0">
                <a:solidFill>
                  <a:prstClr val="white"/>
                </a:solidFill>
                <a:latin typeface="Calibri" charset="0"/>
                <a:ea typeface="ＭＳ Ｐゴシック" charset="0"/>
              </a:rPr>
              <a:t>Personeels-kosten</a:t>
            </a:r>
            <a:endParaRPr lang="nl-BE" sz="1400" b="1" dirty="0">
              <a:solidFill>
                <a:prstClr val="white"/>
              </a:solidFill>
              <a:latin typeface="Calibri" charset="0"/>
              <a:ea typeface="ＭＳ Ｐゴシック" charset="0"/>
            </a:endParaRPr>
          </a:p>
        </p:txBody>
      </p:sp>
      <p:sp>
        <p:nvSpPr>
          <p:cNvPr id="36" name="Tekstvak 35"/>
          <p:cNvSpPr txBox="1"/>
          <p:nvPr/>
        </p:nvSpPr>
        <p:spPr>
          <a:xfrm>
            <a:off x="4460634" y="2495319"/>
            <a:ext cx="1439748" cy="523220"/>
          </a:xfrm>
          <a:prstGeom prst="rect">
            <a:avLst/>
          </a:prstGeom>
          <a:solidFill>
            <a:srgbClr val="27AEEF"/>
          </a:solidFill>
          <a:ln>
            <a:solidFill>
              <a:srgbClr val="27AEEF"/>
            </a:solidFill>
          </a:ln>
        </p:spPr>
        <p:txBody>
          <a:bodyPr wrap="square" rtlCol="0">
            <a:spAutoFit/>
          </a:bodyPr>
          <a:lstStyle/>
          <a:p>
            <a:pPr algn="ctr" defTabSz="457200"/>
            <a:r>
              <a:rPr lang="nl-BE" sz="1400" b="1" dirty="0" smtClean="0">
                <a:solidFill>
                  <a:prstClr val="white"/>
                </a:solidFill>
                <a:latin typeface="Calibri" charset="0"/>
                <a:ea typeface="ＭＳ Ｐゴシック" charset="0"/>
              </a:rPr>
              <a:t>OG </a:t>
            </a:r>
            <a:r>
              <a:rPr lang="nl-BE" sz="1400" b="1" dirty="0" err="1" smtClean="0">
                <a:solidFill>
                  <a:prstClr val="white"/>
                </a:solidFill>
                <a:latin typeface="Calibri" charset="0"/>
                <a:ea typeface="ＭＳ Ｐゴシック" charset="0"/>
              </a:rPr>
              <a:t>Personeels-kosten</a:t>
            </a:r>
            <a:endParaRPr lang="nl-BE" sz="1400" b="1" dirty="0">
              <a:solidFill>
                <a:prstClr val="white"/>
              </a:solidFill>
              <a:latin typeface="Calibri" charset="0"/>
              <a:ea typeface="ＭＳ Ｐゴシック" charset="0"/>
            </a:endParaRPr>
          </a:p>
        </p:txBody>
      </p:sp>
      <p:sp>
        <p:nvSpPr>
          <p:cNvPr id="37" name="Tekstvak 36"/>
          <p:cNvSpPr txBox="1"/>
          <p:nvPr/>
        </p:nvSpPr>
        <p:spPr>
          <a:xfrm>
            <a:off x="4474126" y="3628819"/>
            <a:ext cx="1429317" cy="523220"/>
          </a:xfrm>
          <a:prstGeom prst="rect">
            <a:avLst/>
          </a:prstGeom>
          <a:solidFill>
            <a:srgbClr val="27AEEF"/>
          </a:solidFill>
          <a:ln>
            <a:solidFill>
              <a:srgbClr val="27AEEF"/>
            </a:solidFill>
          </a:ln>
        </p:spPr>
        <p:txBody>
          <a:bodyPr wrap="square" rtlCol="0">
            <a:spAutoFit/>
          </a:bodyPr>
          <a:lstStyle/>
          <a:p>
            <a:pPr algn="ctr" defTabSz="457200"/>
            <a:r>
              <a:rPr lang="nl-BE" sz="1400" b="1" dirty="0" smtClean="0">
                <a:solidFill>
                  <a:prstClr val="white"/>
                </a:solidFill>
                <a:latin typeface="Calibri" charset="0"/>
                <a:ea typeface="ＭＳ Ｐゴシック" charset="0"/>
              </a:rPr>
              <a:t>ZG </a:t>
            </a:r>
            <a:r>
              <a:rPr lang="nl-BE" sz="1400" b="1" dirty="0" err="1" smtClean="0">
                <a:solidFill>
                  <a:prstClr val="white"/>
                </a:solidFill>
                <a:latin typeface="Calibri" charset="0"/>
                <a:ea typeface="ＭＳ Ｐゴシック" charset="0"/>
              </a:rPr>
              <a:t>Werkings-kosten</a:t>
            </a:r>
            <a:endParaRPr lang="nl-BE" sz="1400" b="1" dirty="0">
              <a:solidFill>
                <a:prstClr val="white"/>
              </a:solidFill>
              <a:latin typeface="Calibri" charset="0"/>
              <a:ea typeface="ＭＳ Ｐゴシック" charset="0"/>
            </a:endParaRPr>
          </a:p>
        </p:txBody>
      </p:sp>
      <p:sp>
        <p:nvSpPr>
          <p:cNvPr id="38" name="Tekstvak 37"/>
          <p:cNvSpPr txBox="1"/>
          <p:nvPr/>
        </p:nvSpPr>
        <p:spPr>
          <a:xfrm>
            <a:off x="4463541" y="4767284"/>
            <a:ext cx="1450485" cy="523220"/>
          </a:xfrm>
          <a:prstGeom prst="rect">
            <a:avLst/>
          </a:prstGeom>
          <a:solidFill>
            <a:srgbClr val="27AEEF"/>
          </a:solidFill>
          <a:ln>
            <a:solidFill>
              <a:srgbClr val="27AEEF"/>
            </a:solidFill>
          </a:ln>
        </p:spPr>
        <p:txBody>
          <a:bodyPr wrap="square" rtlCol="0">
            <a:spAutoFit/>
          </a:bodyPr>
          <a:lstStyle/>
          <a:p>
            <a:pPr algn="ctr" defTabSz="457200"/>
            <a:r>
              <a:rPr lang="nl-BE" sz="1400" b="1" dirty="0" smtClean="0">
                <a:solidFill>
                  <a:prstClr val="white"/>
                </a:solidFill>
                <a:latin typeface="Calibri" charset="0"/>
                <a:ea typeface="ＭＳ Ｐゴシック" charset="0"/>
              </a:rPr>
              <a:t>OG </a:t>
            </a:r>
            <a:r>
              <a:rPr lang="nl-BE" sz="1400" b="1" dirty="0" err="1" smtClean="0">
                <a:solidFill>
                  <a:prstClr val="white"/>
                </a:solidFill>
                <a:latin typeface="Calibri" charset="0"/>
                <a:ea typeface="ＭＳ Ｐゴシック" charset="0"/>
              </a:rPr>
              <a:t>Werkings-kosten</a:t>
            </a:r>
            <a:endParaRPr lang="nl-BE" sz="1400" b="1" dirty="0">
              <a:solidFill>
                <a:prstClr val="white"/>
              </a:solidFill>
              <a:latin typeface="Calibri" charset="0"/>
              <a:ea typeface="ＭＳ Ｐゴシック" charset="0"/>
            </a:endParaRPr>
          </a:p>
        </p:txBody>
      </p:sp>
      <p:sp>
        <p:nvSpPr>
          <p:cNvPr id="39" name="Afgeronde rechthoek 38"/>
          <p:cNvSpPr/>
          <p:nvPr/>
        </p:nvSpPr>
        <p:spPr>
          <a:xfrm>
            <a:off x="4451558" y="5764047"/>
            <a:ext cx="1450485" cy="853932"/>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40" name="Tekstvak 39"/>
          <p:cNvSpPr txBox="1"/>
          <p:nvPr/>
        </p:nvSpPr>
        <p:spPr>
          <a:xfrm>
            <a:off x="4449904" y="5836711"/>
            <a:ext cx="1450485" cy="523220"/>
          </a:xfrm>
          <a:prstGeom prst="rect">
            <a:avLst/>
          </a:prstGeom>
          <a:solidFill>
            <a:srgbClr val="27AEEF"/>
          </a:solidFill>
          <a:ln>
            <a:solidFill>
              <a:srgbClr val="27AEEF"/>
            </a:solidFill>
          </a:ln>
        </p:spPr>
        <p:txBody>
          <a:bodyPr wrap="square" rtlCol="0">
            <a:spAutoFit/>
          </a:bodyPr>
          <a:lstStyle/>
          <a:p>
            <a:pPr algn="ctr" defTabSz="457200"/>
            <a:r>
              <a:rPr lang="nl-BE" sz="1400" b="1" dirty="0" smtClean="0">
                <a:solidFill>
                  <a:prstClr val="white"/>
                </a:solidFill>
                <a:latin typeface="Calibri" charset="0"/>
                <a:ea typeface="ＭＳ Ｐゴシック" charset="0"/>
              </a:rPr>
              <a:t>Woon- &amp; </a:t>
            </a:r>
            <a:r>
              <a:rPr lang="nl-BE" sz="1400" b="1" dirty="0" err="1" smtClean="0">
                <a:solidFill>
                  <a:prstClr val="white"/>
                </a:solidFill>
                <a:latin typeface="Calibri" charset="0"/>
                <a:ea typeface="ＭＳ Ｐゴシック" charset="0"/>
              </a:rPr>
              <a:t>Leefkosten</a:t>
            </a:r>
            <a:endParaRPr lang="nl-BE" sz="1400" b="1" dirty="0">
              <a:solidFill>
                <a:prstClr val="white"/>
              </a:solidFill>
              <a:latin typeface="Calibri" charset="0"/>
              <a:ea typeface="ＭＳ Ｐゴシック" charset="0"/>
            </a:endParaRPr>
          </a:p>
        </p:txBody>
      </p:sp>
      <p:sp>
        <p:nvSpPr>
          <p:cNvPr id="41" name="Afgeronde rechthoek 40"/>
          <p:cNvSpPr/>
          <p:nvPr/>
        </p:nvSpPr>
        <p:spPr>
          <a:xfrm>
            <a:off x="7656022" y="3464746"/>
            <a:ext cx="1379536" cy="1015969"/>
          </a:xfrm>
          <a:prstGeom prst="roundRect">
            <a:avLst/>
          </a:prstGeom>
          <a:solidFill>
            <a:srgbClr val="27AEEF"/>
          </a:solidFill>
          <a:ln>
            <a:solidFill>
              <a:srgbClr val="27AEE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42" name="Tekstvak 41"/>
          <p:cNvSpPr txBox="1"/>
          <p:nvPr/>
        </p:nvSpPr>
        <p:spPr>
          <a:xfrm>
            <a:off x="7656022" y="3645727"/>
            <a:ext cx="1368252" cy="523220"/>
          </a:xfrm>
          <a:prstGeom prst="rect">
            <a:avLst/>
          </a:prstGeom>
          <a:solidFill>
            <a:srgbClr val="27AEEF"/>
          </a:solidFill>
          <a:ln>
            <a:solidFill>
              <a:srgbClr val="27AEEF"/>
            </a:solidFill>
          </a:ln>
        </p:spPr>
        <p:txBody>
          <a:bodyPr wrap="square" rtlCol="0">
            <a:spAutoFit/>
          </a:bodyPr>
          <a:lstStyle/>
          <a:p>
            <a:pPr algn="ctr" defTabSz="457200"/>
            <a:r>
              <a:rPr lang="nl-BE" sz="1400" b="1" dirty="0" smtClean="0">
                <a:solidFill>
                  <a:prstClr val="white"/>
                </a:solidFill>
                <a:latin typeface="Calibri" charset="0"/>
                <a:ea typeface="ＭＳ Ｐゴシック" charset="0"/>
              </a:rPr>
              <a:t>Totaal Kosten Cliënt</a:t>
            </a:r>
            <a:endParaRPr lang="nl-BE" sz="1400" b="1" dirty="0">
              <a:solidFill>
                <a:prstClr val="white"/>
              </a:solidFill>
              <a:latin typeface="Calibri" charset="0"/>
              <a:ea typeface="ＭＳ Ｐゴシック" charset="0"/>
            </a:endParaRPr>
          </a:p>
        </p:txBody>
      </p:sp>
      <p:cxnSp>
        <p:nvCxnSpPr>
          <p:cNvPr id="43" name="Rechte verbindingslijn met pijl 42"/>
          <p:cNvCxnSpPr>
            <a:stCxn id="23" idx="3"/>
            <a:endCxn id="31" idx="1"/>
          </p:cNvCxnSpPr>
          <p:nvPr/>
        </p:nvCxnSpPr>
        <p:spPr>
          <a:xfrm flipV="1">
            <a:off x="3541114" y="1782405"/>
            <a:ext cx="922427" cy="19763"/>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Rechte verbindingslijn met pijl 43"/>
          <p:cNvCxnSpPr>
            <a:stCxn id="26" idx="3"/>
            <a:endCxn id="34" idx="1"/>
          </p:cNvCxnSpPr>
          <p:nvPr/>
        </p:nvCxnSpPr>
        <p:spPr>
          <a:xfrm flipV="1">
            <a:off x="3541107" y="2823140"/>
            <a:ext cx="910444" cy="306597"/>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Rechte verbindingslijn met pijl 44"/>
          <p:cNvCxnSpPr>
            <a:stCxn id="24" idx="3"/>
            <a:endCxn id="34" idx="1"/>
          </p:cNvCxnSpPr>
          <p:nvPr/>
        </p:nvCxnSpPr>
        <p:spPr>
          <a:xfrm flipV="1">
            <a:off x="3517095" y="2823141"/>
            <a:ext cx="934456" cy="1801027"/>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Rechte verbindingslijn met pijl 45"/>
          <p:cNvCxnSpPr>
            <a:stCxn id="24" idx="3"/>
            <a:endCxn id="31" idx="1"/>
          </p:cNvCxnSpPr>
          <p:nvPr/>
        </p:nvCxnSpPr>
        <p:spPr>
          <a:xfrm flipV="1">
            <a:off x="3517096" y="1782409"/>
            <a:ext cx="946439" cy="2841761"/>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Rechte verbindingslijn met pijl 46"/>
          <p:cNvCxnSpPr>
            <a:stCxn id="30" idx="3"/>
            <a:endCxn id="38" idx="1"/>
          </p:cNvCxnSpPr>
          <p:nvPr/>
        </p:nvCxnSpPr>
        <p:spPr>
          <a:xfrm flipV="1">
            <a:off x="3508012" y="5028894"/>
            <a:ext cx="955529" cy="1140031"/>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Rechte verbindingslijn met pijl 47"/>
          <p:cNvCxnSpPr>
            <a:stCxn id="25" idx="3"/>
            <a:endCxn id="37" idx="1"/>
          </p:cNvCxnSpPr>
          <p:nvPr/>
        </p:nvCxnSpPr>
        <p:spPr>
          <a:xfrm flipV="1">
            <a:off x="3508012" y="3890429"/>
            <a:ext cx="966114" cy="2295096"/>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Rechte verbindingslijn met pijl 49"/>
          <p:cNvCxnSpPr>
            <a:stCxn id="34" idx="3"/>
            <a:endCxn id="41" idx="1"/>
          </p:cNvCxnSpPr>
          <p:nvPr/>
        </p:nvCxnSpPr>
        <p:spPr>
          <a:xfrm>
            <a:off x="5902036" y="2823139"/>
            <a:ext cx="1753986" cy="1149588"/>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Rechte verbindingslijn met pijl 50"/>
          <p:cNvCxnSpPr>
            <a:stCxn id="37" idx="3"/>
            <a:endCxn id="42" idx="1"/>
          </p:cNvCxnSpPr>
          <p:nvPr/>
        </p:nvCxnSpPr>
        <p:spPr>
          <a:xfrm>
            <a:off x="5903443" y="3890429"/>
            <a:ext cx="1752579" cy="16908"/>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Rechte verbindingslijn met pijl 51"/>
          <p:cNvCxnSpPr>
            <a:stCxn id="33" idx="3"/>
            <a:endCxn id="42" idx="1"/>
          </p:cNvCxnSpPr>
          <p:nvPr/>
        </p:nvCxnSpPr>
        <p:spPr>
          <a:xfrm flipV="1">
            <a:off x="5902043" y="3907337"/>
            <a:ext cx="1753979" cy="1198372"/>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Rechte verbindingslijn met pijl 52"/>
          <p:cNvCxnSpPr>
            <a:stCxn id="39" idx="3"/>
            <a:endCxn id="41" idx="1"/>
          </p:cNvCxnSpPr>
          <p:nvPr/>
        </p:nvCxnSpPr>
        <p:spPr>
          <a:xfrm flipV="1">
            <a:off x="5902036" y="3972727"/>
            <a:ext cx="1753986" cy="2218285"/>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Afgeronde rechthoek 53"/>
          <p:cNvSpPr/>
          <p:nvPr/>
        </p:nvSpPr>
        <p:spPr>
          <a:xfrm>
            <a:off x="307574" y="1354881"/>
            <a:ext cx="1373915" cy="5263099"/>
          </a:xfrm>
          <a:prstGeom prst="roundRect">
            <a:avLst/>
          </a:prstGeom>
          <a:solidFill>
            <a:schemeClr val="accent1">
              <a:lumMod val="75000"/>
            </a:schemeClr>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nl-BE" sz="2400">
              <a:solidFill>
                <a:prstClr val="white"/>
              </a:solidFill>
            </a:endParaRPr>
          </a:p>
        </p:txBody>
      </p:sp>
      <p:sp>
        <p:nvSpPr>
          <p:cNvPr id="55" name="Tekstvak 54"/>
          <p:cNvSpPr txBox="1"/>
          <p:nvPr/>
        </p:nvSpPr>
        <p:spPr>
          <a:xfrm>
            <a:off x="307570" y="3200680"/>
            <a:ext cx="1373916" cy="738664"/>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defTabSz="457200"/>
            <a:r>
              <a:rPr lang="nl-BE" sz="1400" b="1" dirty="0" smtClean="0">
                <a:solidFill>
                  <a:prstClr val="white"/>
                </a:solidFill>
                <a:latin typeface="Calibri" charset="0"/>
                <a:ea typeface="ＭＳ Ｐゴシック" charset="0"/>
              </a:rPr>
              <a:t>Overige extra-comptabele </a:t>
            </a:r>
            <a:r>
              <a:rPr lang="nl-BE" sz="1400" b="1" dirty="0">
                <a:solidFill>
                  <a:prstClr val="white"/>
                </a:solidFill>
                <a:latin typeface="Calibri" charset="0"/>
                <a:ea typeface="ＭＳ Ｐゴシック" charset="0"/>
              </a:rPr>
              <a:t>gegevens</a:t>
            </a:r>
          </a:p>
        </p:txBody>
      </p:sp>
      <p:cxnSp>
        <p:nvCxnSpPr>
          <p:cNvPr id="57" name="Rechte verbindingslijn met pijl 56"/>
          <p:cNvCxnSpPr>
            <a:stCxn id="54" idx="3"/>
            <a:endCxn id="37" idx="1"/>
          </p:cNvCxnSpPr>
          <p:nvPr/>
        </p:nvCxnSpPr>
        <p:spPr>
          <a:xfrm flipV="1">
            <a:off x="1681489" y="3890429"/>
            <a:ext cx="2792637" cy="96002"/>
          </a:xfrm>
          <a:prstGeom prst="straightConnector1">
            <a:avLst/>
          </a:prstGeom>
          <a:ln>
            <a:solidFill>
              <a:srgbClr val="4F81BD"/>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49" name="Rechte verbindingslijn met pijl 48"/>
          <p:cNvCxnSpPr>
            <a:stCxn id="35" idx="3"/>
            <a:endCxn id="42" idx="1"/>
          </p:cNvCxnSpPr>
          <p:nvPr/>
        </p:nvCxnSpPr>
        <p:spPr>
          <a:xfrm>
            <a:off x="5833013" y="1695200"/>
            <a:ext cx="1823009" cy="2212137"/>
          </a:xfrm>
          <a:prstGeom prst="straightConnector1">
            <a:avLst/>
          </a:prstGeom>
          <a:ln>
            <a:solidFill>
              <a:srgbClr val="27AEEF"/>
            </a:solidFill>
            <a:tailEnd type="triangle"/>
          </a:ln>
          <a:effectLst/>
        </p:spPr>
        <p:style>
          <a:lnRef idx="2">
            <a:schemeClr val="accent1"/>
          </a:lnRef>
          <a:fillRef idx="0">
            <a:schemeClr val="accent1"/>
          </a:fillRef>
          <a:effectRef idx="1">
            <a:schemeClr val="accent1"/>
          </a:effectRef>
          <a:fontRef idx="minor">
            <a:schemeClr val="tx1"/>
          </a:fontRef>
        </p:style>
      </p:cxnSp>
      <p:sp>
        <p:nvSpPr>
          <p:cNvPr id="56" name="Tekstvak 55"/>
          <p:cNvSpPr txBox="1"/>
          <p:nvPr/>
        </p:nvSpPr>
        <p:spPr>
          <a:xfrm>
            <a:off x="6163982" y="2942683"/>
            <a:ext cx="1161083" cy="1282660"/>
          </a:xfrm>
          <a:prstGeom prst="roundRect">
            <a:avLst/>
          </a:prstGeom>
          <a:noFill/>
          <a:ln>
            <a:noFill/>
          </a:ln>
        </p:spPr>
        <p:txBody>
          <a:bodyPr wrap="square" rtlCol="0">
            <a:spAutoFit/>
          </a:bodyPr>
          <a:lstStyle/>
          <a:p>
            <a:pPr algn="ctr" defTabSz="457200"/>
            <a:r>
              <a:rPr lang="nl-BE" sz="1400" b="1" i="1" dirty="0" smtClean="0">
                <a:solidFill>
                  <a:srgbClr val="00B0F0"/>
                </a:solidFill>
                <a:latin typeface="Calibri" charset="0"/>
                <a:ea typeface="ＭＳ Ｐゴシック" charset="0"/>
              </a:rPr>
              <a:t>Toewijzing via activiteiten of eenheden</a:t>
            </a:r>
            <a:endParaRPr lang="nl-BE" sz="1400" b="1" i="1" dirty="0">
              <a:solidFill>
                <a:srgbClr val="00B0F0"/>
              </a:solidFill>
              <a:latin typeface="Calibri" charset="0"/>
              <a:ea typeface="ＭＳ Ｐゴシック" charset="0"/>
            </a:endParaRPr>
          </a:p>
        </p:txBody>
      </p:sp>
      <p:cxnSp>
        <p:nvCxnSpPr>
          <p:cNvPr id="65" name="Gekromde verbindingslijn 64"/>
          <p:cNvCxnSpPr>
            <a:endCxn id="39" idx="1"/>
          </p:cNvCxnSpPr>
          <p:nvPr/>
        </p:nvCxnSpPr>
        <p:spPr>
          <a:xfrm>
            <a:off x="1681491" y="5565248"/>
            <a:ext cx="2770065" cy="625769"/>
          </a:xfrm>
          <a:prstGeom prst="curvedConnector3">
            <a:avLst>
              <a:gd name="adj1" fmla="val 73177"/>
            </a:avLst>
          </a:prstGeom>
          <a:ln>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69" name="Gekromde verbindingslijn 68"/>
          <p:cNvCxnSpPr>
            <a:endCxn id="33" idx="1"/>
          </p:cNvCxnSpPr>
          <p:nvPr/>
        </p:nvCxnSpPr>
        <p:spPr>
          <a:xfrm flipV="1">
            <a:off x="1681491" y="5105712"/>
            <a:ext cx="2770065" cy="459533"/>
          </a:xfrm>
          <a:prstGeom prst="curvedConnector3">
            <a:avLst>
              <a:gd name="adj1" fmla="val 72475"/>
            </a:avLst>
          </a:prstGeom>
          <a:ln>
            <a:prstDash val="sysDash"/>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878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VWV - scoobidoo">
  <a:themeElements>
    <a:clrScheme name="Zorgn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Zorgne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Zorgn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orgn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orgn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orgn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orgn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orgn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orgn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orgn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orgn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orgn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orgn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orgn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oreStephens TOC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oreStephens Sub-Title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ooreStephens Content pages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VWV - scoobidoo</Template>
  <TotalTime>108</TotalTime>
  <Words>1729</Words>
  <Application>Microsoft Office PowerPoint</Application>
  <PresentationFormat>Diavoorstelling (4:3)</PresentationFormat>
  <Paragraphs>600</Paragraphs>
  <Slides>40</Slides>
  <Notes>39</Notes>
  <HiddenSlides>0</HiddenSlides>
  <MMClips>0</MMClips>
  <ScaleCrop>false</ScaleCrop>
  <HeadingPairs>
    <vt:vector size="4" baseType="variant">
      <vt:variant>
        <vt:lpstr>Thema</vt:lpstr>
      </vt:variant>
      <vt:variant>
        <vt:i4>4</vt:i4>
      </vt:variant>
      <vt:variant>
        <vt:lpstr>Diatitels</vt:lpstr>
      </vt:variant>
      <vt:variant>
        <vt:i4>40</vt:i4>
      </vt:variant>
    </vt:vector>
  </HeadingPairs>
  <TitlesOfParts>
    <vt:vector size="44" baseType="lpstr">
      <vt:lpstr>VWV - scoobidoo</vt:lpstr>
      <vt:lpstr>MooreStephens TOC pages</vt:lpstr>
      <vt:lpstr>MooreStephens Sub-Title Pages</vt:lpstr>
      <vt:lpstr>MooreStephens Content pages 1</vt:lpstr>
      <vt:lpstr>PowerPoint-presentatie</vt:lpstr>
      <vt:lpstr>Inleiding</vt:lpstr>
      <vt:lpstr>Inleiding</vt:lpstr>
      <vt:lpstr>Inleiding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Verwerking  kosten en inkomsten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Basishandelingen in de tool</vt:lpstr>
      <vt:lpstr>PowerPoint-presentatie</vt:lpstr>
      <vt:lpstr>PowerPoint-presentatie</vt:lpstr>
      <vt:lpstr>PowerPoint-presentatie</vt:lpstr>
      <vt:lpstr>Nawoord</vt:lpstr>
      <vt:lpstr>PowerPoint-presentatie</vt:lpstr>
      <vt:lpstr>PowerPoint-presentatie</vt:lpstr>
      <vt:lpstr>PowerPoint-presentatie</vt:lpstr>
    </vt:vector>
  </TitlesOfParts>
  <Company>Vlaams Welzijnsverbond vzw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Steven De Looze</dc:creator>
  <cp:lastModifiedBy>Steven De Looze</cp:lastModifiedBy>
  <cp:revision>17</cp:revision>
  <dcterms:created xsi:type="dcterms:W3CDTF">2016-04-28T06:58:06Z</dcterms:created>
  <dcterms:modified xsi:type="dcterms:W3CDTF">2016-06-01T08:32:54Z</dcterms:modified>
</cp:coreProperties>
</file>