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60" r:id="rId3"/>
    <p:sldId id="257" r:id="rId4"/>
    <p:sldId id="272" r:id="rId5"/>
    <p:sldId id="271" r:id="rId6"/>
    <p:sldId id="273" r:id="rId7"/>
    <p:sldId id="278" r:id="rId8"/>
    <p:sldId id="277"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4660"/>
  </p:normalViewPr>
  <p:slideViewPr>
    <p:cSldViewPr snapToGrid="0">
      <p:cViewPr varScale="1">
        <p:scale>
          <a:sx n="83" d="100"/>
          <a:sy n="83"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E2E90-C780-4CCA-92E1-9692EA5EE43E}" type="datetimeFigureOut">
              <a:rPr lang="nl-BE" smtClean="0"/>
              <a:t>2/06/2016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3C566-15A2-4291-A801-4D158ABB2DA7}" type="slidenum">
              <a:rPr lang="nl-BE" smtClean="0"/>
              <a:t>‹nr.›</a:t>
            </a:fld>
            <a:endParaRPr lang="nl-BE"/>
          </a:p>
        </p:txBody>
      </p:sp>
    </p:spTree>
    <p:extLst>
      <p:ext uri="{BB962C8B-B14F-4D97-AF65-F5344CB8AC3E}">
        <p14:creationId xmlns:p14="http://schemas.microsoft.com/office/powerpoint/2010/main" val="208984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Dit is ons</a:t>
            </a:r>
            <a:r>
              <a:rPr lang="nl-BE" baseline="0" dirty="0" smtClean="0"/>
              <a:t> ideaal beeld voor de toekomst. We willen –een dynamisch, creatief en sociaal- innovatief bedrijvencentrum zijn   Ideeën moeten hier kunnen rijpen. We willen ook een impact hebben op onze omgeving en in de maatschappij. Daarvoor moeten we een gezonde mix  nastreven van reguliere bedrijfjes, van starters én van nieuwe initiatieven,  van nieuwe sociale ondernemers die hier wortel schieten.  </a:t>
            </a:r>
          </a:p>
          <a:p>
            <a:endParaRPr lang="nl-BE" baseline="0" dirty="0" smtClean="0"/>
          </a:p>
          <a:p>
            <a:r>
              <a:rPr lang="nl-BE" baseline="0" dirty="0" smtClean="0"/>
              <a:t>Op de volgende slides tonen we hoe we dit willen bereiken.</a:t>
            </a:r>
            <a:endParaRPr lang="nl-BE" dirty="0"/>
          </a:p>
        </p:txBody>
      </p:sp>
      <p:sp>
        <p:nvSpPr>
          <p:cNvPr id="4" name="Tijdelijke aanduiding voor dianummer 3"/>
          <p:cNvSpPr>
            <a:spLocks noGrp="1"/>
          </p:cNvSpPr>
          <p:nvPr>
            <p:ph type="sldNum" sz="quarter" idx="10"/>
          </p:nvPr>
        </p:nvSpPr>
        <p:spPr/>
        <p:txBody>
          <a:bodyPr/>
          <a:lstStyle/>
          <a:p>
            <a:fld id="{8EE95909-CCDB-4315-91C3-B4E8E4D90CD7}" type="slidenum">
              <a:rPr lang="nl-BE" smtClean="0"/>
              <a:pPr/>
              <a:t>3</a:t>
            </a:fld>
            <a:endParaRPr lang="nl-BE"/>
          </a:p>
        </p:txBody>
      </p:sp>
    </p:spTree>
    <p:extLst>
      <p:ext uri="{BB962C8B-B14F-4D97-AF65-F5344CB8AC3E}">
        <p14:creationId xmlns:p14="http://schemas.microsoft.com/office/powerpoint/2010/main" val="56336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Roof </a:t>
            </a:r>
            <a:r>
              <a:rPr lang="nl-BE" b="1" dirty="0" err="1" smtClean="0"/>
              <a:t>Food</a:t>
            </a:r>
            <a:r>
              <a:rPr lang="nl-BE" b="1" dirty="0" smtClean="0"/>
              <a:t> </a:t>
            </a:r>
            <a:r>
              <a:rPr lang="nl-BE" dirty="0" smtClean="0"/>
              <a:t>zal op het</a:t>
            </a:r>
            <a:r>
              <a:rPr lang="nl-BE" baseline="0" dirty="0" smtClean="0"/>
              <a:t> dak van </a:t>
            </a:r>
            <a:r>
              <a:rPr lang="nl-BE" b="1" baseline="0" dirty="0" smtClean="0"/>
              <a:t>De Punt </a:t>
            </a:r>
            <a:r>
              <a:rPr lang="nl-BE" baseline="0" dirty="0" smtClean="0"/>
              <a:t>een moestuin aanleggen, de groenten oogsten en verwerken in vegetarische maaltijden via sociale tewerkstelling en die maaltijden vervolgens leveren aan bedrijven in het Gentse.</a:t>
            </a:r>
            <a:endParaRPr lang="nl-BE" dirty="0"/>
          </a:p>
        </p:txBody>
      </p:sp>
      <p:sp>
        <p:nvSpPr>
          <p:cNvPr id="4" name="Tijdelijke aanduiding voor dianummer 3"/>
          <p:cNvSpPr>
            <a:spLocks noGrp="1"/>
          </p:cNvSpPr>
          <p:nvPr>
            <p:ph type="sldNum" sz="quarter" idx="10"/>
          </p:nvPr>
        </p:nvSpPr>
        <p:spPr/>
        <p:txBody>
          <a:bodyPr/>
          <a:lstStyle/>
          <a:p>
            <a:fld id="{A773C9F7-0288-4BE0-B9EE-A313903A56B5}" type="slidenum">
              <a:rPr lang="nl-BE" smtClean="0"/>
              <a:pPr/>
              <a:t>4</a:t>
            </a:fld>
            <a:endParaRPr lang="nl-BE"/>
          </a:p>
        </p:txBody>
      </p:sp>
    </p:spTree>
    <p:extLst>
      <p:ext uri="{BB962C8B-B14F-4D97-AF65-F5344CB8AC3E}">
        <p14:creationId xmlns:p14="http://schemas.microsoft.com/office/powerpoint/2010/main" val="199981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Dit is ons</a:t>
            </a:r>
            <a:r>
              <a:rPr lang="nl-BE" baseline="0" dirty="0" smtClean="0"/>
              <a:t> ideaal beeld voor de toekomst. We willen –een dynamisch, creatief en sociaal- innovatief bedrijvencentrum zijn   Ideeën moeten hier kunnen rijpen. We willen ook een impact hebben op onze omgeving en in de maatschappij. Daarvoor moeten we een gezonde mix  nastreven van reguliere bedrijfjes, van starters én van nieuwe initiatieven,  van nieuwe sociale ondernemers die hier wortel schieten.  </a:t>
            </a:r>
          </a:p>
          <a:p>
            <a:endParaRPr lang="nl-BE" baseline="0" dirty="0" smtClean="0"/>
          </a:p>
          <a:p>
            <a:r>
              <a:rPr lang="nl-BE" baseline="0" dirty="0" smtClean="0"/>
              <a:t>Op de volgende slides tonen we hoe we dit willen bereiken.</a:t>
            </a:r>
            <a:endParaRPr lang="nl-BE" dirty="0"/>
          </a:p>
        </p:txBody>
      </p:sp>
      <p:sp>
        <p:nvSpPr>
          <p:cNvPr id="4" name="Tijdelijke aanduiding voor dianummer 3"/>
          <p:cNvSpPr>
            <a:spLocks noGrp="1"/>
          </p:cNvSpPr>
          <p:nvPr>
            <p:ph type="sldNum" sz="quarter" idx="10"/>
          </p:nvPr>
        </p:nvSpPr>
        <p:spPr/>
        <p:txBody>
          <a:bodyPr/>
          <a:lstStyle/>
          <a:p>
            <a:fld id="{8EE95909-CCDB-4315-91C3-B4E8E4D90CD7}" type="slidenum">
              <a:rPr lang="nl-BE" smtClean="0"/>
              <a:pPr/>
              <a:t>5</a:t>
            </a:fld>
            <a:endParaRPr lang="nl-BE"/>
          </a:p>
        </p:txBody>
      </p:sp>
    </p:spTree>
    <p:extLst>
      <p:ext uri="{BB962C8B-B14F-4D97-AF65-F5344CB8AC3E}">
        <p14:creationId xmlns:p14="http://schemas.microsoft.com/office/powerpoint/2010/main" val="260620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Dit is ons</a:t>
            </a:r>
            <a:r>
              <a:rPr lang="nl-BE" baseline="0" dirty="0" smtClean="0"/>
              <a:t> ideaal beeld voor de toekomst. We willen –een dynamisch, creatief en sociaal- innovatief bedrijvencentrum zijn   Ideeën moeten hier kunnen rijpen. We willen ook een impact hebben op onze omgeving en in de maatschappij. Daarvoor moeten we een gezonde mix  nastreven van reguliere bedrijfjes, van starters én van nieuwe initiatieven,  van nieuwe sociale ondernemers die hier wortel schieten.  </a:t>
            </a:r>
          </a:p>
          <a:p>
            <a:endParaRPr lang="nl-BE" baseline="0" dirty="0" smtClean="0"/>
          </a:p>
          <a:p>
            <a:r>
              <a:rPr lang="nl-BE" baseline="0" dirty="0" smtClean="0"/>
              <a:t>Op de volgende slides tonen we hoe we dit willen bereiken.</a:t>
            </a:r>
            <a:endParaRPr lang="nl-BE" dirty="0"/>
          </a:p>
        </p:txBody>
      </p:sp>
      <p:sp>
        <p:nvSpPr>
          <p:cNvPr id="4" name="Tijdelijke aanduiding voor dianummer 3"/>
          <p:cNvSpPr>
            <a:spLocks noGrp="1"/>
          </p:cNvSpPr>
          <p:nvPr>
            <p:ph type="sldNum" sz="quarter" idx="10"/>
          </p:nvPr>
        </p:nvSpPr>
        <p:spPr/>
        <p:txBody>
          <a:bodyPr/>
          <a:lstStyle/>
          <a:p>
            <a:fld id="{8EE95909-CCDB-4315-91C3-B4E8E4D90CD7}" type="slidenum">
              <a:rPr lang="nl-BE" smtClean="0"/>
              <a:pPr/>
              <a:t>6</a:t>
            </a:fld>
            <a:endParaRPr lang="nl-BE"/>
          </a:p>
        </p:txBody>
      </p:sp>
    </p:spTree>
    <p:extLst>
      <p:ext uri="{BB962C8B-B14F-4D97-AF65-F5344CB8AC3E}">
        <p14:creationId xmlns:p14="http://schemas.microsoft.com/office/powerpoint/2010/main" val="224765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Dit is ons</a:t>
            </a:r>
            <a:r>
              <a:rPr lang="nl-BE" baseline="0" dirty="0" smtClean="0"/>
              <a:t> ideaal beeld voor de toekomst. We willen –een dynamisch, creatief en sociaal- innovatief bedrijvencentrum zijn   Ideeën moeten hier kunnen rijpen. We willen ook een impact hebben op onze omgeving en in de maatschappij. Daarvoor moeten we een gezonde mix  nastreven van reguliere bedrijfjes, van starters én van nieuwe initiatieven,  van nieuwe sociale ondernemers die hier wortel schieten.  </a:t>
            </a:r>
          </a:p>
          <a:p>
            <a:endParaRPr lang="nl-BE" baseline="0" dirty="0" smtClean="0"/>
          </a:p>
          <a:p>
            <a:r>
              <a:rPr lang="nl-BE" baseline="0" dirty="0" smtClean="0"/>
              <a:t>Op de volgende slides tonen we hoe we dit willen bereiken.</a:t>
            </a:r>
            <a:endParaRPr lang="nl-BE" dirty="0"/>
          </a:p>
        </p:txBody>
      </p:sp>
      <p:sp>
        <p:nvSpPr>
          <p:cNvPr id="4" name="Tijdelijke aanduiding voor dianummer 3"/>
          <p:cNvSpPr>
            <a:spLocks noGrp="1"/>
          </p:cNvSpPr>
          <p:nvPr>
            <p:ph type="sldNum" sz="quarter" idx="10"/>
          </p:nvPr>
        </p:nvSpPr>
        <p:spPr/>
        <p:txBody>
          <a:bodyPr/>
          <a:lstStyle/>
          <a:p>
            <a:fld id="{8EE95909-CCDB-4315-91C3-B4E8E4D90CD7}" type="slidenum">
              <a:rPr lang="nl-BE" smtClean="0"/>
              <a:pPr/>
              <a:t>7</a:t>
            </a:fld>
            <a:endParaRPr lang="nl-BE"/>
          </a:p>
        </p:txBody>
      </p:sp>
    </p:spTree>
    <p:extLst>
      <p:ext uri="{BB962C8B-B14F-4D97-AF65-F5344CB8AC3E}">
        <p14:creationId xmlns:p14="http://schemas.microsoft.com/office/powerpoint/2010/main" val="391252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71666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75073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6884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9" name="Tijdelijke aanduiding voor datum 2"/>
          <p:cNvSpPr>
            <a:spLocks noGrp="1"/>
          </p:cNvSpPr>
          <p:nvPr>
            <p:ph type="dt" sz="half" idx="10"/>
          </p:nvPr>
        </p:nvSpPr>
        <p:spPr>
          <a:xfrm>
            <a:off x="4165600" y="6356351"/>
            <a:ext cx="2844800" cy="365125"/>
          </a:xfrm>
          <a:prstGeom prst="rect">
            <a:avLst/>
          </a:prstGeom>
        </p:spPr>
        <p:txBody>
          <a:bodyPr/>
          <a:lstStyle>
            <a:lvl1pPr algn="ctr">
              <a:defRPr>
                <a:solidFill>
                  <a:srgbClr val="989A99"/>
                </a:solidFill>
              </a:defRPr>
            </a:lvl1pPr>
          </a:lstStyle>
          <a:p>
            <a:fld id="{75694C29-CC93-1B45-93AA-D290ED26A30A}" type="datetimeFigureOut">
              <a:rPr lang="nl-NL" smtClean="0"/>
              <a:pPr/>
              <a:t>2-6-2016</a:t>
            </a:fld>
            <a:endParaRPr lang="nl-NL" dirty="0"/>
          </a:p>
        </p:txBody>
      </p:sp>
      <p:sp>
        <p:nvSpPr>
          <p:cNvPr id="11" name="Tijdelijke aanduiding voor dianummer 4"/>
          <p:cNvSpPr>
            <a:spLocks noGrp="1"/>
          </p:cNvSpPr>
          <p:nvPr>
            <p:ph type="sldNum" sz="quarter" idx="12"/>
          </p:nvPr>
        </p:nvSpPr>
        <p:spPr>
          <a:xfrm>
            <a:off x="8433600" y="6356351"/>
            <a:ext cx="2844800" cy="365125"/>
          </a:xfrm>
          <a:prstGeom prst="rect">
            <a:avLst/>
          </a:prstGeom>
        </p:spPr>
        <p:txBody>
          <a:bodyPr/>
          <a:lstStyle>
            <a:lvl1pPr algn="r">
              <a:defRPr>
                <a:solidFill>
                  <a:srgbClr val="989A99"/>
                </a:solidFill>
              </a:defRPr>
            </a:lvl1pPr>
          </a:lstStyle>
          <a:p>
            <a:fld id="{EF7108D7-9284-E241-8B57-7583A4DC84BF}" type="slidenum">
              <a:rPr lang="nl-NL" smtClean="0"/>
              <a:pPr/>
              <a:t>‹nr.›</a:t>
            </a:fld>
            <a:endParaRPr lang="nl-NL" dirty="0"/>
          </a:p>
        </p:txBody>
      </p:sp>
      <p:sp>
        <p:nvSpPr>
          <p:cNvPr id="25" name="Tijdelijke aanduiding voor tekst 24"/>
          <p:cNvSpPr>
            <a:spLocks noGrp="1"/>
          </p:cNvSpPr>
          <p:nvPr>
            <p:ph type="body" sz="quarter" idx="13"/>
          </p:nvPr>
        </p:nvSpPr>
        <p:spPr>
          <a:xfrm>
            <a:off x="959999" y="1235296"/>
            <a:ext cx="10320000" cy="4704705"/>
          </a:xfrm>
          <a:prstGeom prst="rect">
            <a:avLst/>
          </a:prstGeom>
        </p:spPr>
        <p:txBody>
          <a:bodyPr vert="horz" anchor="ctr"/>
          <a:lstStyle>
            <a:lvl1pPr marL="0" indent="0" algn="ctr">
              <a:buClr>
                <a:srgbClr val="A80051"/>
              </a:buClr>
              <a:buFontTx/>
              <a:buNone/>
              <a:defRPr sz="2800">
                <a:solidFill>
                  <a:srgbClr val="3B3D3C"/>
                </a:solidFill>
                <a:latin typeface="Arial"/>
                <a:cs typeface="Arial"/>
              </a:defRPr>
            </a:lvl1pPr>
            <a:lvl2pPr>
              <a:buClr>
                <a:srgbClr val="8DC02F"/>
              </a:buClr>
              <a:defRPr sz="2600">
                <a:solidFill>
                  <a:srgbClr val="1A234A"/>
                </a:solidFill>
                <a:latin typeface="Arial"/>
                <a:cs typeface="Arial"/>
              </a:defRPr>
            </a:lvl2pPr>
            <a:lvl3pPr>
              <a:buClr>
                <a:srgbClr val="8DC02F"/>
              </a:buClr>
              <a:defRPr>
                <a:solidFill>
                  <a:srgbClr val="1A234A"/>
                </a:solidFill>
                <a:latin typeface="Ariual"/>
                <a:cs typeface="Ariual"/>
              </a:defRPr>
            </a:lvl3pPr>
            <a:lvl4pPr>
              <a:buClr>
                <a:srgbClr val="8DC02F"/>
              </a:buClr>
              <a:defRPr>
                <a:solidFill>
                  <a:srgbClr val="1A234A"/>
                </a:solidFill>
                <a:latin typeface="Arial"/>
                <a:cs typeface="Arial"/>
              </a:defRPr>
            </a:lvl4pPr>
            <a:lvl5pPr>
              <a:buClr>
                <a:srgbClr val="8DC02F"/>
              </a:buClr>
              <a:defRPr sz="1800">
                <a:solidFill>
                  <a:srgbClr val="1A234A"/>
                </a:solidFill>
                <a:latin typeface="Arial"/>
                <a:cs typeface="Arial"/>
              </a:defRPr>
            </a:lvl5pPr>
          </a:lstStyle>
          <a:p>
            <a:pPr lvl="0"/>
            <a:r>
              <a:rPr lang="nl-NL" dirty="0" smtClean="0"/>
              <a:t>Klik om de modelstijlen te bewerken</a:t>
            </a:r>
          </a:p>
        </p:txBody>
      </p:sp>
      <p:sp>
        <p:nvSpPr>
          <p:cNvPr id="27" name="Titel 26"/>
          <p:cNvSpPr>
            <a:spLocks noGrp="1"/>
          </p:cNvSpPr>
          <p:nvPr>
            <p:ph type="title"/>
          </p:nvPr>
        </p:nvSpPr>
        <p:spPr>
          <a:xfrm>
            <a:off x="960001" y="248401"/>
            <a:ext cx="10319999" cy="986895"/>
          </a:xfrm>
          <a:prstGeom prst="rect">
            <a:avLst/>
          </a:prstGeom>
          <a:noFill/>
        </p:spPr>
        <p:txBody>
          <a:bodyPr vert="horz" anchor="ctr"/>
          <a:lstStyle>
            <a:lvl1pPr algn="l">
              <a:defRPr>
                <a:solidFill>
                  <a:srgbClr val="A80051"/>
                </a:solidFill>
              </a:defRPr>
            </a:lvl1pPr>
          </a:lstStyle>
          <a:p>
            <a:r>
              <a:rPr lang="nl-NL" dirty="0" smtClean="0"/>
              <a:t>Klik om de stijl te bewerken</a:t>
            </a:r>
            <a:endParaRPr lang="nl-NL" dirty="0"/>
          </a:p>
        </p:txBody>
      </p:sp>
    </p:spTree>
    <p:extLst>
      <p:ext uri="{BB962C8B-B14F-4D97-AF65-F5344CB8AC3E}">
        <p14:creationId xmlns:p14="http://schemas.microsoft.com/office/powerpoint/2010/main" val="1757459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405605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23080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A8540420-C6E6-4B73-BAB8-726059D4FA5A}" type="datetimeFigureOut">
              <a:rPr lang="nl-BE" smtClean="0"/>
              <a:t>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39040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A8540420-C6E6-4B73-BAB8-726059D4FA5A}" type="datetimeFigureOut">
              <a:rPr lang="nl-BE" smtClean="0"/>
              <a:t>2/06/2016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424761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8540420-C6E6-4B73-BAB8-726059D4FA5A}" type="datetimeFigureOut">
              <a:rPr lang="nl-BE" smtClean="0"/>
              <a:t>2/06/2016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43302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8540420-C6E6-4B73-BAB8-726059D4FA5A}" type="datetimeFigureOut">
              <a:rPr lang="nl-BE" smtClean="0"/>
              <a:t>2/06/2016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413371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8540420-C6E6-4B73-BAB8-726059D4FA5A}" type="datetimeFigureOut">
              <a:rPr lang="nl-BE" smtClean="0"/>
              <a:t>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164082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8540420-C6E6-4B73-BAB8-726059D4FA5A}" type="datetimeFigureOut">
              <a:rPr lang="nl-BE" smtClean="0"/>
              <a:t>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39C0BA1-0D9D-4E52-995E-BCE032554C16}" type="slidenum">
              <a:rPr lang="nl-BE" smtClean="0"/>
              <a:t>‹nr.›</a:t>
            </a:fld>
            <a:endParaRPr lang="nl-BE"/>
          </a:p>
        </p:txBody>
      </p:sp>
    </p:spTree>
    <p:extLst>
      <p:ext uri="{BB962C8B-B14F-4D97-AF65-F5344CB8AC3E}">
        <p14:creationId xmlns:p14="http://schemas.microsoft.com/office/powerpoint/2010/main" val="39587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40420-C6E6-4B73-BAB8-726059D4FA5A}" type="datetimeFigureOut">
              <a:rPr lang="nl-BE" smtClean="0"/>
              <a:t>2/06/2016</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C0BA1-0D9D-4E52-995E-BCE032554C16}" type="slidenum">
              <a:rPr lang="nl-BE" smtClean="0"/>
              <a:t>‹nr.›</a:t>
            </a:fld>
            <a:endParaRPr lang="nl-BE"/>
          </a:p>
        </p:txBody>
      </p:sp>
    </p:spTree>
    <p:extLst>
      <p:ext uri="{BB962C8B-B14F-4D97-AF65-F5344CB8AC3E}">
        <p14:creationId xmlns:p14="http://schemas.microsoft.com/office/powerpoint/2010/main" val="17071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el 2"/>
          <p:cNvSpPr txBox="1">
            <a:spLocks/>
          </p:cNvSpPr>
          <p:nvPr/>
        </p:nvSpPr>
        <p:spPr>
          <a:xfrm>
            <a:off x="512563" y="3422188"/>
            <a:ext cx="5517847" cy="22494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nl-BE" sz="1800" dirty="0" smtClean="0">
                <a:latin typeface="Arial" pitchFamily="34" charset="0"/>
              </a:rPr>
              <a:t>De Punt wenst dat elke ondernemer toegang heeft tot het </a:t>
            </a:r>
            <a:r>
              <a:rPr lang="nl-BE" sz="1800" dirty="0" smtClean="0">
                <a:solidFill>
                  <a:srgbClr val="A80051"/>
                </a:solidFill>
                <a:latin typeface="Arial" pitchFamily="34" charset="0"/>
              </a:rPr>
              <a:t>sociaal en duurzaam ondernemen</a:t>
            </a:r>
            <a:r>
              <a:rPr lang="nl-BE" sz="1800" dirty="0" smtClean="0">
                <a:latin typeface="Arial" pitchFamily="34" charset="0"/>
              </a:rPr>
              <a:t>. </a:t>
            </a:r>
          </a:p>
          <a:p>
            <a:pPr marL="0" indent="0">
              <a:lnSpc>
                <a:spcPct val="100000"/>
              </a:lnSpc>
              <a:buNone/>
              <a:defRPr/>
            </a:pPr>
            <a:r>
              <a:rPr lang="nl-BE" sz="1800" dirty="0" smtClean="0">
                <a:latin typeface="Arial" pitchFamily="34" charset="0"/>
              </a:rPr>
              <a:t>De Punt biedt ondernemers hierbij een resultaatgerichte en dynamische ondersteuning door </a:t>
            </a:r>
            <a:r>
              <a:rPr lang="nl-BE" sz="1800" dirty="0" smtClean="0">
                <a:solidFill>
                  <a:srgbClr val="A80051"/>
                </a:solidFill>
                <a:latin typeface="Arial" pitchFamily="34" charset="0"/>
              </a:rPr>
              <a:t>dienst- en adviesverlening</a:t>
            </a:r>
            <a:r>
              <a:rPr lang="nl-BE" sz="1800" dirty="0" smtClean="0">
                <a:latin typeface="Arial" pitchFamily="34" charset="0"/>
              </a:rPr>
              <a:t>, zodat ze zich op hun kerntaken kunnen focussen en sociale/duurzame groei realiseren. </a:t>
            </a:r>
          </a:p>
          <a:p>
            <a:pPr marL="0" indent="0">
              <a:lnSpc>
                <a:spcPct val="100000"/>
              </a:lnSpc>
              <a:buNone/>
              <a:defRPr/>
            </a:pPr>
            <a:r>
              <a:rPr lang="nl-BE" sz="1800" dirty="0" smtClean="0">
                <a:latin typeface="Arial" pitchFamily="34" charset="0"/>
              </a:rPr>
              <a:t>De Punt heeft bijzondere aandacht voor </a:t>
            </a:r>
            <a:r>
              <a:rPr lang="nl-BE" sz="1800" dirty="0" smtClean="0">
                <a:solidFill>
                  <a:srgbClr val="A80051"/>
                </a:solidFill>
                <a:latin typeface="Arial" pitchFamily="34" charset="0"/>
              </a:rPr>
              <a:t>sociaal innovatieve </a:t>
            </a:r>
            <a:r>
              <a:rPr lang="nl-BE" sz="1800" dirty="0" smtClean="0">
                <a:solidFill>
                  <a:srgbClr val="A80051"/>
                </a:solidFill>
                <a:latin typeface="Arial" pitchFamily="34" charset="0"/>
              </a:rPr>
              <a:t>oplossingen </a:t>
            </a:r>
            <a:r>
              <a:rPr lang="nl-BE" sz="1800" dirty="0" smtClean="0">
                <a:latin typeface="Arial" pitchFamily="34" charset="0"/>
              </a:rPr>
              <a:t>en </a:t>
            </a:r>
            <a:r>
              <a:rPr lang="nl-BE" sz="1800" dirty="0" smtClean="0">
                <a:solidFill>
                  <a:srgbClr val="A80051"/>
                </a:solidFill>
                <a:latin typeface="Arial" pitchFamily="34" charset="0"/>
              </a:rPr>
              <a:t>tewerkstelling van kansengroepen</a:t>
            </a:r>
            <a:r>
              <a:rPr lang="nl-BE" sz="1800" dirty="0" smtClean="0">
                <a:latin typeface="Arial" pitchFamily="34" charset="0"/>
              </a:rPr>
              <a:t>. </a:t>
            </a: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smtClean="0">
              <a:latin typeface="Arial" pitchFamily="34" charset="0"/>
            </a:endParaRPr>
          </a:p>
          <a:p>
            <a:pPr>
              <a:lnSpc>
                <a:spcPct val="100000"/>
              </a:lnSpc>
              <a:defRPr/>
            </a:pPr>
            <a:endParaRPr lang="nl-BE" sz="1800" dirty="0">
              <a:latin typeface="Arial" pitchFamily="34" charset="0"/>
            </a:endParaRPr>
          </a:p>
        </p:txBody>
      </p:sp>
      <p:pic>
        <p:nvPicPr>
          <p:cNvPr id="7" name="Afbeelding 6"/>
          <p:cNvPicPr>
            <a:picLocks noChangeAspect="1"/>
          </p:cNvPicPr>
          <p:nvPr/>
        </p:nvPicPr>
        <p:blipFill>
          <a:blip r:embed="rId2"/>
          <a:stretch>
            <a:fillRect/>
          </a:stretch>
        </p:blipFill>
        <p:spPr>
          <a:xfrm>
            <a:off x="6967965" y="1634287"/>
            <a:ext cx="5104436" cy="5104436"/>
          </a:xfrm>
          <a:prstGeom prst="rect">
            <a:avLst/>
          </a:prstGeom>
        </p:spPr>
      </p:pic>
      <p:pic>
        <p:nvPicPr>
          <p:cNvPr id="9" name="Afbeelding 8"/>
          <p:cNvPicPr>
            <a:picLocks noChangeAspect="1"/>
          </p:cNvPicPr>
          <p:nvPr/>
        </p:nvPicPr>
        <p:blipFill>
          <a:blip r:embed="rId3"/>
          <a:stretch>
            <a:fillRect/>
          </a:stretch>
        </p:blipFill>
        <p:spPr>
          <a:xfrm>
            <a:off x="381963" y="104171"/>
            <a:ext cx="8329861" cy="3107949"/>
          </a:xfrm>
          <a:prstGeom prst="rect">
            <a:avLst/>
          </a:prstGeom>
        </p:spPr>
      </p:pic>
    </p:spTree>
    <p:extLst>
      <p:ext uri="{BB962C8B-B14F-4D97-AF65-F5344CB8AC3E}">
        <p14:creationId xmlns:p14="http://schemas.microsoft.com/office/powerpoint/2010/main" val="3681436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3236"/>
            <a:ext cx="6659542" cy="3434764"/>
          </a:xfrm>
          <a:prstGeom prst="rect">
            <a:avLst/>
          </a:prstGeom>
        </p:spPr>
      </p:pic>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t="10493" b="15815"/>
          <a:stretch/>
        </p:blipFill>
        <p:spPr>
          <a:xfrm>
            <a:off x="-11573" y="11571"/>
            <a:ext cx="6667500" cy="3495558"/>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t="15190"/>
          <a:stretch/>
        </p:blipFill>
        <p:spPr>
          <a:xfrm>
            <a:off x="6655927" y="3495554"/>
            <a:ext cx="5960478" cy="3370073"/>
          </a:xfrm>
          <a:prstGeom prst="rect">
            <a:avLst/>
          </a:prstGeom>
        </p:spPr>
      </p:pic>
      <p:pic>
        <p:nvPicPr>
          <p:cNvPr id="8" name="Picture 5" descr="\\zeus\clients\bbr\Bureaublad\Steenlegging\DePunt001.jpg"/>
          <p:cNvPicPr>
            <a:picLocks noChangeAspect="1" noChangeArrowheads="1"/>
          </p:cNvPicPr>
          <p:nvPr/>
        </p:nvPicPr>
        <p:blipFill rotWithShape="1">
          <a:blip r:embed="rId5"/>
          <a:srcRect l="4185" r="12240"/>
          <a:stretch/>
        </p:blipFill>
        <p:spPr bwMode="auto">
          <a:xfrm>
            <a:off x="6655927" y="0"/>
            <a:ext cx="6423212" cy="3507129"/>
          </a:xfrm>
          <a:prstGeom prst="rect">
            <a:avLst/>
          </a:prstGeom>
          <a:noFill/>
        </p:spPr>
      </p:pic>
      <p:sp>
        <p:nvSpPr>
          <p:cNvPr id="9" name="PIJL-RECHTS 8"/>
          <p:cNvSpPr/>
          <p:nvPr/>
        </p:nvSpPr>
        <p:spPr>
          <a:xfrm>
            <a:off x="6193193" y="4791921"/>
            <a:ext cx="1017835" cy="1030147"/>
          </a:xfrm>
          <a:prstGeom prst="rightArrow">
            <a:avLst/>
          </a:prstGeom>
          <a:solidFill>
            <a:srgbClr val="B50059"/>
          </a:solidFill>
          <a:ln>
            <a:solidFill>
              <a:srgbClr val="B5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RECHTS 10"/>
          <p:cNvSpPr/>
          <p:nvPr/>
        </p:nvSpPr>
        <p:spPr>
          <a:xfrm rot="16200000">
            <a:off x="9473165" y="2944322"/>
            <a:ext cx="1017835" cy="1030147"/>
          </a:xfrm>
          <a:prstGeom prst="rightArrow">
            <a:avLst/>
          </a:prstGeom>
          <a:solidFill>
            <a:srgbClr val="B50059"/>
          </a:solidFill>
          <a:ln>
            <a:solidFill>
              <a:srgbClr val="B5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PIJL-RECHTS 11"/>
          <p:cNvSpPr/>
          <p:nvPr/>
        </p:nvSpPr>
        <p:spPr>
          <a:xfrm rot="5400000">
            <a:off x="2820853" y="2980480"/>
            <a:ext cx="1017835" cy="1030147"/>
          </a:xfrm>
          <a:prstGeom prst="rightArrow">
            <a:avLst/>
          </a:prstGeom>
          <a:solidFill>
            <a:srgbClr val="B50059"/>
          </a:solidFill>
          <a:ln>
            <a:solidFill>
              <a:srgbClr val="B5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4671307" y="2922049"/>
            <a:ext cx="2030496" cy="646331"/>
          </a:xfrm>
          <a:prstGeom prst="rect">
            <a:avLst/>
          </a:prstGeom>
          <a:noFill/>
        </p:spPr>
        <p:txBody>
          <a:bodyPr wrap="square" rtlCol="0">
            <a:spAutoFit/>
          </a:bodyPr>
          <a:lstStyle/>
          <a:p>
            <a:r>
              <a:rPr lang="nl-BE" sz="3600" b="1" dirty="0" smtClean="0">
                <a:solidFill>
                  <a:srgbClr val="B50059"/>
                </a:solidFill>
                <a:sym typeface="Wingdings" panose="05000000000000000000" pitchFamily="2" charset="2"/>
              </a:rPr>
              <a:t> </a:t>
            </a:r>
            <a:r>
              <a:rPr lang="nl-BE" sz="3600" b="1" dirty="0" smtClean="0">
                <a:solidFill>
                  <a:srgbClr val="B50059"/>
                </a:solidFill>
              </a:rPr>
              <a:t>1993</a:t>
            </a:r>
            <a:endParaRPr lang="nl-BE" sz="3600" b="1" dirty="0">
              <a:solidFill>
                <a:srgbClr val="B50059"/>
              </a:solidFill>
            </a:endParaRPr>
          </a:p>
        </p:txBody>
      </p:sp>
      <p:sp>
        <p:nvSpPr>
          <p:cNvPr id="14" name="Tekstvak 13"/>
          <p:cNvSpPr txBox="1"/>
          <p:nvPr/>
        </p:nvSpPr>
        <p:spPr>
          <a:xfrm>
            <a:off x="170490" y="6184582"/>
            <a:ext cx="1400537" cy="646331"/>
          </a:xfrm>
          <a:prstGeom prst="rect">
            <a:avLst/>
          </a:prstGeom>
          <a:noFill/>
        </p:spPr>
        <p:txBody>
          <a:bodyPr wrap="square" rtlCol="0">
            <a:spAutoFit/>
          </a:bodyPr>
          <a:lstStyle/>
          <a:p>
            <a:r>
              <a:rPr lang="nl-BE" sz="3600" b="1" dirty="0" smtClean="0">
                <a:solidFill>
                  <a:srgbClr val="B50059"/>
                </a:solidFill>
              </a:rPr>
              <a:t>2006</a:t>
            </a:r>
            <a:endParaRPr lang="nl-BE" sz="3600" b="1" dirty="0">
              <a:solidFill>
                <a:srgbClr val="B50059"/>
              </a:solidFill>
            </a:endParaRPr>
          </a:p>
        </p:txBody>
      </p:sp>
      <p:sp>
        <p:nvSpPr>
          <p:cNvPr id="15" name="Tekstvak 14"/>
          <p:cNvSpPr txBox="1"/>
          <p:nvPr/>
        </p:nvSpPr>
        <p:spPr>
          <a:xfrm>
            <a:off x="10540678" y="6211668"/>
            <a:ext cx="1400537" cy="646331"/>
          </a:xfrm>
          <a:prstGeom prst="rect">
            <a:avLst/>
          </a:prstGeom>
          <a:noFill/>
        </p:spPr>
        <p:txBody>
          <a:bodyPr wrap="square" rtlCol="0">
            <a:spAutoFit/>
          </a:bodyPr>
          <a:lstStyle/>
          <a:p>
            <a:r>
              <a:rPr lang="nl-BE" sz="3600" b="1" dirty="0" smtClean="0">
                <a:solidFill>
                  <a:srgbClr val="B50059"/>
                </a:solidFill>
              </a:rPr>
              <a:t>2013</a:t>
            </a:r>
            <a:endParaRPr lang="nl-BE" sz="3600" b="1" dirty="0">
              <a:solidFill>
                <a:srgbClr val="B50059"/>
              </a:solidFill>
            </a:endParaRPr>
          </a:p>
        </p:txBody>
      </p:sp>
      <p:sp>
        <p:nvSpPr>
          <p:cNvPr id="16" name="Tekstvak 15"/>
          <p:cNvSpPr txBox="1"/>
          <p:nvPr/>
        </p:nvSpPr>
        <p:spPr>
          <a:xfrm>
            <a:off x="10588908" y="2805935"/>
            <a:ext cx="1400537" cy="646331"/>
          </a:xfrm>
          <a:prstGeom prst="rect">
            <a:avLst/>
          </a:prstGeom>
          <a:noFill/>
        </p:spPr>
        <p:txBody>
          <a:bodyPr wrap="square" rtlCol="0">
            <a:spAutoFit/>
          </a:bodyPr>
          <a:lstStyle/>
          <a:p>
            <a:r>
              <a:rPr lang="nl-BE" sz="3600" b="1" dirty="0" smtClean="0">
                <a:solidFill>
                  <a:srgbClr val="B50059"/>
                </a:solidFill>
              </a:rPr>
              <a:t>2016</a:t>
            </a:r>
            <a:endParaRPr lang="nl-BE" sz="3600" b="1" dirty="0">
              <a:solidFill>
                <a:srgbClr val="B50059"/>
              </a:solidFill>
            </a:endParaRPr>
          </a:p>
        </p:txBody>
      </p:sp>
    </p:spTree>
    <p:extLst>
      <p:ext uri="{BB962C8B-B14F-4D97-AF65-F5344CB8AC3E}">
        <p14:creationId xmlns:p14="http://schemas.microsoft.com/office/powerpoint/2010/main" val="66616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967" y="225249"/>
            <a:ext cx="10319999" cy="986895"/>
          </a:xfrm>
        </p:spPr>
        <p:txBody>
          <a:bodyPr>
            <a:normAutofit/>
          </a:bodyPr>
          <a:lstStyle/>
          <a:p>
            <a:r>
              <a:rPr lang="nl-NL" sz="3600" dirty="0" smtClean="0">
                <a:latin typeface="Arial" panose="020B0604020202020204" pitchFamily="34" charset="0"/>
                <a:cs typeface="Arial" panose="020B0604020202020204" pitchFamily="34" charset="0"/>
              </a:rPr>
              <a:t>De Punt </a:t>
            </a:r>
            <a:r>
              <a:rPr lang="nl-NL" sz="3600" dirty="0" smtClean="0">
                <a:latin typeface="Arial" panose="020B0604020202020204" pitchFamily="34" charset="0"/>
                <a:cs typeface="Arial" panose="020B0604020202020204" pitchFamily="34" charset="0"/>
              </a:rPr>
              <a:t>2016-2020</a:t>
            </a:r>
            <a:endParaRPr lang="nl-NL" sz="3600" dirty="0">
              <a:latin typeface="Arial" panose="020B0604020202020204" pitchFamily="34" charset="0"/>
              <a:cs typeface="Arial" panose="020B0604020202020204" pitchFamily="34" charset="0"/>
            </a:endParaRPr>
          </a:p>
        </p:txBody>
      </p:sp>
      <p:pic>
        <p:nvPicPr>
          <p:cNvPr id="8" name="Picture 5" descr="\\zeus\clients\bbr\Bureaublad\Steenlegging\DePunt001.jpg"/>
          <p:cNvPicPr>
            <a:picLocks noChangeAspect="1" noChangeArrowheads="1"/>
          </p:cNvPicPr>
          <p:nvPr/>
        </p:nvPicPr>
        <p:blipFill>
          <a:blip r:embed="rId3"/>
          <a:srcRect/>
          <a:stretch>
            <a:fillRect/>
          </a:stretch>
        </p:blipFill>
        <p:spPr bwMode="auto">
          <a:xfrm>
            <a:off x="-29206" y="1298542"/>
            <a:ext cx="12221206" cy="5576823"/>
          </a:xfrm>
          <a:prstGeom prst="rect">
            <a:avLst/>
          </a:prstGeom>
          <a:noFill/>
        </p:spPr>
      </p:pic>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9047" y="5516678"/>
            <a:ext cx="1425355" cy="636195"/>
          </a:xfrm>
          <a:prstGeom prst="rect">
            <a:avLst/>
          </a:prstGeom>
        </p:spPr>
      </p:pic>
      <p:pic>
        <p:nvPicPr>
          <p:cNvPr id="12" name="Picture 2"/>
          <p:cNvPicPr>
            <a:picLocks noChangeAspect="1" noChangeArrowheads="1"/>
          </p:cNvPicPr>
          <p:nvPr/>
        </p:nvPicPr>
        <p:blipFill rotWithShape="1">
          <a:blip r:embed="rId5"/>
          <a:srcRect l="5714" t="9826" r="84827" b="69372"/>
          <a:stretch/>
        </p:blipFill>
        <p:spPr bwMode="auto">
          <a:xfrm>
            <a:off x="6217333" y="3600246"/>
            <a:ext cx="708154" cy="973414"/>
          </a:xfrm>
          <a:prstGeom prst="rect">
            <a:avLst/>
          </a:prstGeom>
          <a:noFill/>
          <a:ln w="9525">
            <a:noFill/>
            <a:miter lim="800000"/>
            <a:headEnd/>
            <a:tailEnd/>
          </a:ln>
        </p:spPr>
      </p:pic>
      <p:pic>
        <p:nvPicPr>
          <p:cNvPr id="3" name="Afbeelding 2"/>
          <p:cNvPicPr>
            <a:picLocks noChangeAspect="1"/>
          </p:cNvPicPr>
          <p:nvPr/>
        </p:nvPicPr>
        <p:blipFill rotWithShape="1">
          <a:blip r:embed="rId6">
            <a:extLst>
              <a:ext uri="{28A0092B-C50C-407E-A947-70E740481C1C}">
                <a14:useLocalDpi xmlns:a14="http://schemas.microsoft.com/office/drawing/2010/main" val="0"/>
              </a:ext>
            </a:extLst>
          </a:blip>
          <a:srcRect t="18253" b="33747"/>
          <a:stretch/>
        </p:blipFill>
        <p:spPr>
          <a:xfrm>
            <a:off x="5079045" y="5678311"/>
            <a:ext cx="1469503" cy="705362"/>
          </a:xfrm>
          <a:prstGeom prst="rect">
            <a:avLst/>
          </a:prstGeom>
        </p:spPr>
      </p:pic>
    </p:spTree>
    <p:extLst>
      <p:ext uri="{BB962C8B-B14F-4D97-AF65-F5344CB8AC3E}">
        <p14:creationId xmlns:p14="http://schemas.microsoft.com/office/powerpoint/2010/main" val="255574324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srcRect l="5714" t="9826" r="14542" b="47843"/>
          <a:stretch/>
        </p:blipFill>
        <p:spPr bwMode="auto">
          <a:xfrm>
            <a:off x="-2015" y="485422"/>
            <a:ext cx="12215329" cy="4052711"/>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a:srcRect l="25358" t="51569" r="25676" b="33298"/>
          <a:stretch/>
        </p:blipFill>
        <p:spPr bwMode="auto">
          <a:xfrm>
            <a:off x="2063497" y="198864"/>
            <a:ext cx="5178691" cy="1000311"/>
          </a:xfrm>
          <a:prstGeom prst="rect">
            <a:avLst/>
          </a:prstGeom>
          <a:noFill/>
          <a:ln w="9525">
            <a:noFill/>
            <a:miter lim="800000"/>
            <a:headEnd/>
            <a:tailEnd/>
          </a:ln>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5832" y="4722636"/>
            <a:ext cx="3187482" cy="2135364"/>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97" y="4722636"/>
            <a:ext cx="4880831" cy="2135364"/>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8" y="4709986"/>
            <a:ext cx="3388416" cy="2148014"/>
          </a:xfrm>
          <a:prstGeom prst="rect">
            <a:avLst/>
          </a:prstGeom>
        </p:spPr>
      </p:pic>
    </p:spTree>
    <p:extLst>
      <p:ext uri="{BB962C8B-B14F-4D97-AF65-F5344CB8AC3E}">
        <p14:creationId xmlns:p14="http://schemas.microsoft.com/office/powerpoint/2010/main" val="2769768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7" y="-67734"/>
            <a:ext cx="12894095" cy="6937023"/>
          </a:xfrm>
          <a:prstGeom prst="rect">
            <a:avLst/>
          </a:prstGeom>
        </p:spPr>
      </p:pic>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6623" y="144628"/>
            <a:ext cx="2516727" cy="2516727"/>
          </a:xfrm>
          <a:prstGeom prst="rect">
            <a:avLst/>
          </a:prstGeom>
        </p:spPr>
      </p:pic>
      <p:pic>
        <p:nvPicPr>
          <p:cNvPr id="16" name="Afbeelding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882" y="291384"/>
            <a:ext cx="3058457" cy="3208172"/>
          </a:xfrm>
          <a:prstGeom prst="rect">
            <a:avLst/>
          </a:prstGeom>
        </p:spPr>
      </p:pic>
    </p:spTree>
    <p:extLst>
      <p:ext uri="{BB962C8B-B14F-4D97-AF65-F5344CB8AC3E}">
        <p14:creationId xmlns:p14="http://schemas.microsoft.com/office/powerpoint/2010/main" val="130900159"/>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25115"/>
          <a:stretch/>
        </p:blipFill>
        <p:spPr>
          <a:xfrm>
            <a:off x="-632868" y="-19830"/>
            <a:ext cx="6916870" cy="3448829"/>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699" y="3427409"/>
            <a:ext cx="9576121" cy="3603385"/>
          </a:xfrm>
          <a:prstGeom prst="rect">
            <a:avLst/>
          </a:prstGeom>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133" y="0"/>
            <a:ext cx="6540867" cy="6858000"/>
          </a:xfrm>
          <a:prstGeom prst="rect">
            <a:avLst/>
          </a:prstGeom>
        </p:spPr>
      </p:pic>
    </p:spTree>
    <p:extLst>
      <p:ext uri="{BB962C8B-B14F-4D97-AF65-F5344CB8AC3E}">
        <p14:creationId xmlns:p14="http://schemas.microsoft.com/office/powerpoint/2010/main" val="2079014430"/>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90" y="287915"/>
            <a:ext cx="10319999" cy="986895"/>
          </a:xfrm>
        </p:spPr>
        <p:txBody>
          <a:bodyPr>
            <a:normAutofit/>
          </a:bodyPr>
          <a:lstStyle/>
          <a:p>
            <a:r>
              <a:rPr lang="nl-NL" sz="3600" dirty="0" smtClean="0">
                <a:latin typeface="Arial" panose="020B0604020202020204" pitchFamily="34" charset="0"/>
                <a:cs typeface="Arial" panose="020B0604020202020204" pitchFamily="34" charset="0"/>
              </a:rPr>
              <a:t>Terug naar broedplaats voor sociaal ondernemen</a:t>
            </a:r>
            <a:endParaRPr lang="nl-NL" sz="36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 y="4102187"/>
            <a:ext cx="4137010" cy="275581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107" y="4103028"/>
            <a:ext cx="4123481" cy="2748987"/>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9" y="1354040"/>
            <a:ext cx="4123481" cy="2748988"/>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8519" y="1354040"/>
            <a:ext cx="4123482" cy="2748988"/>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2983" y="1357837"/>
            <a:ext cx="4121069" cy="2747379"/>
          </a:xfrm>
          <a:prstGeom prst="rect">
            <a:avLst/>
          </a:prstGeom>
        </p:spPr>
      </p:pic>
      <p:pic>
        <p:nvPicPr>
          <p:cNvPr id="10" name="Afbeelding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7291" y="4110623"/>
            <a:ext cx="4126761" cy="2751174"/>
          </a:xfrm>
          <a:prstGeom prst="rect">
            <a:avLst/>
          </a:prstGeom>
        </p:spPr>
      </p:pic>
    </p:spTree>
    <p:extLst>
      <p:ext uri="{BB962C8B-B14F-4D97-AF65-F5344CB8AC3E}">
        <p14:creationId xmlns:p14="http://schemas.microsoft.com/office/powerpoint/2010/main" val="91459129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pic>
        <p:nvPicPr>
          <p:cNvPr id="9" name="Afbeelding 8"/>
          <p:cNvPicPr>
            <a:picLocks noChangeAspect="1"/>
          </p:cNvPicPr>
          <p:nvPr/>
        </p:nvPicPr>
        <p:blipFill>
          <a:blip r:embed="rId3"/>
          <a:stretch>
            <a:fillRect/>
          </a:stretch>
        </p:blipFill>
        <p:spPr>
          <a:xfrm>
            <a:off x="3861988" y="-28449"/>
            <a:ext cx="8204084" cy="3061020"/>
          </a:xfrm>
          <a:prstGeom prst="rect">
            <a:avLst/>
          </a:prstGeom>
        </p:spPr>
      </p:pic>
    </p:spTree>
    <p:extLst>
      <p:ext uri="{BB962C8B-B14F-4D97-AF65-F5344CB8AC3E}">
        <p14:creationId xmlns:p14="http://schemas.microsoft.com/office/powerpoint/2010/main" val="3283713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431</Words>
  <Application>Microsoft Office PowerPoint</Application>
  <PresentationFormat>Breedbeeld</PresentationFormat>
  <Paragraphs>33</Paragraphs>
  <Slides>8</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Ariual</vt:lpstr>
      <vt:lpstr>Calibri</vt:lpstr>
      <vt:lpstr>Calibri Light</vt:lpstr>
      <vt:lpstr>Wingdings</vt:lpstr>
      <vt:lpstr>Kantoorthema</vt:lpstr>
      <vt:lpstr>PowerPoint-presentatie</vt:lpstr>
      <vt:lpstr>PowerPoint-presentatie</vt:lpstr>
      <vt:lpstr>De Punt 2016-2020</vt:lpstr>
      <vt:lpstr>PowerPoint-presentatie</vt:lpstr>
      <vt:lpstr>PowerPoint-presentatie</vt:lpstr>
      <vt:lpstr>PowerPoint-presentatie</vt:lpstr>
      <vt:lpstr>Terug naar broedplaats voor sociaal ondernemen</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Werrebrouck</dc:creator>
  <cp:lastModifiedBy>Pieter Werrebrouck</cp:lastModifiedBy>
  <cp:revision>32</cp:revision>
  <dcterms:created xsi:type="dcterms:W3CDTF">2016-03-16T09:02:28Z</dcterms:created>
  <dcterms:modified xsi:type="dcterms:W3CDTF">2016-06-02T21:23:20Z</dcterms:modified>
</cp:coreProperties>
</file>