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60" r:id="rId5"/>
    <p:sldId id="269" r:id="rId6"/>
    <p:sldId id="271" r:id="rId7"/>
    <p:sldId id="261" r:id="rId8"/>
    <p:sldId id="262" r:id="rId9"/>
    <p:sldId id="264" r:id="rId10"/>
    <p:sldId id="273" r:id="rId11"/>
    <p:sldId id="263" r:id="rId12"/>
    <p:sldId id="266" r:id="rId13"/>
    <p:sldId id="265" r:id="rId14"/>
    <p:sldId id="268" r:id="rId15"/>
    <p:sldId id="272" r:id="rId16"/>
    <p:sldId id="259" r:id="rId1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4" d="100"/>
          <a:sy n="74" d="100"/>
        </p:scale>
        <p:origin x="-1242" y="-90"/>
      </p:cViewPr>
      <p:guideLst>
        <p:guide orient="horz" pos="2160"/>
        <p:guide pos="2880"/>
      </p:guideLst>
    </p:cSldViewPr>
  </p:slideViewPr>
  <p:notesTextViewPr>
    <p:cViewPr>
      <p:scale>
        <a:sx n="1" d="1"/>
        <a:sy n="1" d="1"/>
      </p:scale>
      <p:origin x="0" y="0"/>
    </p:cViewPr>
  </p:notesTextViewPr>
  <p:notesViewPr>
    <p:cSldViewPr>
      <p:cViewPr varScale="1">
        <p:scale>
          <a:sx n="91" d="100"/>
          <a:sy n="91"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3"/>
          </p:nvPr>
        </p:nvSpPr>
        <p:spPr>
          <a:xfrm>
            <a:off x="548680" y="8691538"/>
            <a:ext cx="5760640" cy="457200"/>
          </a:xfrm>
          <a:prstGeom prst="rect">
            <a:avLst/>
          </a:prstGeom>
        </p:spPr>
        <p:txBody>
          <a:bodyPr vert="horz" lIns="91440" tIns="45720" rIns="91440" bIns="45720" rtlCol="0" anchor="b"/>
          <a:lstStyle>
            <a:lvl1pPr algn="r">
              <a:defRPr sz="1200"/>
            </a:lvl1pPr>
          </a:lstStyle>
          <a:p>
            <a:pPr algn="ctr"/>
            <a:fld id="{C5062C19-6D22-4D37-BD40-4130A1FAC27F}" type="slidenum">
              <a:rPr lang="nl-BE" sz="900" smtClean="0">
                <a:latin typeface="Verdana" panose="020B0604030504040204" pitchFamily="34" charset="0"/>
              </a:rPr>
              <a:pPr algn="ctr"/>
              <a:t>‹nr.›</a:t>
            </a:fld>
            <a:endParaRPr lang="nl-BE" sz="900">
              <a:latin typeface="Verdana" panose="020B0604030504040204" pitchFamily="34" charset="0"/>
            </a:endParaRPr>
          </a:p>
        </p:txBody>
      </p:sp>
    </p:spTree>
    <p:extLst>
      <p:ext uri="{BB962C8B-B14F-4D97-AF65-F5344CB8AC3E}">
        <p14:creationId xmlns:p14="http://schemas.microsoft.com/office/powerpoint/2010/main" val="51632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ianummer 6"/>
          <p:cNvSpPr>
            <a:spLocks noGrp="1"/>
          </p:cNvSpPr>
          <p:nvPr>
            <p:ph type="sldNum" sz="quarter" idx="5"/>
          </p:nvPr>
        </p:nvSpPr>
        <p:spPr>
          <a:xfrm>
            <a:off x="692696" y="8676335"/>
            <a:ext cx="5477370" cy="457200"/>
          </a:xfrm>
          <a:prstGeom prst="rect">
            <a:avLst/>
          </a:prstGeom>
        </p:spPr>
        <p:txBody>
          <a:bodyPr vert="horz" lIns="91440" tIns="45720" rIns="91440" bIns="45720" rtlCol="0" anchor="b"/>
          <a:lstStyle>
            <a:lvl1pPr algn="ctr">
              <a:defRPr sz="900">
                <a:latin typeface="Verdana" panose="020B0604030504040204" pitchFamily="34" charset="0"/>
              </a:defRPr>
            </a:lvl1pPr>
          </a:lstStyle>
          <a:p>
            <a:fld id="{312D82DC-BB05-4041-AA41-9483B341F49B}" type="slidenum">
              <a:rPr lang="nl-BE" smtClean="0"/>
              <a:pPr/>
              <a:t>‹nr.›</a:t>
            </a:fld>
            <a:endParaRPr lang="nl-BE"/>
          </a:p>
        </p:txBody>
      </p:sp>
    </p:spTree>
    <p:extLst>
      <p:ext uri="{BB962C8B-B14F-4D97-AF65-F5344CB8AC3E}">
        <p14:creationId xmlns:p14="http://schemas.microsoft.com/office/powerpoint/2010/main" val="153436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 inhoud">
    <p:spTree>
      <p:nvGrpSpPr>
        <p:cNvPr id="1" name=""/>
        <p:cNvGrpSpPr/>
        <p:nvPr/>
      </p:nvGrpSpPr>
      <p:grpSpPr>
        <a:xfrm>
          <a:off x="0" y="0"/>
          <a:ext cx="0" cy="0"/>
          <a:chOff x="0" y="0"/>
          <a:chExt cx="0" cy="0"/>
        </a:xfrm>
      </p:grpSpPr>
      <p:sp>
        <p:nvSpPr>
          <p:cNvPr id="2" name="Titel 1"/>
          <p:cNvSpPr>
            <a:spLocks noGrp="1"/>
          </p:cNvSpPr>
          <p:nvPr>
            <p:ph type="title"/>
          </p:nvPr>
        </p:nvSpPr>
        <p:spPr>
          <a:xfrm>
            <a:off x="1080000" y="601640"/>
            <a:ext cx="7524000" cy="868958"/>
          </a:xfrm>
          <a:prstGeom prst="rect">
            <a:avLst/>
          </a:prstGeom>
        </p:spPr>
        <p:txBody>
          <a:bodyPr lIns="0" tIns="0" rIns="0" bIns="0" anchor="t" anchorCtr="0"/>
          <a:lstStyle>
            <a:lvl1pPr algn="l">
              <a:lnSpc>
                <a:spcPct val="96000"/>
              </a:lnSpc>
              <a:defRPr sz="2800" b="1">
                <a:solidFill>
                  <a:schemeClr val="tx2"/>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1044000" y="1584434"/>
            <a:ext cx="7560000" cy="4525963"/>
          </a:xfrm>
          <a:prstGeom prst="rect">
            <a:avLst/>
          </a:prstGeom>
        </p:spPr>
        <p:txBody>
          <a:bodyPr lIns="0" tIns="0" rIns="0" bIns="0"/>
          <a:lstStyle>
            <a:lvl1pPr marL="36000" indent="-36000">
              <a:lnSpc>
                <a:spcPct val="115000"/>
              </a:lnSpc>
              <a:spcBef>
                <a:spcPts val="700"/>
              </a:spcBef>
              <a:spcAft>
                <a:spcPts val="0"/>
              </a:spcAft>
              <a:buClr>
                <a:schemeClr val="bg1"/>
              </a:buClr>
              <a:buSzPct val="25000"/>
              <a:defRPr sz="2400"/>
            </a:lvl1pPr>
            <a:lvl2pPr marL="36000" indent="-36000">
              <a:lnSpc>
                <a:spcPct val="110000"/>
              </a:lnSpc>
              <a:spcBef>
                <a:spcPts val="700"/>
              </a:spcBef>
              <a:spcAft>
                <a:spcPts val="0"/>
              </a:spcAft>
              <a:buClr>
                <a:schemeClr val="bg1"/>
              </a:buClr>
              <a:buSzPct val="25000"/>
              <a:buFont typeface="Arial" panose="020B0604020202020204" pitchFamily="34" charset="0"/>
              <a:buChar char="•"/>
              <a:defRPr sz="2400">
                <a:solidFill>
                  <a:schemeClr val="tx2"/>
                </a:solidFill>
              </a:defRPr>
            </a:lvl2pPr>
            <a:lvl3pPr marL="216000" indent="-180000">
              <a:lnSpc>
                <a:spcPct val="115000"/>
              </a:lnSpc>
              <a:spcBef>
                <a:spcPts val="700"/>
              </a:spcBef>
              <a:buClr>
                <a:schemeClr val="tx2"/>
              </a:buClr>
              <a:buSzPct val="90000"/>
              <a:defRPr sz="2000"/>
            </a:lvl3pPr>
            <a:lvl4pPr marL="396000" indent="-180000">
              <a:lnSpc>
                <a:spcPct val="115000"/>
              </a:lnSpc>
              <a:spcBef>
                <a:spcPts val="700"/>
              </a:spcBef>
              <a:buClr>
                <a:schemeClr val="accent5"/>
              </a:buClr>
              <a:buFont typeface="Arial" panose="020B0604020202020204" pitchFamily="34" charset="0"/>
              <a:buChar char="•"/>
              <a:defRPr sz="1700"/>
            </a:lvl4pPr>
            <a:lvl5pPr marL="576000" indent="-180000">
              <a:lnSpc>
                <a:spcPct val="115000"/>
              </a:lnSpc>
              <a:spcBef>
                <a:spcPts val="700"/>
              </a:spcBef>
              <a:buClr>
                <a:schemeClr val="accent6"/>
              </a:buClr>
              <a:buFont typeface="Arial" panose="020B0604020202020204" pitchFamily="34" charset="0"/>
              <a:buChar char="•"/>
              <a:defRPr sz="17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20" y="6255341"/>
            <a:ext cx="204216" cy="390145"/>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42972"/>
            <a:ext cx="371857" cy="106680"/>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72143" y="842972"/>
            <a:ext cx="371857" cy="106680"/>
          </a:xfrm>
          <a:prstGeom prst="rect">
            <a:avLst/>
          </a:prstGeom>
        </p:spPr>
      </p:pic>
    </p:spTree>
    <p:extLst>
      <p:ext uri="{BB962C8B-B14F-4D97-AF65-F5344CB8AC3E}">
        <p14:creationId xmlns:p14="http://schemas.microsoft.com/office/powerpoint/2010/main" val="6972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scherm">
    <p:spTree>
      <p:nvGrpSpPr>
        <p:cNvPr id="1" name=""/>
        <p:cNvGrpSpPr/>
        <p:nvPr/>
      </p:nvGrpSpPr>
      <p:grpSpPr>
        <a:xfrm>
          <a:off x="0" y="0"/>
          <a:ext cx="0" cy="0"/>
          <a:chOff x="0" y="0"/>
          <a:chExt cx="0" cy="0"/>
        </a:xfrm>
      </p:grpSpPr>
      <p:sp>
        <p:nvSpPr>
          <p:cNvPr id="4" name="Rechthoek 3"/>
          <p:cNvSpPr/>
          <p:nvPr userDrawn="1"/>
        </p:nvSpPr>
        <p:spPr>
          <a:xfrm>
            <a:off x="0" y="1202400"/>
            <a:ext cx="9144000" cy="4845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el 1"/>
          <p:cNvSpPr>
            <a:spLocks noGrp="1"/>
          </p:cNvSpPr>
          <p:nvPr>
            <p:ph type="title"/>
          </p:nvPr>
        </p:nvSpPr>
        <p:spPr>
          <a:xfrm>
            <a:off x="954000" y="1857537"/>
            <a:ext cx="7236000" cy="971750"/>
          </a:xfrm>
          <a:prstGeom prst="rect">
            <a:avLst/>
          </a:prstGeom>
        </p:spPr>
        <p:txBody>
          <a:bodyPr lIns="0" tIns="0" rIns="0" bIns="0" anchor="t" anchorCtr="0"/>
          <a:lstStyle>
            <a:lvl1pPr algn="ctr">
              <a:lnSpc>
                <a:spcPct val="105000"/>
              </a:lnSpc>
              <a:defRPr sz="2800" b="1">
                <a:solidFill>
                  <a:schemeClr val="bg1"/>
                </a:solidFill>
              </a:defRPr>
            </a:lvl1pPr>
          </a:lstStyle>
          <a:p>
            <a:r>
              <a:rPr lang="nl-NL" smtClean="0"/>
              <a:t>Klik om de stijl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20" y="6255341"/>
            <a:ext cx="204216" cy="390145"/>
          </a:xfrm>
          <a:prstGeom prst="rect">
            <a:avLst/>
          </a:prstGeom>
        </p:spPr>
      </p:pic>
      <p:sp>
        <p:nvSpPr>
          <p:cNvPr id="17" name="Tijdelijke aanduiding voor tekst 16"/>
          <p:cNvSpPr>
            <a:spLocks noGrp="1"/>
          </p:cNvSpPr>
          <p:nvPr>
            <p:ph type="body" sz="quarter" idx="10" hasCustomPrompt="1"/>
          </p:nvPr>
        </p:nvSpPr>
        <p:spPr>
          <a:xfrm>
            <a:off x="954000" y="462735"/>
            <a:ext cx="7236000" cy="445985"/>
          </a:xfrm>
          <a:prstGeom prst="rect">
            <a:avLst/>
          </a:prstGeom>
        </p:spPr>
        <p:txBody>
          <a:bodyPr lIns="0" tIns="0" rIns="0" bIns="0"/>
          <a:lstStyle>
            <a:lvl1pPr marL="0" indent="0" algn="ctr">
              <a:buNone/>
              <a:defRPr sz="2800" b="1">
                <a:solidFill>
                  <a:schemeClr val="tx2"/>
                </a:solidFill>
              </a:defRPr>
            </a:lvl1pPr>
          </a:lstStyle>
          <a:p>
            <a:pPr lvl="0"/>
            <a:r>
              <a:rPr lang="nl-NL" dirty="0" smtClean="0"/>
              <a:t>deel 1</a:t>
            </a:r>
            <a:endParaRPr lang="nl-BE" dirty="0"/>
          </a:p>
        </p:txBody>
      </p:sp>
      <p:sp>
        <p:nvSpPr>
          <p:cNvPr id="20" name="Tijdelijke aanduiding voor tekst 19"/>
          <p:cNvSpPr>
            <a:spLocks noGrp="1"/>
          </p:cNvSpPr>
          <p:nvPr>
            <p:ph type="body" sz="quarter" idx="11" hasCustomPrompt="1"/>
          </p:nvPr>
        </p:nvSpPr>
        <p:spPr>
          <a:xfrm>
            <a:off x="954000" y="2952294"/>
            <a:ext cx="7236000" cy="2483986"/>
          </a:xfrm>
          <a:prstGeom prst="rect">
            <a:avLst/>
          </a:prstGeom>
        </p:spPr>
        <p:txBody>
          <a:bodyPr lIns="0" tIns="0" rIns="0" bIns="0"/>
          <a:lstStyle>
            <a:lvl1pPr marL="0" indent="0" algn="ctr">
              <a:lnSpc>
                <a:spcPct val="115000"/>
              </a:lnSpc>
              <a:spcBef>
                <a:spcPts val="700"/>
              </a:spcBef>
              <a:buNone/>
              <a:defRPr sz="2400">
                <a:solidFill>
                  <a:schemeClr val="bg1"/>
                </a:solidFill>
              </a:defRPr>
            </a:lvl1pPr>
          </a:lstStyle>
          <a:p>
            <a:pPr lvl="0"/>
            <a:r>
              <a:rPr lang="nl-NL" dirty="0" smtClean="0"/>
              <a:t>Klik hier om de onderwerpen van </a:t>
            </a:r>
            <a:br>
              <a:rPr lang="nl-NL" dirty="0" smtClean="0"/>
            </a:br>
            <a:r>
              <a:rPr lang="nl-NL" dirty="0" smtClean="0"/>
              <a:t>dit hoofdstuk op te sommen</a:t>
            </a:r>
            <a:endParaRPr lang="nl-BE" dirty="0"/>
          </a:p>
        </p:txBody>
      </p:sp>
    </p:spTree>
    <p:extLst>
      <p:ext uri="{BB962C8B-B14F-4D97-AF65-F5344CB8AC3E}">
        <p14:creationId xmlns:p14="http://schemas.microsoft.com/office/powerpoint/2010/main" val="13495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otscherm">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3930" y="5246476"/>
            <a:ext cx="414529" cy="106680"/>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528" y="845179"/>
            <a:ext cx="2258573" cy="819914"/>
          </a:xfrm>
          <a:prstGeom prst="rect">
            <a:avLst/>
          </a:prstGeom>
        </p:spPr>
      </p:pic>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3220" y="5743886"/>
            <a:ext cx="4367793" cy="685801"/>
          </a:xfrm>
          <a:prstGeom prst="rect">
            <a:avLst/>
          </a:prstGeom>
        </p:spPr>
      </p:pic>
      <p:sp>
        <p:nvSpPr>
          <p:cNvPr id="17" name="Tijdelijke aanduiding voor tekst 16"/>
          <p:cNvSpPr>
            <a:spLocks noGrp="1"/>
          </p:cNvSpPr>
          <p:nvPr>
            <p:ph type="body" sz="quarter" idx="10" hasCustomPrompt="1"/>
          </p:nvPr>
        </p:nvSpPr>
        <p:spPr>
          <a:xfrm>
            <a:off x="719547" y="2410231"/>
            <a:ext cx="7704906" cy="874800"/>
          </a:xfrm>
          <a:prstGeom prst="rect">
            <a:avLst/>
          </a:prstGeom>
        </p:spPr>
        <p:txBody>
          <a:bodyPr lIns="0" tIns="0" rIns="0" bIns="0"/>
          <a:lstStyle>
            <a:lvl1pPr marL="0" indent="0" algn="ctr">
              <a:spcBef>
                <a:spcPts val="0"/>
              </a:spcBef>
              <a:buNone/>
              <a:defRPr sz="5000" b="1">
                <a:solidFill>
                  <a:schemeClr val="bg1"/>
                </a:solidFill>
              </a:defRPr>
            </a:lvl1pPr>
          </a:lstStyle>
          <a:p>
            <a:pPr lvl="0"/>
            <a:r>
              <a:rPr lang="nl-NL" dirty="0" smtClean="0"/>
              <a:t>Klik voor de slotgroet</a:t>
            </a:r>
            <a:endParaRPr lang="nl-BE" dirty="0"/>
          </a:p>
        </p:txBody>
      </p:sp>
      <p:sp>
        <p:nvSpPr>
          <p:cNvPr id="19" name="Tijdelijke aanduiding voor tekst 16"/>
          <p:cNvSpPr>
            <a:spLocks noGrp="1"/>
          </p:cNvSpPr>
          <p:nvPr>
            <p:ph type="body" sz="quarter" idx="11" hasCustomPrompt="1"/>
          </p:nvPr>
        </p:nvSpPr>
        <p:spPr>
          <a:xfrm>
            <a:off x="954000" y="3888942"/>
            <a:ext cx="7236000" cy="936000"/>
          </a:xfrm>
          <a:prstGeom prst="rect">
            <a:avLst/>
          </a:prstGeom>
        </p:spPr>
        <p:txBody>
          <a:bodyPr lIns="0" tIns="0" rIns="0" bIns="0" anchor="b" anchorCtr="0"/>
          <a:lstStyle>
            <a:lvl1pPr marL="0" indent="0" algn="ctr">
              <a:lnSpc>
                <a:spcPct val="105000"/>
              </a:lnSpc>
              <a:spcBef>
                <a:spcPts val="0"/>
              </a:spcBef>
              <a:buNone/>
              <a:defRPr sz="2000">
                <a:solidFill>
                  <a:schemeClr val="bg1"/>
                </a:solidFill>
              </a:defRPr>
            </a:lvl1pPr>
          </a:lstStyle>
          <a:p>
            <a:pPr lvl="0"/>
            <a:r>
              <a:rPr lang="nl-NL" dirty="0" smtClean="0"/>
              <a:t>Klik om de contactgegevens van de spreker in te voegen</a:t>
            </a:r>
            <a:endParaRPr lang="nl-BE" dirty="0"/>
          </a:p>
        </p:txBody>
      </p:sp>
    </p:spTree>
    <p:extLst>
      <p:ext uri="{BB962C8B-B14F-4D97-AF65-F5344CB8AC3E}">
        <p14:creationId xmlns:p14="http://schemas.microsoft.com/office/powerpoint/2010/main" val="5364015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4000" y="601639"/>
            <a:ext cx="7560000" cy="5508000"/>
          </a:xfrm>
          <a:prstGeom prst="rect">
            <a:avLst/>
          </a:prstGeom>
        </p:spPr>
        <p:txBody>
          <a:bodyPr lIns="0" tIns="0" rIns="0" bIns="0"/>
          <a:lstStyle>
            <a:lvl1pPr marL="36000" indent="-36000">
              <a:lnSpc>
                <a:spcPct val="115000"/>
              </a:lnSpc>
              <a:spcBef>
                <a:spcPts val="700"/>
              </a:spcBef>
              <a:spcAft>
                <a:spcPts val="0"/>
              </a:spcAft>
              <a:buClr>
                <a:schemeClr val="bg1"/>
              </a:buClr>
              <a:buSzPct val="25000"/>
              <a:defRPr sz="2400"/>
            </a:lvl1pPr>
            <a:lvl2pPr marL="36000" indent="-36000">
              <a:lnSpc>
                <a:spcPct val="110000"/>
              </a:lnSpc>
              <a:spcBef>
                <a:spcPts val="700"/>
              </a:spcBef>
              <a:spcAft>
                <a:spcPts val="0"/>
              </a:spcAft>
              <a:buClr>
                <a:schemeClr val="bg1"/>
              </a:buClr>
              <a:buSzPct val="25000"/>
              <a:buFont typeface="Arial" panose="020B0604020202020204" pitchFamily="34" charset="0"/>
              <a:buChar char="•"/>
              <a:defRPr sz="2400">
                <a:solidFill>
                  <a:schemeClr val="tx2"/>
                </a:solidFill>
              </a:defRPr>
            </a:lvl2pPr>
            <a:lvl3pPr marL="216000" indent="-180000">
              <a:lnSpc>
                <a:spcPct val="115000"/>
              </a:lnSpc>
              <a:spcBef>
                <a:spcPts val="700"/>
              </a:spcBef>
              <a:buClr>
                <a:schemeClr val="tx2"/>
              </a:buClr>
              <a:buSzPct val="90000"/>
              <a:defRPr sz="2000"/>
            </a:lvl3pPr>
            <a:lvl4pPr marL="396000" indent="-180000">
              <a:lnSpc>
                <a:spcPct val="115000"/>
              </a:lnSpc>
              <a:spcBef>
                <a:spcPts val="700"/>
              </a:spcBef>
              <a:buClr>
                <a:schemeClr val="accent5"/>
              </a:buClr>
              <a:buFont typeface="Arial" panose="020B0604020202020204" pitchFamily="34" charset="0"/>
              <a:buChar char="•"/>
              <a:defRPr sz="1700"/>
            </a:lvl4pPr>
            <a:lvl5pPr marL="576000" indent="-180000">
              <a:lnSpc>
                <a:spcPct val="115000"/>
              </a:lnSpc>
              <a:spcBef>
                <a:spcPts val="700"/>
              </a:spcBef>
              <a:buClr>
                <a:schemeClr val="accent6"/>
              </a:buClr>
              <a:buFont typeface="Arial" panose="020B0604020202020204" pitchFamily="34" charset="0"/>
              <a:buChar char="•"/>
              <a:defRPr sz="17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20" y="6255341"/>
            <a:ext cx="204216" cy="390145"/>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42972"/>
            <a:ext cx="371857" cy="106680"/>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72143" y="842972"/>
            <a:ext cx="371857" cy="106680"/>
          </a:xfrm>
          <a:prstGeom prst="rect">
            <a:avLst/>
          </a:prstGeom>
        </p:spPr>
      </p:pic>
    </p:spTree>
    <p:extLst>
      <p:ext uri="{BB962C8B-B14F-4D97-AF65-F5344CB8AC3E}">
        <p14:creationId xmlns:p14="http://schemas.microsoft.com/office/powerpoint/2010/main" val="230924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title"/>
          </p:nvPr>
        </p:nvSpPr>
        <p:spPr>
          <a:xfrm>
            <a:off x="1080000" y="601640"/>
            <a:ext cx="7524000" cy="868958"/>
          </a:xfrm>
          <a:prstGeom prst="rect">
            <a:avLst/>
          </a:prstGeom>
        </p:spPr>
        <p:txBody>
          <a:bodyPr lIns="0" tIns="0" rIns="0" bIns="0" anchor="t" anchorCtr="0"/>
          <a:lstStyle>
            <a:lvl1pPr algn="l">
              <a:lnSpc>
                <a:spcPct val="96000"/>
              </a:lnSpc>
              <a:defRPr sz="2800" b="1">
                <a:solidFill>
                  <a:schemeClr val="tx2"/>
                </a:solidFill>
              </a:defRPr>
            </a:lvl1pPr>
          </a:lstStyle>
          <a:p>
            <a:r>
              <a:rPr lang="nl-NL" smtClean="0"/>
              <a:t>Klik om de stijl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20" y="6255341"/>
            <a:ext cx="204216" cy="390145"/>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42972"/>
            <a:ext cx="371857" cy="106680"/>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72143" y="842972"/>
            <a:ext cx="371857" cy="106680"/>
          </a:xfrm>
          <a:prstGeom prst="rect">
            <a:avLst/>
          </a:prstGeom>
        </p:spPr>
      </p:pic>
    </p:spTree>
    <p:extLst>
      <p:ext uri="{BB962C8B-B14F-4D97-AF65-F5344CB8AC3E}">
        <p14:creationId xmlns:p14="http://schemas.microsoft.com/office/powerpoint/2010/main" val="309569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 2 kolommen">
    <p:spTree>
      <p:nvGrpSpPr>
        <p:cNvPr id="1" name=""/>
        <p:cNvGrpSpPr/>
        <p:nvPr/>
      </p:nvGrpSpPr>
      <p:grpSpPr>
        <a:xfrm>
          <a:off x="0" y="0"/>
          <a:ext cx="0" cy="0"/>
          <a:chOff x="0" y="0"/>
          <a:chExt cx="0" cy="0"/>
        </a:xfrm>
      </p:grpSpPr>
      <p:sp>
        <p:nvSpPr>
          <p:cNvPr id="2" name="Titel 1"/>
          <p:cNvSpPr>
            <a:spLocks noGrp="1"/>
          </p:cNvSpPr>
          <p:nvPr>
            <p:ph type="title"/>
          </p:nvPr>
        </p:nvSpPr>
        <p:spPr>
          <a:xfrm>
            <a:off x="1080000" y="601640"/>
            <a:ext cx="7524000" cy="868958"/>
          </a:xfrm>
          <a:prstGeom prst="rect">
            <a:avLst/>
          </a:prstGeom>
        </p:spPr>
        <p:txBody>
          <a:bodyPr lIns="0" tIns="0" rIns="0" bIns="0" anchor="t" anchorCtr="0"/>
          <a:lstStyle>
            <a:lvl1pPr algn="l">
              <a:lnSpc>
                <a:spcPct val="96000"/>
              </a:lnSpc>
              <a:defRPr sz="2800" b="1">
                <a:solidFill>
                  <a:schemeClr val="tx2"/>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1044000" y="1584434"/>
            <a:ext cx="3600000" cy="4525963"/>
          </a:xfrm>
          <a:prstGeom prst="rect">
            <a:avLst/>
          </a:prstGeom>
        </p:spPr>
        <p:txBody>
          <a:bodyPr lIns="0" tIns="0" rIns="0" bIns="0"/>
          <a:lstStyle>
            <a:lvl1pPr marL="36000" indent="-36000">
              <a:lnSpc>
                <a:spcPct val="115000"/>
              </a:lnSpc>
              <a:spcBef>
                <a:spcPts val="700"/>
              </a:spcBef>
              <a:spcAft>
                <a:spcPts val="0"/>
              </a:spcAft>
              <a:buClr>
                <a:schemeClr val="bg1"/>
              </a:buClr>
              <a:buSzPct val="25000"/>
              <a:defRPr sz="2400"/>
            </a:lvl1pPr>
            <a:lvl2pPr marL="36000" indent="-36000">
              <a:lnSpc>
                <a:spcPct val="110000"/>
              </a:lnSpc>
              <a:spcBef>
                <a:spcPts val="700"/>
              </a:spcBef>
              <a:spcAft>
                <a:spcPts val="0"/>
              </a:spcAft>
              <a:buClr>
                <a:schemeClr val="bg1"/>
              </a:buClr>
              <a:buSzPct val="25000"/>
              <a:buFont typeface="Arial" panose="020B0604020202020204" pitchFamily="34" charset="0"/>
              <a:buChar char="•"/>
              <a:defRPr sz="2400">
                <a:solidFill>
                  <a:schemeClr val="tx2"/>
                </a:solidFill>
              </a:defRPr>
            </a:lvl2pPr>
            <a:lvl3pPr marL="216000" indent="-180000">
              <a:lnSpc>
                <a:spcPct val="115000"/>
              </a:lnSpc>
              <a:spcBef>
                <a:spcPts val="700"/>
              </a:spcBef>
              <a:buClr>
                <a:schemeClr val="tx2"/>
              </a:buClr>
              <a:buSzPct val="90000"/>
              <a:defRPr sz="2000"/>
            </a:lvl3pPr>
            <a:lvl4pPr marL="396000" indent="-180000">
              <a:lnSpc>
                <a:spcPct val="115000"/>
              </a:lnSpc>
              <a:spcBef>
                <a:spcPts val="700"/>
              </a:spcBef>
              <a:buClr>
                <a:schemeClr val="accent5"/>
              </a:buClr>
              <a:buFont typeface="Arial" panose="020B0604020202020204" pitchFamily="34" charset="0"/>
              <a:buChar char="•"/>
              <a:defRPr sz="1700"/>
            </a:lvl4pPr>
            <a:lvl5pPr marL="576000" indent="-180000">
              <a:lnSpc>
                <a:spcPct val="115000"/>
              </a:lnSpc>
              <a:spcBef>
                <a:spcPts val="700"/>
              </a:spcBef>
              <a:buClr>
                <a:schemeClr val="accent6"/>
              </a:buClr>
              <a:buFont typeface="Arial" panose="020B0604020202020204" pitchFamily="34" charset="0"/>
              <a:buChar char="•"/>
              <a:defRPr sz="17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20" y="6255341"/>
            <a:ext cx="204216" cy="390145"/>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42972"/>
            <a:ext cx="371857" cy="106680"/>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72143" y="842972"/>
            <a:ext cx="371857" cy="106680"/>
          </a:xfrm>
          <a:prstGeom prst="rect">
            <a:avLst/>
          </a:prstGeom>
        </p:spPr>
      </p:pic>
      <p:sp>
        <p:nvSpPr>
          <p:cNvPr id="10" name="Tijdelijke aanduiding voor inhoud 2"/>
          <p:cNvSpPr>
            <a:spLocks noGrp="1"/>
          </p:cNvSpPr>
          <p:nvPr>
            <p:ph idx="10"/>
          </p:nvPr>
        </p:nvSpPr>
        <p:spPr>
          <a:xfrm>
            <a:off x="5007600" y="1584434"/>
            <a:ext cx="3600000" cy="4525963"/>
          </a:xfrm>
          <a:prstGeom prst="rect">
            <a:avLst/>
          </a:prstGeom>
        </p:spPr>
        <p:txBody>
          <a:bodyPr lIns="0" tIns="0" rIns="0" bIns="0"/>
          <a:lstStyle>
            <a:lvl1pPr marL="36000" indent="-36000">
              <a:lnSpc>
                <a:spcPct val="115000"/>
              </a:lnSpc>
              <a:spcBef>
                <a:spcPts val="700"/>
              </a:spcBef>
              <a:spcAft>
                <a:spcPts val="0"/>
              </a:spcAft>
              <a:buClr>
                <a:schemeClr val="bg1"/>
              </a:buClr>
              <a:buSzPct val="25000"/>
              <a:defRPr sz="2400"/>
            </a:lvl1pPr>
            <a:lvl2pPr marL="36000" indent="-36000">
              <a:lnSpc>
                <a:spcPct val="110000"/>
              </a:lnSpc>
              <a:spcBef>
                <a:spcPts val="700"/>
              </a:spcBef>
              <a:spcAft>
                <a:spcPts val="0"/>
              </a:spcAft>
              <a:buClr>
                <a:schemeClr val="bg1"/>
              </a:buClr>
              <a:buSzPct val="25000"/>
              <a:buFont typeface="Arial" panose="020B0604020202020204" pitchFamily="34" charset="0"/>
              <a:buChar char="•"/>
              <a:defRPr sz="2400">
                <a:solidFill>
                  <a:schemeClr val="tx2"/>
                </a:solidFill>
              </a:defRPr>
            </a:lvl2pPr>
            <a:lvl3pPr marL="216000" indent="-180000">
              <a:lnSpc>
                <a:spcPct val="115000"/>
              </a:lnSpc>
              <a:spcBef>
                <a:spcPts val="700"/>
              </a:spcBef>
              <a:buClr>
                <a:schemeClr val="tx2"/>
              </a:buClr>
              <a:buSzPct val="90000"/>
              <a:defRPr sz="2000"/>
            </a:lvl3pPr>
            <a:lvl4pPr marL="396000" indent="-180000">
              <a:lnSpc>
                <a:spcPct val="115000"/>
              </a:lnSpc>
              <a:spcBef>
                <a:spcPts val="700"/>
              </a:spcBef>
              <a:buClr>
                <a:schemeClr val="accent5"/>
              </a:buClr>
              <a:buFont typeface="Arial" panose="020B0604020202020204" pitchFamily="34" charset="0"/>
              <a:buChar char="•"/>
              <a:defRPr sz="1700"/>
            </a:lvl4pPr>
            <a:lvl5pPr marL="576000" indent="-180000">
              <a:lnSpc>
                <a:spcPct val="115000"/>
              </a:lnSpc>
              <a:spcBef>
                <a:spcPts val="700"/>
              </a:spcBef>
              <a:buClr>
                <a:schemeClr val="accent6"/>
              </a:buClr>
              <a:buFont typeface="Arial" panose="020B0604020202020204" pitchFamily="34" charset="0"/>
              <a:buChar char="•"/>
              <a:defRPr sz="17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260894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79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afbeelding">
    <p:spTree>
      <p:nvGrpSpPr>
        <p:cNvPr id="1" name=""/>
        <p:cNvGrpSpPr/>
        <p:nvPr/>
      </p:nvGrpSpPr>
      <p:grpSpPr>
        <a:xfrm>
          <a:off x="0" y="0"/>
          <a:ext cx="0" cy="0"/>
          <a:chOff x="0" y="0"/>
          <a:chExt cx="0" cy="0"/>
        </a:xfrm>
      </p:grpSpPr>
      <p:sp>
        <p:nvSpPr>
          <p:cNvPr id="2" name="Titel 1"/>
          <p:cNvSpPr>
            <a:spLocks noGrp="1"/>
          </p:cNvSpPr>
          <p:nvPr>
            <p:ph type="title"/>
          </p:nvPr>
        </p:nvSpPr>
        <p:spPr>
          <a:xfrm>
            <a:off x="1080000" y="601640"/>
            <a:ext cx="7524000" cy="868958"/>
          </a:xfrm>
          <a:prstGeom prst="rect">
            <a:avLst/>
          </a:prstGeom>
        </p:spPr>
        <p:txBody>
          <a:bodyPr lIns="0" tIns="0" rIns="0" bIns="0" anchor="t" anchorCtr="0"/>
          <a:lstStyle>
            <a:lvl1pPr algn="l">
              <a:lnSpc>
                <a:spcPct val="96000"/>
              </a:lnSpc>
              <a:defRPr sz="2800" b="1">
                <a:solidFill>
                  <a:schemeClr val="tx2"/>
                </a:solidFill>
              </a:defRPr>
            </a:lvl1pPr>
          </a:lstStyle>
          <a:p>
            <a:r>
              <a:rPr lang="nl-NL" smtClean="0"/>
              <a:t>Klik om de stijl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42972"/>
            <a:ext cx="371857" cy="106680"/>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2143" y="842972"/>
            <a:ext cx="371857" cy="106680"/>
          </a:xfrm>
          <a:prstGeom prst="rect">
            <a:avLst/>
          </a:prstGeom>
        </p:spPr>
      </p:pic>
      <p:sp>
        <p:nvSpPr>
          <p:cNvPr id="4" name="Tijdelijke aanduiding voor afbeelding 3"/>
          <p:cNvSpPr>
            <a:spLocks noGrp="1"/>
          </p:cNvSpPr>
          <p:nvPr>
            <p:ph type="pic" sz="quarter" idx="10"/>
          </p:nvPr>
        </p:nvSpPr>
        <p:spPr>
          <a:xfrm>
            <a:off x="0" y="1584000"/>
            <a:ext cx="9144000" cy="5274000"/>
          </a:xfrm>
          <a:prstGeom prst="rect">
            <a:avLst/>
          </a:prstGeom>
        </p:spPr>
        <p:txBody>
          <a:bodyPr/>
          <a:lstStyle>
            <a:lvl1pPr marL="0" indent="0">
              <a:buNone/>
              <a:defRPr/>
            </a:lvl1pPr>
          </a:lstStyle>
          <a:p>
            <a:r>
              <a:rPr lang="nl-NL" smtClean="0"/>
              <a:t>Klik op het pictogram als u een afbeelding wilt toevoegen</a:t>
            </a:r>
            <a:endParaRPr lang="nl-BE" dirty="0"/>
          </a:p>
        </p:txBody>
      </p:sp>
    </p:spTree>
    <p:extLst>
      <p:ext uri="{BB962C8B-B14F-4D97-AF65-F5344CB8AC3E}">
        <p14:creationId xmlns:p14="http://schemas.microsoft.com/office/powerpoint/2010/main" val="305634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9144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Tree>
    <p:extLst>
      <p:ext uri="{BB962C8B-B14F-4D97-AF65-F5344CB8AC3E}">
        <p14:creationId xmlns:p14="http://schemas.microsoft.com/office/powerpoint/2010/main" val="110553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chtscherm">
    <p:spTree>
      <p:nvGrpSpPr>
        <p:cNvPr id="1" name=""/>
        <p:cNvGrpSpPr/>
        <p:nvPr/>
      </p:nvGrpSpPr>
      <p:grpSpPr>
        <a:xfrm>
          <a:off x="0" y="0"/>
          <a:ext cx="0" cy="0"/>
          <a:chOff x="0" y="0"/>
          <a:chExt cx="0" cy="0"/>
        </a:xfrm>
      </p:grpSpPr>
      <p:sp>
        <p:nvSpPr>
          <p:cNvPr id="6" name="Rechthoek 5"/>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4065"/>
            <a:ext cx="9144000" cy="5583935"/>
          </a:xfrm>
          <a:prstGeom prst="rect">
            <a:avLst/>
          </a:prstGeom>
        </p:spPr>
      </p:pic>
    </p:spTree>
    <p:extLst>
      <p:ext uri="{BB962C8B-B14F-4D97-AF65-F5344CB8AC3E}">
        <p14:creationId xmlns:p14="http://schemas.microsoft.com/office/powerpoint/2010/main" val="180472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cherm">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774000" y="2410231"/>
            <a:ext cx="7596000" cy="1548000"/>
          </a:xfrm>
          <a:prstGeom prst="rect">
            <a:avLst/>
          </a:prstGeom>
        </p:spPr>
        <p:txBody>
          <a:bodyPr lIns="0" tIns="0" rIns="0" bIns="0"/>
          <a:lstStyle>
            <a:lvl1pPr>
              <a:defRPr sz="5000" b="1">
                <a:solidFill>
                  <a:schemeClr val="bg1"/>
                </a:solidFill>
              </a:defRPr>
            </a:lvl1pPr>
          </a:lstStyle>
          <a:p>
            <a:r>
              <a:rPr lang="nl-NL" smtClean="0"/>
              <a:t>Klik om de stijl te bewerken</a:t>
            </a:r>
            <a:endParaRPr lang="nl-BE" dirty="0"/>
          </a:p>
        </p:txBody>
      </p:sp>
      <p:sp>
        <p:nvSpPr>
          <p:cNvPr id="3" name="Ondertitel 2"/>
          <p:cNvSpPr>
            <a:spLocks noGrp="1"/>
          </p:cNvSpPr>
          <p:nvPr>
            <p:ph type="subTitle" idx="1"/>
          </p:nvPr>
        </p:nvSpPr>
        <p:spPr>
          <a:xfrm>
            <a:off x="954000" y="4169539"/>
            <a:ext cx="7236000" cy="915645"/>
          </a:xfrm>
          <a:prstGeom prst="rect">
            <a:avLst/>
          </a:prstGeom>
        </p:spPr>
        <p:txBody>
          <a:bodyPr lIns="0" tIns="0" rIns="0" bIns="0"/>
          <a:lstStyle>
            <a:lvl1pPr marL="0" indent="0" algn="ctr">
              <a:lnSpc>
                <a:spcPct val="96000"/>
              </a:lnSpc>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
        <p:nvSpPr>
          <p:cNvPr id="4" name="Tijdelijke aanduiding voor datum 3"/>
          <p:cNvSpPr>
            <a:spLocks noGrp="1"/>
          </p:cNvSpPr>
          <p:nvPr>
            <p:ph type="dt" sz="half" idx="10"/>
          </p:nvPr>
        </p:nvSpPr>
        <p:spPr>
          <a:xfrm>
            <a:off x="954000" y="6144441"/>
            <a:ext cx="7236000" cy="252000"/>
          </a:xfrm>
          <a:prstGeom prst="rect">
            <a:avLst/>
          </a:prstGeom>
        </p:spPr>
        <p:txBody>
          <a:bodyPr lIns="0" tIns="0" rIns="0" bIns="0"/>
          <a:lstStyle>
            <a:lvl1pPr algn="ctr">
              <a:defRPr sz="1500">
                <a:solidFill>
                  <a:schemeClr val="bg1"/>
                </a:solidFill>
              </a:defRPr>
            </a:lvl1pPr>
          </a:lstStyle>
          <a:p>
            <a:r>
              <a:rPr lang="nl-BE" smtClean="0"/>
              <a:t>donderdag 1 januari 1900</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3930" y="5246476"/>
            <a:ext cx="414529" cy="106680"/>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528" y="845179"/>
            <a:ext cx="2258573" cy="819914"/>
          </a:xfrm>
          <a:prstGeom prst="rect">
            <a:avLst/>
          </a:prstGeom>
        </p:spPr>
      </p:pic>
      <p:sp>
        <p:nvSpPr>
          <p:cNvPr id="20" name="Tijdelijke aanduiding voor tekst 19"/>
          <p:cNvSpPr>
            <a:spLocks noGrp="1"/>
          </p:cNvSpPr>
          <p:nvPr>
            <p:ph type="body" sz="quarter" idx="11" hasCustomPrompt="1"/>
          </p:nvPr>
        </p:nvSpPr>
        <p:spPr>
          <a:xfrm>
            <a:off x="954000" y="5899024"/>
            <a:ext cx="7236000" cy="252000"/>
          </a:xfrm>
          <a:prstGeom prst="rect">
            <a:avLst/>
          </a:prstGeom>
        </p:spPr>
        <p:txBody>
          <a:bodyPr lIns="0" tIns="0" rIns="0" bIns="0"/>
          <a:lstStyle>
            <a:lvl1pPr marL="0" indent="0" algn="ctr">
              <a:buNone/>
              <a:defRPr sz="1500">
                <a:solidFill>
                  <a:schemeClr val="bg1"/>
                </a:solidFill>
              </a:defRPr>
            </a:lvl1pPr>
          </a:lstStyle>
          <a:p>
            <a:pPr lvl="0"/>
            <a:r>
              <a:rPr lang="nl-NL" dirty="0" smtClean="0"/>
              <a:t>Klik om de naam van de spreker in te voegen</a:t>
            </a:r>
          </a:p>
        </p:txBody>
      </p:sp>
    </p:spTree>
    <p:extLst>
      <p:ext uri="{BB962C8B-B14F-4D97-AF65-F5344CB8AC3E}">
        <p14:creationId xmlns:p14="http://schemas.microsoft.com/office/powerpoint/2010/main" val="184854856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87582"/>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3" r:id="rId4"/>
    <p:sldLayoutId id="2147483655" r:id="rId5"/>
    <p:sldLayoutId id="2147483664" r:id="rId6"/>
    <p:sldLayoutId id="2147483657" r:id="rId7"/>
    <p:sldLayoutId id="2147483654" r:id="rId8"/>
    <p:sldLayoutId id="2147483649" r:id="rId9"/>
    <p:sldLayoutId id="2147483662" r:id="rId10"/>
    <p:sldLayoutId id="21474836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4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2"/>
            <a:r>
              <a:rPr lang="nl-BE" dirty="0"/>
              <a:t>Afhankelijk van het project, wordt bekeken welke partners de samenwerking aangaan. </a:t>
            </a:r>
            <a:endParaRPr lang="nl-BE" dirty="0" smtClean="0"/>
          </a:p>
          <a:p>
            <a:pPr marL="36000" lvl="2" indent="0">
              <a:buNone/>
            </a:pPr>
            <a:endParaRPr lang="nl-BE" dirty="0"/>
          </a:p>
          <a:p>
            <a:pPr lvl="2"/>
            <a:r>
              <a:rPr lang="nl-BE" dirty="0"/>
              <a:t>Ook buiten de site wordt gezocht naar partners die mee hun schouders onder vernieuwende projecten willen zetten zoals bedrijven uit NEC</a:t>
            </a:r>
            <a:r>
              <a:rPr lang="nl-BE" dirty="0" smtClean="0"/>
              <a:t>.</a:t>
            </a:r>
          </a:p>
          <a:p>
            <a:pPr marL="36000" lvl="2" indent="0">
              <a:buNone/>
            </a:pPr>
            <a:endParaRPr lang="nl-BE" dirty="0"/>
          </a:p>
          <a:p>
            <a:pPr lvl="2"/>
            <a:r>
              <a:rPr lang="nl-BE" dirty="0"/>
              <a:t>Juridische en fiscale structuren worden op maat ontwikkeld</a:t>
            </a:r>
          </a:p>
          <a:p>
            <a:endParaRPr lang="nl-BE" dirty="0"/>
          </a:p>
        </p:txBody>
      </p:sp>
    </p:spTree>
    <p:extLst>
      <p:ext uri="{BB962C8B-B14F-4D97-AF65-F5344CB8AC3E}">
        <p14:creationId xmlns:p14="http://schemas.microsoft.com/office/powerpoint/2010/main" val="1397987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43608" y="548680"/>
            <a:ext cx="3655168" cy="523220"/>
          </a:xfrm>
          <a:prstGeom prst="rect">
            <a:avLst/>
          </a:prstGeom>
        </p:spPr>
        <p:txBody>
          <a:bodyPr wrap="none">
            <a:spAutoFit/>
          </a:bodyPr>
          <a:lstStyle/>
          <a:p>
            <a:pPr lvl="0"/>
            <a:r>
              <a:rPr lang="nl-BE" sz="2800" b="1" dirty="0" smtClean="0">
                <a:solidFill>
                  <a:srgbClr val="0086CD"/>
                </a:solidFill>
              </a:rPr>
              <a:t>Hefboomeffecten</a:t>
            </a:r>
            <a:endParaRPr lang="nl-BE" dirty="0">
              <a:solidFill>
                <a:prstClr val="black"/>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268760"/>
            <a:ext cx="6325744" cy="4744308"/>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95" y="1484784"/>
            <a:ext cx="2949792" cy="3933056"/>
          </a:xfrm>
          <a:prstGeom prst="rect">
            <a:avLst/>
          </a:prstGeom>
        </p:spPr>
      </p:pic>
    </p:spTree>
    <p:extLst>
      <p:ext uri="{BB962C8B-B14F-4D97-AF65-F5344CB8AC3E}">
        <p14:creationId xmlns:p14="http://schemas.microsoft.com/office/powerpoint/2010/main" val="197421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71600" y="548680"/>
            <a:ext cx="3002745" cy="523220"/>
          </a:xfrm>
          <a:prstGeom prst="rect">
            <a:avLst/>
          </a:prstGeom>
        </p:spPr>
        <p:txBody>
          <a:bodyPr wrap="none">
            <a:spAutoFit/>
          </a:bodyPr>
          <a:lstStyle/>
          <a:p>
            <a:pPr lvl="0"/>
            <a:r>
              <a:rPr lang="nl-BE" sz="2800" b="1" dirty="0" smtClean="0">
                <a:solidFill>
                  <a:srgbClr val="0086CD"/>
                </a:solidFill>
              </a:rPr>
              <a:t>Innovatielabo</a:t>
            </a:r>
            <a:endParaRPr lang="nl-BE" dirty="0">
              <a:solidFill>
                <a:prstClr val="black"/>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2776"/>
            <a:ext cx="3048000" cy="3048000"/>
          </a:xfr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132856"/>
            <a:ext cx="5114084" cy="3835563"/>
          </a:xfrm>
          <a:prstGeom prst="rect">
            <a:avLst/>
          </a:prstGeom>
        </p:spPr>
      </p:pic>
    </p:spTree>
    <p:extLst>
      <p:ext uri="{BB962C8B-B14F-4D97-AF65-F5344CB8AC3E}">
        <p14:creationId xmlns:p14="http://schemas.microsoft.com/office/powerpoint/2010/main" val="275868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43608" y="1196752"/>
            <a:ext cx="7560000" cy="4339529"/>
          </a:xfrm>
        </p:spPr>
        <p:txBody>
          <a:bodyPr/>
          <a:lstStyle/>
          <a:p>
            <a:pPr lvl="2"/>
            <a:r>
              <a:rPr lang="nl-BE" dirty="0" err="1" smtClean="0"/>
              <a:t>Recylagecentrum</a:t>
            </a:r>
            <a:r>
              <a:rPr lang="nl-BE" dirty="0" smtClean="0"/>
              <a:t> met partijen uit NEC</a:t>
            </a:r>
            <a:endParaRPr lang="nl-BE" dirty="0" smtClean="0"/>
          </a:p>
          <a:p>
            <a:pPr lvl="2"/>
            <a:endParaRPr lang="nl-BE" dirty="0" smtClean="0"/>
          </a:p>
          <a:p>
            <a:pPr lvl="2"/>
            <a:r>
              <a:rPr lang="nl-BE" dirty="0" smtClean="0"/>
              <a:t>Bierbrouwen en verpakkingen</a:t>
            </a:r>
            <a:r>
              <a:rPr lang="nl-BE" dirty="0"/>
              <a:t> </a:t>
            </a:r>
            <a:r>
              <a:rPr lang="nl-BE" dirty="0" smtClean="0"/>
              <a:t>met lokale brouwers</a:t>
            </a:r>
            <a:endParaRPr lang="nl-BE" dirty="0" smtClean="0"/>
          </a:p>
          <a:p>
            <a:pPr lvl="2"/>
            <a:endParaRPr lang="nl-BE" dirty="0" smtClean="0"/>
          </a:p>
          <a:p>
            <a:pPr lvl="2"/>
            <a:r>
              <a:rPr lang="nl-BE" dirty="0" smtClean="0"/>
              <a:t>Ontwikkelen productenlijn vanuit gerecycleerde materialen / Europees samenwerkingsverband is opgezet</a:t>
            </a:r>
            <a:endParaRPr lang="nl-BE" dirty="0"/>
          </a:p>
          <a:p>
            <a:r>
              <a:rPr lang="nl-BE" dirty="0"/>
              <a:t> </a:t>
            </a:r>
          </a:p>
          <a:p>
            <a:endParaRPr lang="nl-BE" dirty="0"/>
          </a:p>
        </p:txBody>
      </p:sp>
    </p:spTree>
    <p:extLst>
      <p:ext uri="{BB962C8B-B14F-4D97-AF65-F5344CB8AC3E}">
        <p14:creationId xmlns:p14="http://schemas.microsoft.com/office/powerpoint/2010/main" val="62584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r>
              <a:rPr lang="nl-BE" sz="2800" b="1" dirty="0" smtClean="0"/>
              <a:t>Recyclage ateliers</a:t>
            </a:r>
            <a:endParaRPr lang="nl-BE" sz="2800" b="1"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71092"/>
            <a:ext cx="5340085" cy="4005064"/>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988840"/>
            <a:ext cx="3959424" cy="2969568"/>
          </a:xfrm>
          <a:prstGeom prst="rect">
            <a:avLst/>
          </a:prstGeom>
        </p:spPr>
      </p:pic>
    </p:spTree>
    <p:extLst>
      <p:ext uri="{BB962C8B-B14F-4D97-AF65-F5344CB8AC3E}">
        <p14:creationId xmlns:p14="http://schemas.microsoft.com/office/powerpoint/2010/main" val="302314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43608" y="1484784"/>
            <a:ext cx="7560000" cy="4483545"/>
          </a:xfrm>
        </p:spPr>
        <p:txBody>
          <a:bodyPr/>
          <a:lstStyle/>
          <a:p>
            <a:pPr lvl="2"/>
            <a:r>
              <a:rPr lang="nl-BE" dirty="0" smtClean="0"/>
              <a:t>2016</a:t>
            </a:r>
          </a:p>
          <a:p>
            <a:pPr lvl="3"/>
            <a:r>
              <a:rPr lang="nl-BE" dirty="0" smtClean="0"/>
              <a:t>85 % van gebouwen verhuurd / 50 % al in exploitatie</a:t>
            </a:r>
          </a:p>
          <a:p>
            <a:pPr lvl="3"/>
            <a:r>
              <a:rPr lang="nl-BE" dirty="0" smtClean="0"/>
              <a:t>Duizenden bezoekers op de site</a:t>
            </a:r>
          </a:p>
          <a:p>
            <a:pPr lvl="3"/>
            <a:r>
              <a:rPr lang="nl-BE" dirty="0" smtClean="0"/>
              <a:t>Site evolueert naar volwaardige belevingssite</a:t>
            </a:r>
          </a:p>
          <a:p>
            <a:pPr lvl="4"/>
            <a:r>
              <a:rPr lang="nl-BE" dirty="0" err="1" smtClean="0"/>
              <a:t>Gunfire</a:t>
            </a:r>
            <a:r>
              <a:rPr lang="nl-BE" dirty="0" err="1" smtClean="0"/>
              <a:t>museum</a:t>
            </a:r>
            <a:endParaRPr lang="nl-BE" dirty="0" smtClean="0"/>
          </a:p>
          <a:p>
            <a:pPr lvl="4"/>
            <a:r>
              <a:rPr lang="nl-BE" dirty="0" smtClean="0"/>
              <a:t>Fiets en wandelroutes</a:t>
            </a:r>
          </a:p>
          <a:p>
            <a:pPr lvl="4"/>
            <a:r>
              <a:rPr lang="nl-BE" dirty="0" smtClean="0"/>
              <a:t>Natuurbeleving</a:t>
            </a:r>
          </a:p>
          <a:p>
            <a:pPr lvl="4"/>
            <a:r>
              <a:rPr lang="nl-BE" dirty="0" smtClean="0"/>
              <a:t>Markten rond natuur, kunst ,</a:t>
            </a:r>
          </a:p>
          <a:p>
            <a:pPr lvl="4"/>
            <a:r>
              <a:rPr lang="nl-BE" dirty="0" smtClean="0"/>
              <a:t>Evenementen, feesten, studiedagen </a:t>
            </a:r>
            <a:r>
              <a:rPr lang="nl-BE" dirty="0" err="1" smtClean="0"/>
              <a:t>etc</a:t>
            </a:r>
            <a:r>
              <a:rPr lang="nl-BE" dirty="0" smtClean="0"/>
              <a:t>…</a:t>
            </a:r>
            <a:endParaRPr lang="nl-BE" dirty="0"/>
          </a:p>
          <a:p>
            <a:pPr lvl="3"/>
            <a:r>
              <a:rPr lang="nl-BE" dirty="0" smtClean="0"/>
              <a:t>Bistro perron Noord en spoorfietsen kenden in 2015 een omzet van 391.000 euro en trokken duizenden bezoekers naar de site !</a:t>
            </a:r>
          </a:p>
          <a:p>
            <a:pPr marL="216000" lvl="3" indent="0">
              <a:buNone/>
            </a:pPr>
            <a:endParaRPr lang="nl-BE" dirty="0" smtClean="0"/>
          </a:p>
          <a:p>
            <a:pPr marL="36000" lvl="2" indent="0">
              <a:buNone/>
            </a:pPr>
            <a:endParaRPr lang="nl-BE" sz="1700" dirty="0"/>
          </a:p>
          <a:p>
            <a:endParaRPr lang="nl-BE" dirty="0"/>
          </a:p>
        </p:txBody>
      </p:sp>
    </p:spTree>
    <p:extLst>
      <p:ext uri="{BB962C8B-B14F-4D97-AF65-F5344CB8AC3E}">
        <p14:creationId xmlns:p14="http://schemas.microsoft.com/office/powerpoint/2010/main" val="58980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827584" y="2780928"/>
            <a:ext cx="7704906" cy="874800"/>
          </a:xfrm>
        </p:spPr>
        <p:txBody>
          <a:bodyPr/>
          <a:lstStyle/>
          <a:p>
            <a:r>
              <a:rPr lang="nl-BE" sz="4000" dirty="0" smtClean="0"/>
              <a:t>Bedankt voor uw aandacht</a:t>
            </a:r>
            <a:endParaRPr lang="nl-BE" sz="4000" dirty="0"/>
          </a:p>
        </p:txBody>
      </p:sp>
    </p:spTree>
    <p:extLst>
      <p:ext uri="{BB962C8B-B14F-4D97-AF65-F5344CB8AC3E}">
        <p14:creationId xmlns:p14="http://schemas.microsoft.com/office/powerpoint/2010/main" val="83275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Kwartier Noord</a:t>
            </a:r>
            <a:endParaRPr lang="nl-BE" dirty="0"/>
          </a:p>
        </p:txBody>
      </p:sp>
      <p:sp>
        <p:nvSpPr>
          <p:cNvPr id="3" name="Ondertitel 2"/>
          <p:cNvSpPr>
            <a:spLocks noGrp="1"/>
          </p:cNvSpPr>
          <p:nvPr>
            <p:ph type="subTitle" idx="1"/>
          </p:nvPr>
        </p:nvSpPr>
        <p:spPr/>
        <p:txBody>
          <a:bodyPr/>
          <a:lstStyle/>
          <a:p>
            <a:r>
              <a:rPr lang="nl-BE" dirty="0" smtClean="0"/>
              <a:t>Sociale economie &amp; welzijn</a:t>
            </a:r>
            <a:endParaRPr lang="nl-BE" dirty="0"/>
          </a:p>
        </p:txBody>
      </p:sp>
      <p:sp>
        <p:nvSpPr>
          <p:cNvPr id="4" name="Tijdelijke aanduiding voor datum 3"/>
          <p:cNvSpPr>
            <a:spLocks noGrp="1"/>
          </p:cNvSpPr>
          <p:nvPr>
            <p:ph type="dt" sz="half" idx="10"/>
          </p:nvPr>
        </p:nvSpPr>
        <p:spPr/>
        <p:txBody>
          <a:bodyPr/>
          <a:lstStyle/>
          <a:p>
            <a:r>
              <a:rPr lang="nl-BE" dirty="0" smtClean="0"/>
              <a:t>Vrijdag 17 juni 2016</a:t>
            </a:r>
            <a:endParaRPr lang="nl-BE" dirty="0"/>
          </a:p>
        </p:txBody>
      </p:sp>
      <p:sp>
        <p:nvSpPr>
          <p:cNvPr id="5" name="Tijdelijke aanduiding voor tekst 4"/>
          <p:cNvSpPr>
            <a:spLocks noGrp="1"/>
          </p:cNvSpPr>
          <p:nvPr>
            <p:ph type="body" sz="quarter" idx="11"/>
          </p:nvPr>
        </p:nvSpPr>
        <p:spPr/>
        <p:txBody>
          <a:bodyPr/>
          <a:lstStyle/>
          <a:p>
            <a:r>
              <a:rPr lang="nl-BE" dirty="0" smtClean="0"/>
              <a:t>Eric </a:t>
            </a:r>
            <a:r>
              <a:rPr lang="nl-BE" dirty="0" err="1" smtClean="0"/>
              <a:t>Avonts</a:t>
            </a:r>
            <a:endParaRPr lang="nl-BE" dirty="0"/>
          </a:p>
        </p:txBody>
      </p:sp>
    </p:spTree>
    <p:extLst>
      <p:ext uri="{BB962C8B-B14F-4D97-AF65-F5344CB8AC3E}">
        <p14:creationId xmlns:p14="http://schemas.microsoft.com/office/powerpoint/2010/main" val="702857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Historiek</a:t>
            </a:r>
            <a:endParaRPr lang="nl-BE" dirty="0"/>
          </a:p>
        </p:txBody>
      </p:sp>
      <p:pic>
        <p:nvPicPr>
          <p:cNvPr id="12" name="Afbeelding 11"/>
          <p:cNvPicPr>
            <a:picLocks noChangeAspect="1"/>
          </p:cNvPicPr>
          <p:nvPr/>
        </p:nvPicPr>
        <p:blipFill>
          <a:blip r:embed="rId2"/>
          <a:stretch>
            <a:fillRect/>
          </a:stretch>
        </p:blipFill>
        <p:spPr>
          <a:xfrm>
            <a:off x="1080000" y="1196753"/>
            <a:ext cx="6618945" cy="4968552"/>
          </a:xfrm>
          <a:prstGeom prst="rect">
            <a:avLst/>
          </a:prstGeom>
        </p:spPr>
      </p:pic>
    </p:spTree>
    <p:extLst>
      <p:ext uri="{BB962C8B-B14F-4D97-AF65-F5344CB8AC3E}">
        <p14:creationId xmlns:p14="http://schemas.microsoft.com/office/powerpoint/2010/main" val="284089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r>
              <a:rPr lang="nl-BE" dirty="0"/>
              <a:t>Een aantal </a:t>
            </a:r>
            <a:r>
              <a:rPr lang="nl-BE" dirty="0" smtClean="0"/>
              <a:t>mijlpalen:</a:t>
            </a:r>
          </a:p>
          <a:p>
            <a:pPr lvl="1"/>
            <a:r>
              <a:rPr lang="nl-BE" dirty="0" smtClean="0"/>
              <a:t> </a:t>
            </a:r>
          </a:p>
          <a:p>
            <a:pPr lvl="2"/>
            <a:r>
              <a:rPr lang="nl-BE" b="1" dirty="0" smtClean="0"/>
              <a:t>Mei </a:t>
            </a:r>
            <a:r>
              <a:rPr lang="nl-BE" b="1" dirty="0"/>
              <a:t>2012</a:t>
            </a:r>
            <a:r>
              <a:rPr lang="nl-BE" dirty="0"/>
              <a:t>: Kwartier Noord </a:t>
            </a:r>
            <a:r>
              <a:rPr lang="nl-BE" dirty="0" smtClean="0"/>
              <a:t>, en oude legerkazerne komt </a:t>
            </a:r>
            <a:r>
              <a:rPr lang="nl-BE" dirty="0"/>
              <a:t>in beeld. Het idee ontstaat om er een sociale KMO zone op te richten. </a:t>
            </a:r>
          </a:p>
          <a:p>
            <a:pPr lvl="2"/>
            <a:r>
              <a:rPr lang="nl-BE" b="1" dirty="0" smtClean="0"/>
              <a:t>2014 VZW SEW Noord </a:t>
            </a:r>
            <a:r>
              <a:rPr lang="nl-BE" dirty="0" smtClean="0"/>
              <a:t>wordt opgericht waarbij vier vzw’s de kazerne aankopen van defensie/gemeente Brasschaat zonder VIPA middelen . Doel is evolueren naar zelf bedruipend exploitatiemodel</a:t>
            </a:r>
          </a:p>
          <a:p>
            <a:pPr lvl="2"/>
            <a:r>
              <a:rPr lang="nl-BE" b="1" dirty="0" smtClean="0"/>
              <a:t>Durven springen en ondernemen !</a:t>
            </a:r>
          </a:p>
          <a:p>
            <a:pPr lvl="2"/>
            <a:r>
              <a:rPr lang="nl-BE" dirty="0" smtClean="0"/>
              <a:t>Op drie maanden tijd wordt één van de oude gebouwen volledig verbouwd tot bistro perron noord met partners uit welzijn, sociale economie en tal van vrijwilligers en worden we exploitant van toeristische attractie spoorfietsen in samenwerking met kempisch Landschap en gemeenten Brasschaat en Kapellen</a:t>
            </a:r>
          </a:p>
          <a:p>
            <a:pPr lvl="2"/>
            <a:endParaRPr lang="nl-BE" dirty="0" smtClean="0"/>
          </a:p>
          <a:p>
            <a:pPr marL="36000" lvl="2" indent="0">
              <a:buNone/>
            </a:pPr>
            <a:endParaRPr lang="nl-BE" b="1" dirty="0"/>
          </a:p>
          <a:p>
            <a:r>
              <a:rPr lang="nl-BE" dirty="0"/>
              <a:t> </a:t>
            </a:r>
          </a:p>
          <a:p>
            <a:endParaRPr lang="nl-BE" dirty="0"/>
          </a:p>
        </p:txBody>
      </p:sp>
    </p:spTree>
    <p:extLst>
      <p:ext uri="{BB962C8B-B14F-4D97-AF65-F5344CB8AC3E}">
        <p14:creationId xmlns:p14="http://schemas.microsoft.com/office/powerpoint/2010/main" val="1358814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buClr>
                <a:prstClr val="white"/>
              </a:buClr>
            </a:pPr>
            <a:r>
              <a:rPr lang="nl-BE" sz="2800" b="1" dirty="0" smtClean="0">
                <a:solidFill>
                  <a:srgbClr val="0086CD"/>
                </a:solidFill>
              </a:rPr>
              <a:t>Café Perron Noord</a:t>
            </a:r>
            <a:endParaRPr lang="nl-BE" sz="2800" b="1" dirty="0">
              <a:solidFill>
                <a:srgbClr val="0086CD"/>
              </a:solidFill>
            </a:endParaRPr>
          </a:p>
          <a:p>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2736"/>
            <a:ext cx="7020272" cy="5265204"/>
          </a:xfrm>
          <a:prstGeom prst="rect">
            <a:avLst/>
          </a:prstGeom>
        </p:spPr>
      </p:pic>
    </p:spTree>
    <p:extLst>
      <p:ext uri="{BB962C8B-B14F-4D97-AF65-F5344CB8AC3E}">
        <p14:creationId xmlns:p14="http://schemas.microsoft.com/office/powerpoint/2010/main" val="229322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buClr>
                <a:prstClr val="white"/>
              </a:buClr>
            </a:pPr>
            <a:r>
              <a:rPr lang="nl-BE" sz="2800" b="1" dirty="0" smtClean="0">
                <a:solidFill>
                  <a:srgbClr val="0086CD"/>
                </a:solidFill>
              </a:rPr>
              <a:t>Spoorfietsen</a:t>
            </a:r>
            <a:endParaRPr lang="nl-BE" sz="2800" b="1" dirty="0">
              <a:solidFill>
                <a:srgbClr val="0086CD"/>
              </a:solidFill>
            </a:endParaRPr>
          </a:p>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822" y="1196752"/>
            <a:ext cx="6543514" cy="4907636"/>
          </a:xfrm>
          <a:prstGeom prst="rect">
            <a:avLst/>
          </a:prstGeom>
        </p:spPr>
      </p:pic>
    </p:spTree>
    <p:extLst>
      <p:ext uri="{BB962C8B-B14F-4D97-AF65-F5344CB8AC3E}">
        <p14:creationId xmlns:p14="http://schemas.microsoft.com/office/powerpoint/2010/main" val="1020165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59632" y="548680"/>
            <a:ext cx="1436612" cy="523220"/>
          </a:xfrm>
          <a:prstGeom prst="rect">
            <a:avLst/>
          </a:prstGeom>
        </p:spPr>
        <p:txBody>
          <a:bodyPr wrap="none">
            <a:spAutoFit/>
          </a:bodyPr>
          <a:lstStyle/>
          <a:p>
            <a:pPr lvl="0"/>
            <a:r>
              <a:rPr lang="nl-BE" sz="2800" b="1" dirty="0">
                <a:solidFill>
                  <a:srgbClr val="0086CD"/>
                </a:solidFill>
              </a:rPr>
              <a:t>Missie</a:t>
            </a:r>
            <a:endParaRPr lang="nl-BE" dirty="0">
              <a:solidFill>
                <a:prstClr val="black"/>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71900"/>
            <a:ext cx="6780245" cy="5085184"/>
          </a:xfrm>
          <a:prstGeom prst="rect">
            <a:avLst/>
          </a:prstGeom>
        </p:spPr>
      </p:pic>
    </p:spTree>
    <p:extLst>
      <p:ext uri="{BB962C8B-B14F-4D97-AF65-F5344CB8AC3E}">
        <p14:creationId xmlns:p14="http://schemas.microsoft.com/office/powerpoint/2010/main" val="1566354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576" y="764704"/>
            <a:ext cx="7632848" cy="5688632"/>
          </a:xfrm>
        </p:spPr>
        <p:txBody>
          <a:bodyPr/>
          <a:lstStyle/>
          <a:p>
            <a:pPr lvl="2" algn="just"/>
            <a:endParaRPr lang="nl-BE" kern="1400" dirty="0" smtClean="0">
              <a:solidFill>
                <a:srgbClr val="000000"/>
              </a:solidFill>
              <a:latin typeface="Verdana" panose="020B0604030504040204" pitchFamily="34" charset="0"/>
            </a:endParaRPr>
          </a:p>
          <a:p>
            <a:pPr marL="36000" lvl="2" indent="0" algn="just">
              <a:buNone/>
            </a:pPr>
            <a:r>
              <a:rPr lang="nl-BE" kern="1400" dirty="0">
                <a:solidFill>
                  <a:srgbClr val="000000"/>
                </a:solidFill>
                <a:latin typeface="Verdana" panose="020B0604030504040204" pitchFamily="34" charset="0"/>
              </a:rPr>
              <a:t>Er wordt ‘geschakeld’ en ‘</a:t>
            </a:r>
            <a:r>
              <a:rPr lang="nl-BE" kern="1400" dirty="0" err="1">
                <a:solidFill>
                  <a:srgbClr val="000000"/>
                </a:solidFill>
                <a:latin typeface="Verdana" panose="020B0604030504040204" pitchFamily="34" charset="0"/>
              </a:rPr>
              <a:t>ontschot</a:t>
            </a:r>
            <a:r>
              <a:rPr lang="nl-BE" kern="1400" dirty="0">
                <a:solidFill>
                  <a:srgbClr val="000000"/>
                </a:solidFill>
                <a:latin typeface="Verdana" panose="020B0604030504040204" pitchFamily="34" charset="0"/>
              </a:rPr>
              <a:t>’ met andere doelgroepen vanuit kernbegrippen W² decreet .Samen kunnen we veel</a:t>
            </a:r>
            <a:r>
              <a:rPr lang="nl-BE" kern="1400" dirty="0" smtClean="0">
                <a:solidFill>
                  <a:srgbClr val="000000"/>
                </a:solidFill>
                <a:latin typeface="Verdana" panose="020B0604030504040204" pitchFamily="34" charset="0"/>
              </a:rPr>
              <a:t>!</a:t>
            </a:r>
            <a:r>
              <a:rPr lang="nl-BE" kern="1400" dirty="0" smtClean="0">
                <a:solidFill>
                  <a:srgbClr val="000000"/>
                </a:solidFill>
                <a:latin typeface="Verdana" panose="020B0604030504040204" pitchFamily="34" charset="0"/>
              </a:rPr>
              <a:t>.</a:t>
            </a:r>
            <a:endParaRPr lang="nl-BE" kern="1400" dirty="0" smtClean="0">
              <a:solidFill>
                <a:srgbClr val="000000"/>
              </a:solidFill>
              <a:latin typeface="Verdana" panose="020B0604030504040204" pitchFamily="34" charset="0"/>
            </a:endParaRPr>
          </a:p>
          <a:p>
            <a:pPr lvl="2" algn="just"/>
            <a:endParaRPr lang="nl-BE" kern="1400" dirty="0">
              <a:solidFill>
                <a:srgbClr val="000000"/>
              </a:solidFill>
              <a:latin typeface="Verdana" panose="020B0604030504040204" pitchFamily="34" charset="0"/>
            </a:endParaRPr>
          </a:p>
          <a:p>
            <a:pPr lvl="2" algn="just"/>
            <a:r>
              <a:rPr lang="nl-BE" kern="1400" dirty="0">
                <a:solidFill>
                  <a:srgbClr val="000000"/>
                </a:solidFill>
                <a:latin typeface="Verdana" panose="020B0604030504040204" pitchFamily="34" charset="0"/>
              </a:rPr>
              <a:t>Niet de productie maar het product staat centraal. Het gaat er niet om zoveel mogelijk producten te realiseren binnen een bepaalde tijd maar wel om kwalitatieve producten af te leveren die meerwaarde creëren</a:t>
            </a:r>
            <a:r>
              <a:rPr lang="nl-BE" kern="1400" dirty="0" smtClean="0">
                <a:solidFill>
                  <a:srgbClr val="000000"/>
                </a:solidFill>
                <a:latin typeface="Verdana" panose="020B0604030504040204" pitchFamily="34" charset="0"/>
              </a:rPr>
              <a:t>.</a:t>
            </a:r>
          </a:p>
          <a:p>
            <a:pPr lvl="2" algn="just"/>
            <a:endParaRPr lang="nl-BE" kern="1400" dirty="0">
              <a:solidFill>
                <a:srgbClr val="000000"/>
              </a:solidFill>
              <a:latin typeface="Verdana" panose="020B0604030504040204" pitchFamily="34" charset="0"/>
            </a:endParaRPr>
          </a:p>
          <a:p>
            <a:pPr lvl="2" algn="just"/>
            <a:r>
              <a:rPr lang="nl-BE" kern="1400" dirty="0">
                <a:solidFill>
                  <a:srgbClr val="000000"/>
                </a:solidFill>
                <a:latin typeface="Verdana" panose="020B0604030504040204" pitchFamily="34" charset="0"/>
              </a:rPr>
              <a:t>Ontwikkeling en uitdaging zijn kernbegrippen</a:t>
            </a:r>
            <a:r>
              <a:rPr lang="nl-BE" kern="1400" dirty="0" smtClean="0">
                <a:solidFill>
                  <a:srgbClr val="000000"/>
                </a:solidFill>
                <a:latin typeface="Verdana" panose="020B0604030504040204" pitchFamily="34" charset="0"/>
              </a:rPr>
              <a:t>.</a:t>
            </a:r>
          </a:p>
          <a:p>
            <a:pPr lvl="2" algn="just"/>
            <a:endParaRPr lang="nl-BE" kern="1400" dirty="0">
              <a:solidFill>
                <a:srgbClr val="000000"/>
              </a:solidFill>
              <a:latin typeface="Verdana" panose="020B0604030504040204" pitchFamily="34" charset="0"/>
            </a:endParaRPr>
          </a:p>
          <a:p>
            <a:r>
              <a:rPr lang="nl-BE" kern="1400" dirty="0">
                <a:solidFill>
                  <a:srgbClr val="000000"/>
                </a:solidFill>
                <a:latin typeface="Verdana" panose="020B0604030504040204" pitchFamily="34" charset="0"/>
              </a:rPr>
              <a:t> </a:t>
            </a:r>
          </a:p>
          <a:p>
            <a:endParaRPr lang="nl-BE" dirty="0"/>
          </a:p>
        </p:txBody>
      </p:sp>
    </p:spTree>
    <p:extLst>
      <p:ext uri="{BB962C8B-B14F-4D97-AF65-F5344CB8AC3E}">
        <p14:creationId xmlns:p14="http://schemas.microsoft.com/office/powerpoint/2010/main" val="3315815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71600" y="404664"/>
            <a:ext cx="7560000" cy="5508000"/>
          </a:xfrm>
        </p:spPr>
        <p:txBody>
          <a:bodyPr/>
          <a:lstStyle/>
          <a:p>
            <a:pPr lvl="2"/>
            <a:r>
              <a:rPr lang="nl-BE" dirty="0"/>
              <a:t>We willen projecten ontwikkelen waarin medewerkers nieuwe uitdagingen </a:t>
            </a:r>
            <a:r>
              <a:rPr lang="nl-BE" dirty="0" smtClean="0"/>
              <a:t>zien = innovatiebril </a:t>
            </a:r>
          </a:p>
          <a:p>
            <a:pPr marL="36000" lvl="2" indent="0">
              <a:buNone/>
            </a:pPr>
            <a:endParaRPr lang="nl-BE" dirty="0"/>
          </a:p>
          <a:p>
            <a:pPr lvl="2"/>
            <a:r>
              <a:rPr lang="nl-BE" dirty="0"/>
              <a:t>Medewerkers, dat zijn zowel mensen uit sociale economie </a:t>
            </a:r>
            <a:r>
              <a:rPr lang="nl-BE" dirty="0" smtClean="0"/>
              <a:t>, welzijn, toerisme, NEC …</a:t>
            </a:r>
          </a:p>
          <a:p>
            <a:pPr marL="36000" lvl="2" indent="0">
              <a:buNone/>
            </a:pPr>
            <a:endParaRPr lang="nl-BE" dirty="0"/>
          </a:p>
          <a:p>
            <a:pPr lvl="2"/>
            <a:r>
              <a:rPr lang="nl-BE" dirty="0" smtClean="0"/>
              <a:t>Enkele deelnemende </a:t>
            </a:r>
            <a:r>
              <a:rPr lang="nl-BE" dirty="0" smtClean="0"/>
              <a:t> </a:t>
            </a:r>
            <a:r>
              <a:rPr lang="nl-BE" dirty="0"/>
              <a:t>organisaties uit welzijn </a:t>
            </a:r>
            <a:r>
              <a:rPr lang="nl-BE" dirty="0" smtClean="0"/>
              <a:t>zijn: Rotonde </a:t>
            </a:r>
            <a:r>
              <a:rPr lang="nl-BE" dirty="0"/>
              <a:t>vzw, De Schelp vzw </a:t>
            </a:r>
            <a:r>
              <a:rPr lang="nl-BE" dirty="0" smtClean="0"/>
              <a:t>Bussum vzw, spectrum vzw</a:t>
            </a:r>
            <a:endParaRPr lang="nl-BE" dirty="0"/>
          </a:p>
          <a:p>
            <a:pPr lvl="2"/>
            <a:r>
              <a:rPr lang="nl-BE" dirty="0" smtClean="0"/>
              <a:t>Enkele deelnemende </a:t>
            </a:r>
            <a:r>
              <a:rPr lang="nl-BE" dirty="0" smtClean="0"/>
              <a:t>organisaties </a:t>
            </a:r>
            <a:r>
              <a:rPr lang="nl-BE" dirty="0"/>
              <a:t>uit sociale economie zijn: Wotepa vzw en </a:t>
            </a:r>
            <a:r>
              <a:rPr lang="nl-BE" dirty="0" err="1" smtClean="0"/>
              <a:t>Noorderkempen</a:t>
            </a:r>
            <a:r>
              <a:rPr lang="nl-BE" dirty="0" smtClean="0"/>
              <a:t> actief, </a:t>
            </a:r>
            <a:r>
              <a:rPr lang="nl-BE" dirty="0" err="1" smtClean="0"/>
              <a:t>Selab</a:t>
            </a:r>
            <a:r>
              <a:rPr lang="nl-BE" dirty="0" smtClean="0"/>
              <a:t> ( sociaal economisch laboratorium).</a:t>
            </a:r>
            <a:endParaRPr lang="nl-BE" dirty="0"/>
          </a:p>
          <a:p>
            <a:endParaRPr lang="nl-BE" dirty="0"/>
          </a:p>
        </p:txBody>
      </p:sp>
    </p:spTree>
    <p:extLst>
      <p:ext uri="{BB962C8B-B14F-4D97-AF65-F5344CB8AC3E}">
        <p14:creationId xmlns:p14="http://schemas.microsoft.com/office/powerpoint/2010/main" val="308070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ermpresentatie Rotonde">
  <a:themeElements>
    <a:clrScheme name="_Rotonde2016">
      <a:dk1>
        <a:sysClr val="windowText" lastClr="000000"/>
      </a:dk1>
      <a:lt1>
        <a:sysClr val="window" lastClr="FFFFFF"/>
      </a:lt1>
      <a:dk2>
        <a:srgbClr val="0086CD"/>
      </a:dk2>
      <a:lt2>
        <a:srgbClr val="EEECE1"/>
      </a:lt2>
      <a:accent1>
        <a:srgbClr val="0086CD"/>
      </a:accent1>
      <a:accent2>
        <a:srgbClr val="00AFEB"/>
      </a:accent2>
      <a:accent3>
        <a:srgbClr val="C85096"/>
      </a:accent3>
      <a:accent4>
        <a:srgbClr val="F08700"/>
      </a:accent4>
      <a:accent5>
        <a:srgbClr val="EB5A05"/>
      </a:accent5>
      <a:accent6>
        <a:srgbClr val="3CAA32"/>
      </a:accent6>
      <a:hlink>
        <a:srgbClr val="000000"/>
      </a:hlink>
      <a:folHlink>
        <a:srgbClr val="000000"/>
      </a:folHlink>
    </a:clrScheme>
    <a:fontScheme name="DeRotond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Rotonde_presentatie_sjabloon</Template>
  <TotalTime>176</TotalTime>
  <Words>386</Words>
  <Application>Microsoft Office PowerPoint</Application>
  <PresentationFormat>Diavoorstelling (4:3)</PresentationFormat>
  <Paragraphs>57</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schermpresentatie Rotonde</vt:lpstr>
      <vt:lpstr>PowerPoint-presentatie</vt:lpstr>
      <vt:lpstr>Kwartier Noord</vt:lpstr>
      <vt:lpstr>Historiek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Claes, Cristel</dc:creator>
  <cp:lastModifiedBy>Avonts, Eric</cp:lastModifiedBy>
  <cp:revision>15</cp:revision>
  <dcterms:created xsi:type="dcterms:W3CDTF">2016-05-31T11:48:48Z</dcterms:created>
  <dcterms:modified xsi:type="dcterms:W3CDTF">2016-06-02T12:18:51Z</dcterms:modified>
</cp:coreProperties>
</file>