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66" r:id="rId4"/>
    <p:sldId id="263" r:id="rId5"/>
    <p:sldId id="310" r:id="rId6"/>
    <p:sldId id="311" r:id="rId7"/>
    <p:sldId id="314" r:id="rId8"/>
    <p:sldId id="312" r:id="rId9"/>
    <p:sldId id="313" r:id="rId10"/>
    <p:sldId id="315" r:id="rId11"/>
    <p:sldId id="319" r:id="rId12"/>
    <p:sldId id="316" r:id="rId13"/>
    <p:sldId id="321" r:id="rId14"/>
    <p:sldId id="320" r:id="rId15"/>
    <p:sldId id="261" r:id="rId16"/>
  </p:sldIdLst>
  <p:sldSz cx="12192000" cy="6858000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CD"/>
    <a:srgbClr val="8DC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D9DD-B23D-4044-8041-2B7A534E5754}" type="datetimeFigureOut">
              <a:rPr lang="nl-BE" smtClean="0"/>
              <a:t>31/05/2016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34391-BCA6-42D0-9B3E-880EEF17F36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19870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9281-8DCA-42B3-95A1-213920557E89}" type="datetimeFigureOut">
              <a:rPr lang="nl-BE" smtClean="0"/>
              <a:t>31/05/2016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1F2-45B4-48D5-BB35-D6CFA608997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5508927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9281-8DCA-42B3-95A1-213920557E89}" type="datetimeFigureOut">
              <a:rPr lang="nl-BE" smtClean="0"/>
              <a:t>31/05/2016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1F2-45B4-48D5-BB35-D6CFA608997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6161318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9281-8DCA-42B3-95A1-213920557E89}" type="datetimeFigureOut">
              <a:rPr lang="nl-BE" smtClean="0"/>
              <a:t>31/05/2016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1F2-45B4-48D5-BB35-D6CFA608997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9936728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9281-8DCA-42B3-95A1-213920557E89}" type="datetimeFigureOut">
              <a:rPr lang="nl-BE" smtClean="0"/>
              <a:t>31/05/2016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1F2-45B4-48D5-BB35-D6CFA608997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6453822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9281-8DCA-42B3-95A1-213920557E89}" type="datetimeFigureOut">
              <a:rPr lang="nl-BE" smtClean="0"/>
              <a:t>31/05/2016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1F2-45B4-48D5-BB35-D6CFA608997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4462625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9281-8DCA-42B3-95A1-213920557E89}" type="datetimeFigureOut">
              <a:rPr lang="nl-BE" smtClean="0"/>
              <a:t>31/05/2016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1F2-45B4-48D5-BB35-D6CFA608997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519514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9281-8DCA-42B3-95A1-213920557E89}" type="datetimeFigureOut">
              <a:rPr lang="nl-BE" smtClean="0"/>
              <a:t>31/05/2016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1F2-45B4-48D5-BB35-D6CFA608997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21435109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9281-8DCA-42B3-95A1-213920557E89}" type="datetimeFigureOut">
              <a:rPr lang="nl-BE" smtClean="0"/>
              <a:t>31/05/2016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1F2-45B4-48D5-BB35-D6CFA608997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02893733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9281-8DCA-42B3-95A1-213920557E89}" type="datetimeFigureOut">
              <a:rPr lang="nl-BE" smtClean="0"/>
              <a:t>31/05/2016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1F2-45B4-48D5-BB35-D6CFA608997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29139901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9281-8DCA-42B3-95A1-213920557E89}" type="datetimeFigureOut">
              <a:rPr lang="nl-BE" smtClean="0"/>
              <a:t>31/05/2016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1F2-45B4-48D5-BB35-D6CFA608997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10111123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9281-8DCA-42B3-95A1-213920557E89}" type="datetimeFigureOut">
              <a:rPr lang="nl-BE" smtClean="0"/>
              <a:t>31/05/2016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1F2-45B4-48D5-BB35-D6CFA608997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80133318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59281-8DCA-42B3-95A1-213920557E89}" type="datetimeFigureOut">
              <a:rPr lang="nl-BE" smtClean="0"/>
              <a:t>31/05/2016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091F2-45B4-48D5-BB35-D6CFA608997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717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mailto:info@absoluutvzw.be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ge.wouters@absoluutvzw.be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0"/>
            <a:ext cx="12192000" cy="432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0" y="6426000"/>
            <a:ext cx="12192000" cy="432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5305" y="1591729"/>
            <a:ext cx="8748585" cy="2387600"/>
          </a:xfrm>
        </p:spPr>
        <p:txBody>
          <a:bodyPr>
            <a:normAutofit fontScale="90000"/>
          </a:bodyPr>
          <a:lstStyle/>
          <a:p>
            <a:r>
              <a:rPr lang="nl-BE" sz="8000" dirty="0" smtClean="0">
                <a:latin typeface="+mn-lt"/>
              </a:rPr>
              <a:t>Bijstandsorganisaties</a:t>
            </a:r>
            <a:br>
              <a:rPr lang="nl-BE" sz="8000" dirty="0" smtClean="0">
                <a:latin typeface="+mn-lt"/>
              </a:rPr>
            </a:br>
            <a:endParaRPr lang="nl-BE" sz="3100" dirty="0">
              <a:latin typeface="+mn-lt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867" y="0"/>
            <a:ext cx="5063133" cy="68580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747" y="5530510"/>
            <a:ext cx="2674286" cy="7200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0" y="5530510"/>
            <a:ext cx="717241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8603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-2"/>
            <a:ext cx="12192000" cy="900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0" y="6426000"/>
            <a:ext cx="12192000" cy="432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910" y="-4986"/>
            <a:ext cx="10070124" cy="904984"/>
          </a:xfrm>
        </p:spPr>
        <p:txBody>
          <a:bodyPr>
            <a:normAutofit/>
          </a:bodyPr>
          <a:lstStyle/>
          <a:p>
            <a:pPr algn="l"/>
            <a:r>
              <a:rPr lang="nl-BE" sz="4800" dirty="0" smtClean="0">
                <a:solidFill>
                  <a:schemeClr val="bg1"/>
                </a:solidFill>
                <a:latin typeface="+mn-lt"/>
              </a:rPr>
              <a:t>4. absoluut vzw</a:t>
            </a:r>
            <a:endParaRPr lang="nl-BE" sz="4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583" y="5530510"/>
            <a:ext cx="2674286" cy="7200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0" y="5530510"/>
            <a:ext cx="717241" cy="72000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265" y="0"/>
            <a:ext cx="2257735" cy="3420000"/>
          </a:xfrm>
          <a:prstGeom prst="rect">
            <a:avLst/>
          </a:prstGeom>
        </p:spPr>
      </p:pic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-882073" y="40204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dirty="0"/>
          </a:p>
        </p:txBody>
      </p:sp>
      <p:sp>
        <p:nvSpPr>
          <p:cNvPr id="4" name="Rechthoek 3"/>
          <p:cNvSpPr/>
          <p:nvPr/>
        </p:nvSpPr>
        <p:spPr>
          <a:xfrm>
            <a:off x="230910" y="1047750"/>
            <a:ext cx="891309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1" indent="-571500">
              <a:buBlip>
                <a:blip r:embed="rId5"/>
              </a:buBlip>
            </a:pPr>
            <a:r>
              <a:rPr lang="nl-BE" altLang="nl-BE" sz="2800" dirty="0" smtClean="0">
                <a:sym typeface="Wingdings" pitchFamily="2" charset="2"/>
              </a:rPr>
              <a:t>12 mensen – 8,4 FTE</a:t>
            </a:r>
          </a:p>
          <a:p>
            <a:pPr marL="571500" lvl="1" indent="-571500">
              <a:buBlip>
                <a:blip r:embed="rId5"/>
              </a:buBlip>
            </a:pPr>
            <a:r>
              <a:rPr lang="nl-BE" altLang="nl-BE" sz="2800" dirty="0" smtClean="0">
                <a:sym typeface="Wingdings" pitchFamily="2" charset="2"/>
              </a:rPr>
              <a:t>In elke provincie minstens één zorgconsulent (hoogdrempelige bijstand) </a:t>
            </a:r>
          </a:p>
          <a:p>
            <a:pPr marL="0" lvl="1"/>
            <a:endParaRPr lang="nl-BE" altLang="nl-BE" sz="2800" dirty="0" smtClean="0">
              <a:sym typeface="Wingdings" pitchFamily="2" charset="2"/>
            </a:endParaRPr>
          </a:p>
          <a:p>
            <a:pPr marL="571500" lvl="1" indent="-571500">
              <a:buBlip>
                <a:blip r:embed="rId5"/>
              </a:buBlip>
            </a:pPr>
            <a:r>
              <a:rPr lang="nl-BE" altLang="nl-BE" sz="2800" dirty="0" smtClean="0">
                <a:sym typeface="Wingdings" pitchFamily="2" charset="2"/>
              </a:rPr>
              <a:t>Coördinator dienstverlening: </a:t>
            </a:r>
            <a:r>
              <a:rPr lang="nl-BE" altLang="nl-BE" sz="2800" dirty="0" smtClean="0">
                <a:sym typeface="Wingdings" pitchFamily="2" charset="2"/>
                <a:hlinkClick r:id="rId6"/>
              </a:rPr>
              <a:t>inge.wouters@absoluutvzw.be</a:t>
            </a:r>
            <a:r>
              <a:rPr lang="nl-BE" altLang="nl-BE" sz="2800" dirty="0" smtClean="0">
                <a:sym typeface="Wingdings" pitchFamily="2" charset="2"/>
              </a:rPr>
              <a:t> – 0471 21 31 25</a:t>
            </a:r>
          </a:p>
          <a:p>
            <a:pPr marL="0" lvl="1"/>
            <a:endParaRPr lang="nl-BE" altLang="nl-BE" sz="2800" dirty="0">
              <a:sym typeface="Wingdings" pitchFamily="2" charset="2"/>
            </a:endParaRPr>
          </a:p>
          <a:p>
            <a:pPr marL="571500" lvl="1" indent="-571500">
              <a:buBlip>
                <a:blip r:embed="rId5"/>
              </a:buBlip>
            </a:pPr>
            <a:r>
              <a:rPr lang="nl-BE" altLang="nl-BE" sz="2800" dirty="0" smtClean="0">
                <a:sym typeface="Wingdings" pitchFamily="2" charset="2"/>
              </a:rPr>
              <a:t>PVF-infolijn: </a:t>
            </a:r>
            <a:r>
              <a:rPr lang="nl-BE" altLang="nl-BE" sz="2800" dirty="0" smtClean="0">
                <a:sym typeface="Wingdings" pitchFamily="2" charset="2"/>
                <a:hlinkClick r:id="rId7"/>
              </a:rPr>
              <a:t>info@absoluutvzw.be</a:t>
            </a:r>
            <a:r>
              <a:rPr lang="nl-BE" altLang="nl-BE" sz="2800" dirty="0" smtClean="0">
                <a:sym typeface="Wingdings" pitchFamily="2" charset="2"/>
              </a:rPr>
              <a:t> – 03 259 08 85</a:t>
            </a:r>
          </a:p>
          <a:p>
            <a:pPr marL="571500" lvl="1" indent="-571500">
              <a:buBlip>
                <a:blip r:embed="rId5"/>
              </a:buBlip>
            </a:pPr>
            <a:endParaRPr lang="nl-BE" altLang="nl-BE" sz="2800" dirty="0">
              <a:sym typeface="Wingdings" pitchFamily="2" charset="2"/>
            </a:endParaRPr>
          </a:p>
          <a:p>
            <a:pPr marL="0" lvl="1"/>
            <a:endParaRPr lang="nl-BE" altLang="nl-BE" sz="2800" dirty="0" smtClean="0">
              <a:sym typeface="Wingdings" pitchFamily="2" charset="2"/>
            </a:endParaRPr>
          </a:p>
          <a:p>
            <a:pPr marL="0" lvl="1"/>
            <a:endParaRPr lang="nl-BE" altLang="nl-BE" sz="2800" dirty="0">
              <a:sym typeface="Wingdings" pitchFamily="2" charset="2"/>
            </a:endParaRPr>
          </a:p>
          <a:p>
            <a:pPr marL="0" lvl="1"/>
            <a:endParaRPr lang="nl-BE" altLang="nl-BE" sz="28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0498698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-2"/>
            <a:ext cx="12192000" cy="900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0" y="6426000"/>
            <a:ext cx="12192000" cy="432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910" y="-4986"/>
            <a:ext cx="10070124" cy="904984"/>
          </a:xfrm>
        </p:spPr>
        <p:txBody>
          <a:bodyPr>
            <a:normAutofit/>
          </a:bodyPr>
          <a:lstStyle/>
          <a:p>
            <a:pPr algn="l"/>
            <a:r>
              <a:rPr lang="nl-BE" sz="4800" dirty="0" smtClean="0">
                <a:solidFill>
                  <a:schemeClr val="bg1"/>
                </a:solidFill>
                <a:latin typeface="+mn-lt"/>
              </a:rPr>
              <a:t>4. absoluut vzw</a:t>
            </a:r>
            <a:endParaRPr lang="nl-BE" sz="4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583" y="5530510"/>
            <a:ext cx="2674286" cy="7200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0" y="5530510"/>
            <a:ext cx="717241" cy="72000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265" y="0"/>
            <a:ext cx="2257735" cy="3420000"/>
          </a:xfrm>
          <a:prstGeom prst="rect">
            <a:avLst/>
          </a:prstGeom>
        </p:spPr>
      </p:pic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-882073" y="40204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dirty="0"/>
          </a:p>
        </p:txBody>
      </p:sp>
      <p:sp>
        <p:nvSpPr>
          <p:cNvPr id="4" name="Rechthoek 3"/>
          <p:cNvSpPr/>
          <p:nvPr/>
        </p:nvSpPr>
        <p:spPr>
          <a:xfrm>
            <a:off x="230910" y="1047750"/>
            <a:ext cx="89130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1" indent="-571500">
              <a:buBlip>
                <a:blip r:embed="rId5"/>
              </a:buBlip>
            </a:pPr>
            <a:r>
              <a:rPr lang="nl-BE" altLang="nl-BE" sz="2800" dirty="0" smtClean="0">
                <a:sym typeface="Wingdings" pitchFamily="2" charset="2"/>
              </a:rPr>
              <a:t>Maatschappelijke zetel te Antwerpen en permanent kantoor te Kortrijk.</a:t>
            </a:r>
          </a:p>
          <a:p>
            <a:pPr marL="571500" lvl="1" indent="-571500">
              <a:buBlip>
                <a:blip r:embed="rId5"/>
              </a:buBlip>
            </a:pPr>
            <a:r>
              <a:rPr lang="nl-BE" altLang="nl-BE" sz="2800" dirty="0" smtClean="0">
                <a:sym typeface="Wingdings" pitchFamily="2" charset="2"/>
              </a:rPr>
              <a:t>Minstens één ‘kantoor’ per provincie  zal nog </a:t>
            </a:r>
            <a:r>
              <a:rPr lang="nl-BE" altLang="nl-BE" sz="2800" dirty="0" err="1" smtClean="0">
                <a:sym typeface="Wingdings" pitchFamily="2" charset="2"/>
              </a:rPr>
              <a:t>regionaler</a:t>
            </a:r>
            <a:r>
              <a:rPr lang="nl-BE" altLang="nl-BE" sz="2800" dirty="0" smtClean="0">
                <a:sym typeface="Wingdings" pitchFamily="2" charset="2"/>
              </a:rPr>
              <a:t> ingebed worden tegen 2017</a:t>
            </a:r>
          </a:p>
          <a:p>
            <a:pPr marL="0" lvl="1"/>
            <a:endParaRPr lang="nl-BE" altLang="nl-BE" sz="2800" dirty="0" smtClean="0">
              <a:sym typeface="Wingdings" pitchFamily="2" charset="2"/>
            </a:endParaRPr>
          </a:p>
          <a:p>
            <a:pPr marL="571500" lvl="1" indent="-571500">
              <a:buBlip>
                <a:blip r:embed="rId5"/>
              </a:buBlip>
            </a:pPr>
            <a:r>
              <a:rPr lang="nl-BE" altLang="nl-BE" sz="2800" b="1" dirty="0" smtClean="0">
                <a:sym typeface="Wingdings" pitchFamily="2" charset="2"/>
              </a:rPr>
              <a:t>Visie op ons takenpakket</a:t>
            </a:r>
            <a:r>
              <a:rPr lang="nl-BE" altLang="nl-BE" sz="2800" dirty="0" smtClean="0">
                <a:sym typeface="Wingdings" pitchFamily="2" charset="2"/>
              </a:rPr>
              <a:t>: onze taak is om het ondersteuningsplan van mensen uit te voeren en om mensen breed te informeren zodat ze bewuste keuzes kunnen maken  Aard van handicap, cash/voucher, thuis of in voorziening maakt niet uit</a:t>
            </a:r>
            <a:endParaRPr lang="nl-BE" altLang="nl-BE" sz="28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2068756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-2"/>
            <a:ext cx="12192000" cy="900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0" y="6426000"/>
            <a:ext cx="12192000" cy="432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910" y="-4986"/>
            <a:ext cx="10070124" cy="904984"/>
          </a:xfrm>
        </p:spPr>
        <p:txBody>
          <a:bodyPr>
            <a:normAutofit/>
          </a:bodyPr>
          <a:lstStyle/>
          <a:p>
            <a:pPr algn="l"/>
            <a:r>
              <a:rPr lang="nl-BE" sz="4800" dirty="0" smtClean="0">
                <a:solidFill>
                  <a:schemeClr val="bg1"/>
                </a:solidFill>
                <a:latin typeface="+mn-lt"/>
              </a:rPr>
              <a:t>4. absoluut vzw</a:t>
            </a:r>
            <a:endParaRPr lang="nl-BE" sz="4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583" y="5530510"/>
            <a:ext cx="2674286" cy="72000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265" y="0"/>
            <a:ext cx="2257735" cy="3420000"/>
          </a:xfrm>
          <a:prstGeom prst="rect">
            <a:avLst/>
          </a:prstGeom>
        </p:spPr>
      </p:pic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-882073" y="40204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dirty="0"/>
          </a:p>
        </p:txBody>
      </p:sp>
      <p:sp>
        <p:nvSpPr>
          <p:cNvPr id="4" name="Rechthoek 3"/>
          <p:cNvSpPr/>
          <p:nvPr/>
        </p:nvSpPr>
        <p:spPr>
          <a:xfrm>
            <a:off x="230910" y="1047750"/>
            <a:ext cx="891309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1" indent="-571500">
              <a:buBlip>
                <a:blip r:embed="rId4"/>
              </a:buBlip>
            </a:pPr>
            <a:r>
              <a:rPr lang="nl-BE" altLang="nl-BE" sz="2800" b="1" dirty="0" smtClean="0">
                <a:sym typeface="Wingdings" pitchFamily="2" charset="2"/>
              </a:rPr>
              <a:t>Visie op voorzieningen en diensten</a:t>
            </a:r>
            <a:r>
              <a:rPr lang="nl-BE" altLang="nl-BE" sz="2800" dirty="0" smtClean="0">
                <a:sym typeface="Wingdings" pitchFamily="2" charset="2"/>
              </a:rPr>
              <a:t>: </a:t>
            </a:r>
            <a:r>
              <a:rPr lang="nl-BE" altLang="nl-BE" sz="2400" dirty="0" smtClean="0">
                <a:sym typeface="Wingdings" pitchFamily="2" charset="2"/>
              </a:rPr>
              <a:t>partners om het ondersteuningsplan naar de praktijk om te zetten. </a:t>
            </a:r>
          </a:p>
          <a:p>
            <a:pPr marL="0" lvl="1"/>
            <a:endParaRPr lang="nl-BE" altLang="nl-BE" sz="2400" dirty="0">
              <a:sym typeface="Wingdings" pitchFamily="2" charset="2"/>
            </a:endParaRPr>
          </a:p>
          <a:p>
            <a:pPr marL="0" lvl="1"/>
            <a:r>
              <a:rPr lang="nl-BE" altLang="nl-BE" sz="2100" b="1" dirty="0" smtClean="0">
                <a:sym typeface="Wingdings" pitchFamily="2" charset="2"/>
              </a:rPr>
              <a:t>Absoluut probeert zelf</a:t>
            </a:r>
          </a:p>
          <a:p>
            <a:pPr marL="342900" lvl="1" indent="-342900">
              <a:buFontTx/>
              <a:buChar char="-"/>
            </a:pPr>
            <a:r>
              <a:rPr lang="nl-BE" altLang="nl-BE" sz="2100" dirty="0" smtClean="0">
                <a:sym typeface="Wingdings" pitchFamily="2" charset="2"/>
              </a:rPr>
              <a:t>Gebruikers attent te maken op het aanbod in hun regio</a:t>
            </a:r>
          </a:p>
          <a:p>
            <a:pPr marL="342900" lvl="1" indent="-342900">
              <a:buFontTx/>
              <a:buChar char="-"/>
            </a:pPr>
            <a:r>
              <a:rPr lang="nl-BE" altLang="nl-BE" sz="2100" dirty="0" smtClean="0">
                <a:sym typeface="Wingdings" pitchFamily="2" charset="2"/>
              </a:rPr>
              <a:t>Met een duidelijk geformuleerde vraag te komen naar de voorziening</a:t>
            </a:r>
          </a:p>
          <a:p>
            <a:pPr marL="342900" lvl="1" indent="-342900">
              <a:buFontTx/>
              <a:buChar char="-"/>
            </a:pPr>
            <a:r>
              <a:rPr lang="nl-BE" altLang="nl-BE" sz="2100" dirty="0" smtClean="0">
                <a:sym typeface="Wingdings" pitchFamily="2" charset="2"/>
              </a:rPr>
              <a:t>De uitleg van de voorzieningen, de offertes en contracten begrijpbaar voor te stellen aan de mensen</a:t>
            </a:r>
          </a:p>
          <a:p>
            <a:pPr marL="342900" lvl="1" indent="-342900">
              <a:buFontTx/>
              <a:buChar char="-"/>
            </a:pPr>
            <a:r>
              <a:rPr lang="nl-BE" altLang="nl-BE" sz="2100" dirty="0" smtClean="0">
                <a:sym typeface="Wingdings" pitchFamily="2" charset="2"/>
              </a:rPr>
              <a:t>Mensen te begeleiden in het kiezen voor cash/voucher/combinatie</a:t>
            </a:r>
          </a:p>
          <a:p>
            <a:pPr marL="342900" lvl="1" indent="-342900">
              <a:buFontTx/>
              <a:buChar char="-"/>
            </a:pPr>
            <a:r>
              <a:rPr lang="nl-BE" altLang="nl-BE" sz="2100" dirty="0" smtClean="0">
                <a:sym typeface="Wingdings" pitchFamily="2" charset="2"/>
              </a:rPr>
              <a:t>De ‘ondersteuningspuzzel’ mee te leggen voor de budgethouder zodat hij zowel inhoudelijk als financieel het overzicht bewaart</a:t>
            </a:r>
          </a:p>
          <a:p>
            <a:pPr marL="342900" lvl="1" indent="-342900">
              <a:buFontTx/>
              <a:buChar char="-"/>
            </a:pPr>
            <a:r>
              <a:rPr lang="nl-BE" altLang="nl-BE" sz="2100" dirty="0" smtClean="0">
                <a:sym typeface="Wingdings" pitchFamily="2" charset="2"/>
              </a:rPr>
              <a:t>De ondersteuning, indien gewenst, verder mee op te volgen (inhoudelijk, financieel en/of administratief)</a:t>
            </a:r>
          </a:p>
          <a:p>
            <a:pPr marL="0" lvl="1"/>
            <a:endParaRPr lang="nl-BE" altLang="nl-BE" sz="28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4238335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-2"/>
            <a:ext cx="12192000" cy="900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0" y="6426000"/>
            <a:ext cx="12192000" cy="432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910" y="-4986"/>
            <a:ext cx="10070124" cy="904984"/>
          </a:xfrm>
        </p:spPr>
        <p:txBody>
          <a:bodyPr>
            <a:normAutofit/>
          </a:bodyPr>
          <a:lstStyle/>
          <a:p>
            <a:pPr algn="l"/>
            <a:r>
              <a:rPr lang="nl-BE" sz="4800" dirty="0" smtClean="0">
                <a:solidFill>
                  <a:schemeClr val="bg1"/>
                </a:solidFill>
                <a:latin typeface="+mn-lt"/>
              </a:rPr>
              <a:t>4. absoluut vzw</a:t>
            </a:r>
            <a:endParaRPr lang="nl-BE" sz="4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583" y="5530510"/>
            <a:ext cx="2674286" cy="7200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0" y="5530510"/>
            <a:ext cx="717241" cy="72000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265" y="0"/>
            <a:ext cx="2257735" cy="3420000"/>
          </a:xfrm>
          <a:prstGeom prst="rect">
            <a:avLst/>
          </a:prstGeom>
        </p:spPr>
      </p:pic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-882073" y="40204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dirty="0"/>
          </a:p>
        </p:txBody>
      </p:sp>
      <p:sp>
        <p:nvSpPr>
          <p:cNvPr id="4" name="Rechthoek 3"/>
          <p:cNvSpPr/>
          <p:nvPr/>
        </p:nvSpPr>
        <p:spPr>
          <a:xfrm>
            <a:off x="230910" y="1047750"/>
            <a:ext cx="891309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1" indent="-571500">
              <a:buBlip>
                <a:blip r:embed="rId5"/>
              </a:buBlip>
            </a:pPr>
            <a:r>
              <a:rPr lang="nl-BE" altLang="nl-BE" sz="2800" b="1" dirty="0" smtClean="0">
                <a:sym typeface="Wingdings" pitchFamily="2" charset="2"/>
              </a:rPr>
              <a:t>Visie op voorzieningen en diensten</a:t>
            </a:r>
            <a:r>
              <a:rPr lang="nl-BE" altLang="nl-BE" sz="2800" dirty="0" smtClean="0">
                <a:sym typeface="Wingdings" pitchFamily="2" charset="2"/>
              </a:rPr>
              <a:t>: </a:t>
            </a:r>
            <a:r>
              <a:rPr lang="nl-BE" altLang="nl-BE" sz="2400" dirty="0" smtClean="0">
                <a:sym typeface="Wingdings" pitchFamily="2" charset="2"/>
              </a:rPr>
              <a:t>partners om het ondersteuningsplan naar de praktijk om te zetten. </a:t>
            </a:r>
          </a:p>
          <a:p>
            <a:pPr marL="0" lvl="1"/>
            <a:endParaRPr lang="nl-BE" altLang="nl-BE" sz="2400" dirty="0">
              <a:sym typeface="Wingdings" pitchFamily="2" charset="2"/>
            </a:endParaRPr>
          </a:p>
          <a:p>
            <a:pPr marL="0" lvl="1"/>
            <a:r>
              <a:rPr lang="nl-BE" altLang="nl-BE" sz="2100" b="1" dirty="0" smtClean="0">
                <a:sym typeface="Wingdings" pitchFamily="2" charset="2"/>
              </a:rPr>
              <a:t>Absoluut verwacht dat een voorziening</a:t>
            </a:r>
          </a:p>
          <a:p>
            <a:pPr marL="342900" lvl="1" indent="-342900">
              <a:buFontTx/>
              <a:buChar char="-"/>
            </a:pPr>
            <a:r>
              <a:rPr lang="nl-BE" altLang="nl-BE" sz="2100" dirty="0" smtClean="0">
                <a:sym typeface="Wingdings" pitchFamily="2" charset="2"/>
              </a:rPr>
              <a:t>Mee nadenkt over de invulling van de ondersteuningsvraag</a:t>
            </a:r>
          </a:p>
          <a:p>
            <a:pPr marL="342900" lvl="1" indent="-342900">
              <a:buFontTx/>
              <a:buChar char="-"/>
            </a:pPr>
            <a:r>
              <a:rPr lang="nl-BE" altLang="nl-BE" sz="2100" dirty="0" smtClean="0">
                <a:sym typeface="Wingdings" pitchFamily="2" charset="2"/>
              </a:rPr>
              <a:t>Duidelijke en begrijpbare info geeft over de werking van de voorziening, de rechten en plichten die er gelden en de prijs die er gevraagd wordt</a:t>
            </a:r>
          </a:p>
          <a:p>
            <a:pPr marL="342900" lvl="1" indent="-342900">
              <a:buFontTx/>
              <a:buChar char="-"/>
            </a:pPr>
            <a:r>
              <a:rPr lang="nl-BE" altLang="nl-BE" sz="2100" dirty="0" smtClean="0">
                <a:sym typeface="Wingdings" pitchFamily="2" charset="2"/>
              </a:rPr>
              <a:t>Transparante offerte en transparant contract </a:t>
            </a:r>
          </a:p>
          <a:p>
            <a:pPr marL="342900" lvl="1" indent="-342900">
              <a:buFontTx/>
              <a:buChar char="-"/>
            </a:pPr>
            <a:r>
              <a:rPr lang="nl-BE" altLang="nl-BE" sz="2100" dirty="0" smtClean="0">
                <a:sym typeface="Wingdings" pitchFamily="2" charset="2"/>
              </a:rPr>
              <a:t>Ruimte om vragen te stellen buiten de voorgestelde ondersteuningspakketten</a:t>
            </a:r>
          </a:p>
          <a:p>
            <a:pPr marL="342900" lvl="1" indent="-342900">
              <a:buFontTx/>
              <a:buChar char="-"/>
            </a:pPr>
            <a:r>
              <a:rPr lang="nl-BE" altLang="nl-BE" sz="2100" dirty="0" smtClean="0">
                <a:sym typeface="Wingdings" pitchFamily="2" charset="2"/>
              </a:rPr>
              <a:t>Ruimte om te kiezen tussen cash en voucher</a:t>
            </a:r>
          </a:p>
          <a:p>
            <a:pPr marL="342900" lvl="1" indent="-342900">
              <a:buFontTx/>
              <a:buChar char="-"/>
            </a:pPr>
            <a:r>
              <a:rPr lang="nl-BE" altLang="nl-BE" sz="2100" dirty="0" smtClean="0">
                <a:sym typeface="Wingdings" pitchFamily="2" charset="2"/>
              </a:rPr>
              <a:t>geen budgetbeheer PVB doet van hun gebruikers</a:t>
            </a:r>
          </a:p>
          <a:p>
            <a:pPr marL="342900" lvl="1" indent="-342900">
              <a:buFontTx/>
              <a:buChar char="-"/>
            </a:pPr>
            <a:r>
              <a:rPr lang="nl-BE" altLang="nl-BE" sz="2100" dirty="0" smtClean="0">
                <a:sym typeface="Wingdings" pitchFamily="2" charset="2"/>
              </a:rPr>
              <a:t>Bij wijziging contract (met financiële gevolgen) de bijstandsorganisatie op de hoogte stelt (of tegen de budgethouder zegt dit te doen)</a:t>
            </a:r>
          </a:p>
          <a:p>
            <a:pPr marL="0" lvl="1"/>
            <a:endParaRPr lang="nl-BE" altLang="nl-BE" sz="21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887424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-2"/>
            <a:ext cx="12192000" cy="900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0" y="6426000"/>
            <a:ext cx="12192000" cy="432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910" y="-4986"/>
            <a:ext cx="10070124" cy="904984"/>
          </a:xfrm>
        </p:spPr>
        <p:txBody>
          <a:bodyPr>
            <a:normAutofit/>
          </a:bodyPr>
          <a:lstStyle/>
          <a:p>
            <a:pPr algn="l"/>
            <a:r>
              <a:rPr lang="nl-BE" sz="4800" dirty="0" smtClean="0">
                <a:solidFill>
                  <a:schemeClr val="bg1"/>
                </a:solidFill>
                <a:latin typeface="+mn-lt"/>
              </a:rPr>
              <a:t>4. absoluut vzw</a:t>
            </a:r>
            <a:endParaRPr lang="nl-BE" sz="4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583" y="5530510"/>
            <a:ext cx="2674286" cy="7200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0" y="5530510"/>
            <a:ext cx="717241" cy="72000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265" y="0"/>
            <a:ext cx="2257735" cy="3420000"/>
          </a:xfrm>
          <a:prstGeom prst="rect">
            <a:avLst/>
          </a:prstGeom>
        </p:spPr>
      </p:pic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-882073" y="40204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dirty="0"/>
          </a:p>
        </p:txBody>
      </p:sp>
      <p:sp>
        <p:nvSpPr>
          <p:cNvPr id="4" name="Rechthoek 3"/>
          <p:cNvSpPr/>
          <p:nvPr/>
        </p:nvSpPr>
        <p:spPr>
          <a:xfrm>
            <a:off x="230910" y="1047750"/>
            <a:ext cx="89130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endParaRPr lang="nl-BE" altLang="nl-BE" sz="2800" dirty="0" smtClean="0">
              <a:sym typeface="Wingdings" pitchFamily="2" charset="2"/>
            </a:endParaRPr>
          </a:p>
          <a:p>
            <a:pPr marL="571500" lvl="1" indent="-571500">
              <a:buBlip>
                <a:blip r:embed="rId5"/>
              </a:buBlip>
            </a:pPr>
            <a:r>
              <a:rPr lang="nl-BE" altLang="nl-BE" sz="2800" b="1" dirty="0" smtClean="0">
                <a:sym typeface="Wingdings" pitchFamily="2" charset="2"/>
              </a:rPr>
              <a:t>Samenwerking </a:t>
            </a:r>
            <a:r>
              <a:rPr lang="nl-BE" altLang="nl-BE" sz="2800" b="1" dirty="0" err="1" smtClean="0">
                <a:sym typeface="Wingdings" pitchFamily="2" charset="2"/>
              </a:rPr>
              <a:t>DMW’s</a:t>
            </a:r>
            <a:r>
              <a:rPr lang="nl-BE" altLang="nl-BE" sz="2800" dirty="0" smtClean="0">
                <a:sym typeface="Wingdings" pitchFamily="2" charset="2"/>
              </a:rPr>
              <a:t>: complementair. Absoluut vzw ondersteunt in gebruik van PVB. DMW doet veel en veel meer. </a:t>
            </a:r>
            <a:endParaRPr lang="nl-BE" altLang="nl-BE" sz="2800" dirty="0">
              <a:sym typeface="Wingdings" pitchFamily="2" charset="2"/>
            </a:endParaRPr>
          </a:p>
          <a:p>
            <a:pPr marL="571500" lvl="1" indent="-571500">
              <a:buBlip>
                <a:blip r:embed="rId5"/>
              </a:buBlip>
            </a:pPr>
            <a:endParaRPr lang="nl-BE" altLang="nl-BE" sz="2800" dirty="0" smtClean="0">
              <a:sym typeface="Wingdings" pitchFamily="2" charset="2"/>
            </a:endParaRPr>
          </a:p>
          <a:p>
            <a:pPr marL="571500" lvl="1" indent="-571500">
              <a:buBlip>
                <a:blip r:embed="rId5"/>
              </a:buBlip>
            </a:pPr>
            <a:r>
              <a:rPr lang="nl-BE" altLang="nl-BE" sz="2800" b="1" dirty="0" smtClean="0">
                <a:sym typeface="Wingdings" pitchFamily="2" charset="2"/>
              </a:rPr>
              <a:t>Lidmaatschap?</a:t>
            </a:r>
            <a:r>
              <a:rPr lang="nl-BE" altLang="nl-BE" sz="2800" dirty="0" smtClean="0">
                <a:sym typeface="Wingdings" pitchFamily="2" charset="2"/>
              </a:rPr>
              <a:t> mensen die in 2016 VAPH ondersteuning krijgen (geen PAB), kunnen gratis inschrijven op onze nieuwsbrief. </a:t>
            </a:r>
          </a:p>
          <a:p>
            <a:pPr marL="571500" lvl="1" indent="-571500">
              <a:buBlip>
                <a:blip r:embed="rId5"/>
              </a:buBlip>
            </a:pPr>
            <a:endParaRPr lang="nl-BE" altLang="nl-BE" sz="2800" dirty="0" smtClean="0">
              <a:sym typeface="Wingdings" pitchFamily="2" charset="2"/>
            </a:endParaRPr>
          </a:p>
          <a:p>
            <a:pPr marL="571500" lvl="1" indent="-571500">
              <a:buBlip>
                <a:blip r:embed="rId5"/>
              </a:buBlip>
            </a:pPr>
            <a:endParaRPr lang="nl-BE" altLang="nl-BE" sz="28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108487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075" y="2196900"/>
            <a:ext cx="4895850" cy="4229100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0" y="-2"/>
            <a:ext cx="12192000" cy="900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0" y="6426000"/>
            <a:ext cx="12192000" cy="432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910" y="-4986"/>
            <a:ext cx="10070124" cy="904984"/>
          </a:xfrm>
        </p:spPr>
        <p:txBody>
          <a:bodyPr>
            <a:normAutofit/>
          </a:bodyPr>
          <a:lstStyle/>
          <a:p>
            <a:pPr algn="l"/>
            <a:r>
              <a:rPr lang="nl-BE" sz="4800" dirty="0" smtClean="0">
                <a:solidFill>
                  <a:schemeClr val="bg1"/>
                </a:solidFill>
                <a:latin typeface="+mn-lt"/>
              </a:rPr>
              <a:t>Vragen?</a:t>
            </a:r>
            <a:endParaRPr lang="nl-BE" sz="4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585" y="5530510"/>
            <a:ext cx="2674286" cy="7200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0" y="5530510"/>
            <a:ext cx="717241" cy="72000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265" y="0"/>
            <a:ext cx="2257735" cy="3420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0" y="1271598"/>
            <a:ext cx="1219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u="sng" dirty="0" smtClean="0">
                <a:solidFill>
                  <a:srgbClr val="00A9CD"/>
                </a:solidFill>
              </a:rPr>
              <a:t>www.absoluutvzw.be</a:t>
            </a:r>
          </a:p>
          <a:p>
            <a:pPr algn="ctr"/>
            <a:r>
              <a:rPr lang="nl-BE" sz="4400" dirty="0" smtClean="0">
                <a:solidFill>
                  <a:srgbClr val="8DC63F"/>
                </a:solidFill>
              </a:rPr>
              <a:t>info@absoluutvzw.be</a:t>
            </a:r>
            <a:r>
              <a:rPr lang="nl-BE" sz="4400" dirty="0" smtClean="0"/>
              <a:t/>
            </a:r>
            <a:br>
              <a:rPr lang="nl-BE" sz="4400" dirty="0" smtClean="0"/>
            </a:br>
            <a:r>
              <a:rPr lang="nl-BE" sz="4400" dirty="0" smtClean="0"/>
              <a:t/>
            </a:r>
            <a:br>
              <a:rPr lang="nl-BE" sz="4400" dirty="0" smtClean="0"/>
            </a:br>
            <a:endParaRPr lang="nl-BE" sz="4400" dirty="0"/>
          </a:p>
        </p:txBody>
      </p:sp>
    </p:spTree>
    <p:extLst>
      <p:ext uri="{BB962C8B-B14F-4D97-AF65-F5344CB8AC3E}">
        <p14:creationId xmlns:p14="http://schemas.microsoft.com/office/powerpoint/2010/main" val="95437283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-2"/>
            <a:ext cx="12192000" cy="900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0" y="6426000"/>
            <a:ext cx="12192000" cy="432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910" y="-4986"/>
            <a:ext cx="10070124" cy="904984"/>
          </a:xfrm>
        </p:spPr>
        <p:txBody>
          <a:bodyPr>
            <a:normAutofit/>
          </a:bodyPr>
          <a:lstStyle/>
          <a:p>
            <a:pPr algn="l"/>
            <a:r>
              <a:rPr lang="nl-BE" sz="4800" dirty="0" smtClean="0">
                <a:solidFill>
                  <a:schemeClr val="bg1"/>
                </a:solidFill>
                <a:latin typeface="+mn-lt"/>
              </a:rPr>
              <a:t>Programma…</a:t>
            </a:r>
            <a:endParaRPr lang="nl-BE" sz="4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583" y="5530510"/>
            <a:ext cx="2674286" cy="7200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0" y="5530510"/>
            <a:ext cx="717241" cy="72000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265" y="0"/>
            <a:ext cx="2257735" cy="3420000"/>
          </a:xfrm>
          <a:prstGeom prst="rect">
            <a:avLst/>
          </a:prstGeom>
        </p:spPr>
      </p:pic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-882073" y="40204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dirty="0"/>
          </a:p>
        </p:txBody>
      </p:sp>
      <p:sp>
        <p:nvSpPr>
          <p:cNvPr id="6" name="Tekstvak 5"/>
          <p:cNvSpPr txBox="1"/>
          <p:nvPr/>
        </p:nvSpPr>
        <p:spPr>
          <a:xfrm>
            <a:off x="422031" y="2244614"/>
            <a:ext cx="10505654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80000"/>
              </a:lnSpc>
              <a:buFontTx/>
              <a:buAutoNum type="arabicPeriod"/>
              <a:defRPr/>
            </a:pPr>
            <a:r>
              <a:rPr lang="nl-BE" sz="3600" dirty="0" smtClean="0">
                <a:latin typeface="Arial" pitchFamily="34" charset="0"/>
                <a:cs typeface="Arial" pitchFamily="34" charset="0"/>
              </a:rPr>
              <a:t>Wat zijn bijstandsorganisaties?</a:t>
            </a:r>
            <a:endParaRPr lang="nl-BE" sz="36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80000"/>
              </a:lnSpc>
              <a:buFontTx/>
              <a:buAutoNum type="arabicPeriod"/>
              <a:defRPr/>
            </a:pPr>
            <a:r>
              <a:rPr lang="nl-BE" sz="3600" dirty="0" smtClean="0">
                <a:latin typeface="Arial" pitchFamily="34" charset="0"/>
                <a:cs typeface="Arial" pitchFamily="34" charset="0"/>
              </a:rPr>
              <a:t>Taken van een bijstandsorganisatie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  <a:defRPr/>
            </a:pPr>
            <a:r>
              <a:rPr lang="nl-BE" sz="3600" dirty="0" smtClean="0">
                <a:latin typeface="Arial" pitchFamily="34" charset="0"/>
                <a:cs typeface="Arial" pitchFamily="34" charset="0"/>
              </a:rPr>
              <a:t>Uitdagingen en verwachtingen</a:t>
            </a:r>
            <a:endParaRPr lang="nl-BE" sz="36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80000"/>
              </a:lnSpc>
              <a:buFontTx/>
              <a:buAutoNum type="arabicPeriod"/>
              <a:defRPr/>
            </a:pPr>
            <a:r>
              <a:rPr lang="nl-BE" sz="3600" dirty="0" smtClean="0">
                <a:latin typeface="Arial" pitchFamily="34" charset="0"/>
                <a:cs typeface="Arial" pitchFamily="34" charset="0"/>
              </a:rPr>
              <a:t>Voorstelling absoluut vzw</a:t>
            </a:r>
            <a:endParaRPr lang="nl-BE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14995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-2"/>
            <a:ext cx="12192000" cy="900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0" y="6426000"/>
            <a:ext cx="12192000" cy="432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910" y="-4986"/>
            <a:ext cx="10070124" cy="904984"/>
          </a:xfrm>
        </p:spPr>
        <p:txBody>
          <a:bodyPr>
            <a:normAutofit/>
          </a:bodyPr>
          <a:lstStyle/>
          <a:p>
            <a:pPr algn="l"/>
            <a:r>
              <a:rPr lang="nl-BE" sz="4800" dirty="0">
                <a:solidFill>
                  <a:schemeClr val="bg1"/>
                </a:solidFill>
              </a:rPr>
              <a:t>1. Wat zijn bijstandsorganisaties?</a:t>
            </a:r>
            <a:endParaRPr lang="nl-BE" sz="4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583" y="5530510"/>
            <a:ext cx="2674286" cy="7200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0" y="5530510"/>
            <a:ext cx="717241" cy="72000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265" y="0"/>
            <a:ext cx="2257735" cy="3420000"/>
          </a:xfrm>
          <a:prstGeom prst="rect">
            <a:avLst/>
          </a:prstGeom>
        </p:spPr>
      </p:pic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-882073" y="40204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dirty="0"/>
          </a:p>
        </p:txBody>
      </p:sp>
      <p:sp>
        <p:nvSpPr>
          <p:cNvPr id="6" name="Tekstvak 5"/>
          <p:cNvSpPr txBox="1"/>
          <p:nvPr/>
        </p:nvSpPr>
        <p:spPr>
          <a:xfrm>
            <a:off x="307731" y="988738"/>
            <a:ext cx="1050565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nl-BE" sz="3600" b="1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Organisatievoorwaarden</a:t>
            </a:r>
            <a:r>
              <a:rPr lang="nl-BE" sz="36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:</a:t>
            </a:r>
          </a:p>
          <a:p>
            <a:pPr>
              <a:lnSpc>
                <a:spcPct val="80000"/>
              </a:lnSpc>
              <a:defRPr/>
            </a:pPr>
            <a:endParaRPr lang="nl-BE" sz="2400" dirty="0" smtClean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571500" lvl="1" indent="-571500">
              <a:buBlip>
                <a:blip r:embed="rId5"/>
              </a:buBlip>
            </a:pPr>
            <a:r>
              <a:rPr lang="nl-BE" sz="2800" dirty="0" err="1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Privaatrechterlijke</a:t>
            </a:r>
            <a:r>
              <a:rPr lang="nl-BE" sz="28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vereniging zonder winstoogmerk</a:t>
            </a:r>
          </a:p>
          <a:p>
            <a:pPr marL="571500" lvl="1" indent="-571500">
              <a:buBlip>
                <a:blip r:embed="rId5"/>
              </a:buBlip>
            </a:pPr>
            <a:r>
              <a:rPr lang="nl-BE" sz="28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2/3</a:t>
            </a:r>
            <a:r>
              <a:rPr lang="nl-BE" sz="2800" baseline="300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e</a:t>
            </a:r>
            <a:r>
              <a:rPr lang="nl-BE" sz="28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van de RvB zijn (wettelijke vertegenwoordigers van) budgethouders</a:t>
            </a:r>
          </a:p>
          <a:p>
            <a:pPr marL="571500" lvl="1" indent="-571500">
              <a:buBlip>
                <a:blip r:embed="rId5"/>
              </a:buBlip>
            </a:pPr>
            <a:r>
              <a:rPr lang="nl-BE" sz="28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Geen aanbod </a:t>
            </a:r>
            <a:r>
              <a:rPr lang="nl-BE" sz="2800" dirty="0" err="1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nRTH</a:t>
            </a:r>
            <a:endParaRPr lang="nl-BE" sz="2800" dirty="0" smtClean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571500" lvl="1" indent="-571500">
              <a:buBlip>
                <a:blip r:embed="rId5"/>
              </a:buBlip>
            </a:pPr>
            <a:r>
              <a:rPr lang="nl-BE" sz="28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niet afhankelijk van een organisatie die mee instaat voor de indicatiestelling</a:t>
            </a:r>
          </a:p>
          <a:p>
            <a:pPr marL="571500" lvl="1" indent="-571500">
              <a:buBlip>
                <a:blip r:embed="rId5"/>
              </a:buBlip>
            </a:pPr>
            <a:r>
              <a:rPr lang="nl-BE" sz="28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Geen begeleiding bij het opmaak van een ondersteuningsplan</a:t>
            </a:r>
          </a:p>
          <a:p>
            <a:pPr marL="571500" lvl="1" indent="-571500">
              <a:buBlip>
                <a:blip r:embed="rId5"/>
              </a:buBlip>
            </a:pPr>
            <a:r>
              <a:rPr lang="nl-BE" sz="28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Opereren in heel Vlaanderen en Brussel</a:t>
            </a:r>
          </a:p>
          <a:p>
            <a:pPr marL="571500" lvl="1" indent="-571500">
              <a:buBlip>
                <a:blip r:embed="rId5"/>
              </a:buBlip>
            </a:pPr>
            <a:r>
              <a:rPr lang="nl-BE" sz="28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Openstaan voor alle doelgroepen</a:t>
            </a:r>
          </a:p>
          <a:p>
            <a:pPr>
              <a:lnSpc>
                <a:spcPct val="80000"/>
              </a:lnSpc>
              <a:defRPr/>
            </a:pPr>
            <a:endParaRPr lang="nl-BE" sz="1000" dirty="0" smtClean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>
              <a:lnSpc>
                <a:spcPct val="80000"/>
              </a:lnSpc>
              <a:defRPr/>
            </a:pPr>
            <a:endParaRPr lang="nl-BE" sz="1000" dirty="0" smtClean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9898183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-2"/>
            <a:ext cx="12192000" cy="900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0" y="6426000"/>
            <a:ext cx="12192000" cy="432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910" y="-4986"/>
            <a:ext cx="10070124" cy="904984"/>
          </a:xfrm>
        </p:spPr>
        <p:txBody>
          <a:bodyPr>
            <a:normAutofit/>
          </a:bodyPr>
          <a:lstStyle/>
          <a:p>
            <a:pPr algn="l"/>
            <a:r>
              <a:rPr lang="nl-BE" sz="4800" dirty="0" smtClean="0">
                <a:solidFill>
                  <a:schemeClr val="bg1"/>
                </a:solidFill>
                <a:latin typeface="+mn-lt"/>
              </a:rPr>
              <a:t>2. Taken bijstandsorganisatie</a:t>
            </a:r>
            <a:endParaRPr lang="nl-BE" sz="4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583" y="5530510"/>
            <a:ext cx="2674286" cy="7200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0" y="5530510"/>
            <a:ext cx="717241" cy="72000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265" y="0"/>
            <a:ext cx="2257735" cy="3420000"/>
          </a:xfrm>
          <a:prstGeom prst="rect">
            <a:avLst/>
          </a:prstGeom>
        </p:spPr>
      </p:pic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-882073" y="40204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dirty="0"/>
          </a:p>
        </p:txBody>
      </p:sp>
      <p:sp>
        <p:nvSpPr>
          <p:cNvPr id="6" name="Tekstvak 5"/>
          <p:cNvSpPr txBox="1"/>
          <p:nvPr/>
        </p:nvSpPr>
        <p:spPr>
          <a:xfrm>
            <a:off x="422031" y="2244614"/>
            <a:ext cx="105056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altLang="nl-BE" sz="2800" dirty="0" smtClean="0"/>
              <a:t>2.1 Collectieve opdracht voor alle budgethouders</a:t>
            </a:r>
          </a:p>
          <a:p>
            <a:r>
              <a:rPr lang="nl-NL" altLang="nl-BE" sz="2800" dirty="0" smtClean="0"/>
              <a:t>2.2 collectieve opdracht voor het VAPH</a:t>
            </a:r>
          </a:p>
          <a:p>
            <a:r>
              <a:rPr lang="nl-NL" altLang="nl-BE" sz="2800" dirty="0" smtClean="0"/>
              <a:t>2.3 Laagdrempelige individuele ondersteuning voor leden</a:t>
            </a:r>
            <a:endParaRPr lang="nl-BE" altLang="nl-BE" sz="2800" dirty="0">
              <a:sym typeface="Wingdings" pitchFamily="2" charset="2"/>
            </a:endParaRPr>
          </a:p>
          <a:p>
            <a:r>
              <a:rPr lang="nl-BE" altLang="nl-BE" sz="2800" dirty="0" smtClean="0">
                <a:sym typeface="Wingdings" pitchFamily="2" charset="2"/>
              </a:rPr>
              <a:t>2.4 Hoogdrempelige individuele ondersteuning</a:t>
            </a:r>
            <a:endParaRPr lang="nl-NL" altLang="nl-BE" sz="2800" dirty="0" smtClean="0"/>
          </a:p>
        </p:txBody>
      </p:sp>
    </p:spTree>
    <p:extLst>
      <p:ext uri="{BB962C8B-B14F-4D97-AF65-F5344CB8AC3E}">
        <p14:creationId xmlns:p14="http://schemas.microsoft.com/office/powerpoint/2010/main" val="264563918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-2"/>
            <a:ext cx="12192000" cy="900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0" y="6426000"/>
            <a:ext cx="12192000" cy="432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910" y="-4986"/>
            <a:ext cx="10070124" cy="904984"/>
          </a:xfrm>
        </p:spPr>
        <p:txBody>
          <a:bodyPr>
            <a:normAutofit/>
          </a:bodyPr>
          <a:lstStyle/>
          <a:p>
            <a:pPr algn="l"/>
            <a:r>
              <a:rPr lang="nl-BE" sz="4800" dirty="0" smtClean="0">
                <a:solidFill>
                  <a:schemeClr val="bg1"/>
                </a:solidFill>
                <a:latin typeface="+mn-lt"/>
              </a:rPr>
              <a:t>2.1 collectieve opdracht voor alle BH</a:t>
            </a:r>
            <a:endParaRPr lang="nl-BE" sz="4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583" y="5530510"/>
            <a:ext cx="2674286" cy="7200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0" y="5530510"/>
            <a:ext cx="717241" cy="72000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265" y="0"/>
            <a:ext cx="2257735" cy="3420000"/>
          </a:xfrm>
          <a:prstGeom prst="rect">
            <a:avLst/>
          </a:prstGeom>
        </p:spPr>
      </p:pic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-882073" y="40204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dirty="0"/>
          </a:p>
        </p:txBody>
      </p:sp>
      <p:sp>
        <p:nvSpPr>
          <p:cNvPr id="6" name="Tekstvak 5"/>
          <p:cNvSpPr txBox="1"/>
          <p:nvPr/>
        </p:nvSpPr>
        <p:spPr>
          <a:xfrm>
            <a:off x="422031" y="2244614"/>
            <a:ext cx="10505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altLang="nl-BE" dirty="0"/>
              <a:t> </a:t>
            </a:r>
            <a:endParaRPr lang="nl-BE" sz="2600" dirty="0">
              <a:sym typeface="Wingdings" pitchFamily="2" charset="2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345831" y="1215914"/>
            <a:ext cx="105056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nl-NL" altLang="nl-BE" sz="2800" dirty="0" smtClean="0"/>
              <a:t>BH moeten via eenvoudige communicatiekanalen info krijgen over de opstart, het zorgaanbod, de bestedingsmogelijkheden, de bestedingsvoorwaarden en de verantwoordingsregels</a:t>
            </a:r>
          </a:p>
          <a:p>
            <a:pPr marL="514350" indent="-514350">
              <a:buAutoNum type="arabicPeriod"/>
            </a:pPr>
            <a:r>
              <a:rPr lang="nl-NL" altLang="nl-BE" sz="2800" dirty="0" smtClean="0"/>
              <a:t>Modelbrieven en modelcontracten ter beschikking stellen</a:t>
            </a:r>
          </a:p>
          <a:p>
            <a:pPr marL="514350" indent="-514350">
              <a:buAutoNum type="arabicPeriod"/>
            </a:pPr>
            <a:r>
              <a:rPr lang="nl-NL" altLang="nl-BE" sz="2800" dirty="0" smtClean="0"/>
              <a:t>Initiatieven nemen die ertoe bijdragen dat het PVB ook daadwerkelijk de kwaliteit van bestaan verhoogt.</a:t>
            </a:r>
          </a:p>
          <a:p>
            <a:pPr marL="514350" indent="-514350">
              <a:buAutoNum type="arabicPeriod"/>
            </a:pPr>
            <a:r>
              <a:rPr lang="nl-NL" altLang="nl-BE" sz="2800" dirty="0" smtClean="0"/>
              <a:t>Kennis opbouwen over besteding en verantwoording van het PVB</a:t>
            </a:r>
          </a:p>
          <a:p>
            <a:pPr marL="514350" indent="-514350">
              <a:buAutoNum type="arabicPeriod"/>
            </a:pPr>
            <a:r>
              <a:rPr lang="nl-NL" altLang="nl-BE" sz="2800" dirty="0" smtClean="0"/>
              <a:t>Kennis opbouwen rond het intersectoraal aanbod en samenwerking bevorderen</a:t>
            </a:r>
          </a:p>
        </p:txBody>
      </p:sp>
    </p:spTree>
    <p:extLst>
      <p:ext uri="{BB962C8B-B14F-4D97-AF65-F5344CB8AC3E}">
        <p14:creationId xmlns:p14="http://schemas.microsoft.com/office/powerpoint/2010/main" val="205821662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-2"/>
            <a:ext cx="12192000" cy="900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0" y="6426000"/>
            <a:ext cx="12192000" cy="432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910" y="-4986"/>
            <a:ext cx="10070124" cy="904984"/>
          </a:xfrm>
        </p:spPr>
        <p:txBody>
          <a:bodyPr>
            <a:normAutofit/>
          </a:bodyPr>
          <a:lstStyle/>
          <a:p>
            <a:pPr algn="l"/>
            <a:r>
              <a:rPr lang="nl-BE" sz="4800" dirty="0" smtClean="0">
                <a:solidFill>
                  <a:schemeClr val="bg1"/>
                </a:solidFill>
                <a:latin typeface="+mn-lt"/>
              </a:rPr>
              <a:t>2.2 collectieve opdracht VAPH</a:t>
            </a:r>
            <a:endParaRPr lang="nl-BE" sz="4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583" y="5530510"/>
            <a:ext cx="2674286" cy="7200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0" y="5530510"/>
            <a:ext cx="717241" cy="72000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265" y="0"/>
            <a:ext cx="2257735" cy="3420000"/>
          </a:xfrm>
          <a:prstGeom prst="rect">
            <a:avLst/>
          </a:prstGeom>
        </p:spPr>
      </p:pic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-882073" y="40204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dirty="0"/>
          </a:p>
        </p:txBody>
      </p:sp>
      <p:sp>
        <p:nvSpPr>
          <p:cNvPr id="6" name="Tekstvak 5"/>
          <p:cNvSpPr txBox="1"/>
          <p:nvPr/>
        </p:nvSpPr>
        <p:spPr>
          <a:xfrm>
            <a:off x="422031" y="2244614"/>
            <a:ext cx="10505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altLang="nl-BE" dirty="0"/>
              <a:t> </a:t>
            </a:r>
            <a:endParaRPr lang="nl-BE" sz="2600" dirty="0">
              <a:sym typeface="Wingdings" pitchFamily="2" charset="2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345831" y="1215914"/>
            <a:ext cx="105056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nl-NL" altLang="nl-BE" sz="2800" dirty="0" smtClean="0"/>
              <a:t>FB geven over ontwikkeling van de markt en voorstellen doen om PVB te verbeteren.</a:t>
            </a:r>
          </a:p>
          <a:p>
            <a:pPr marL="514350" indent="-514350">
              <a:buAutoNum type="arabicPeriod"/>
            </a:pPr>
            <a:r>
              <a:rPr lang="nl-NL" altLang="nl-BE" sz="2800" dirty="0" smtClean="0"/>
              <a:t>Meewerken aan een systeem waarbij oneigenlijk gebruik snel gesignaleerd kan worden.</a:t>
            </a:r>
          </a:p>
          <a:p>
            <a:pPr marL="514350" indent="-514350">
              <a:buAutoNum type="arabicPeriod"/>
            </a:pPr>
            <a:r>
              <a:rPr lang="nl-NL" altLang="nl-BE" sz="2800" dirty="0" smtClean="0"/>
              <a:t>Situaties van misbruik of fraude melden.</a:t>
            </a:r>
          </a:p>
          <a:p>
            <a:pPr marL="514350" indent="-514350">
              <a:buAutoNum type="arabicPeriod"/>
            </a:pPr>
            <a:r>
              <a:rPr lang="nl-NL" altLang="nl-BE" sz="2800" dirty="0" smtClean="0"/>
              <a:t>Kennis en expertise over beschikbare aanbod en prijs delen.</a:t>
            </a:r>
          </a:p>
        </p:txBody>
      </p:sp>
    </p:spTree>
    <p:extLst>
      <p:ext uri="{BB962C8B-B14F-4D97-AF65-F5344CB8AC3E}">
        <p14:creationId xmlns:p14="http://schemas.microsoft.com/office/powerpoint/2010/main" val="22884867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-2"/>
            <a:ext cx="12192000" cy="900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0" y="6426000"/>
            <a:ext cx="12192000" cy="432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910" y="-4986"/>
            <a:ext cx="10070124" cy="904984"/>
          </a:xfrm>
        </p:spPr>
        <p:txBody>
          <a:bodyPr>
            <a:normAutofit/>
          </a:bodyPr>
          <a:lstStyle/>
          <a:p>
            <a:pPr algn="l"/>
            <a:r>
              <a:rPr lang="nl-BE" sz="4800" dirty="0" smtClean="0">
                <a:solidFill>
                  <a:schemeClr val="bg1"/>
                </a:solidFill>
                <a:latin typeface="+mn-lt"/>
              </a:rPr>
              <a:t>2. Taken bijstandsorganisatie</a:t>
            </a:r>
            <a:endParaRPr lang="nl-BE" sz="4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583" y="5530510"/>
            <a:ext cx="2674286" cy="7200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0" y="5530510"/>
            <a:ext cx="717241" cy="72000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265" y="0"/>
            <a:ext cx="2257735" cy="3420000"/>
          </a:xfrm>
          <a:prstGeom prst="rect">
            <a:avLst/>
          </a:prstGeom>
        </p:spPr>
      </p:pic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-882073" y="40204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dirty="0"/>
          </a:p>
        </p:txBody>
      </p:sp>
      <p:sp>
        <p:nvSpPr>
          <p:cNvPr id="6" name="Tekstvak 5"/>
          <p:cNvSpPr txBox="1"/>
          <p:nvPr/>
        </p:nvSpPr>
        <p:spPr>
          <a:xfrm>
            <a:off x="422031" y="2244614"/>
            <a:ext cx="10505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altLang="nl-BE" dirty="0"/>
              <a:t> </a:t>
            </a:r>
            <a:endParaRPr lang="nl-BE" sz="2600" dirty="0">
              <a:sym typeface="Wingdings" pitchFamily="2" charset="2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422031" y="2244614"/>
            <a:ext cx="105056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altLang="nl-BE" sz="2800" dirty="0" smtClean="0"/>
              <a:t>2.1 Collectieve opdracht voor alle budgethouders</a:t>
            </a:r>
          </a:p>
          <a:p>
            <a:r>
              <a:rPr lang="nl-NL" altLang="nl-BE" sz="2800" dirty="0" smtClean="0"/>
              <a:t>2.2 collectieve opdracht voor het VAPH</a:t>
            </a:r>
          </a:p>
          <a:p>
            <a:endParaRPr lang="nl-NL" altLang="nl-BE" sz="2800" dirty="0"/>
          </a:p>
          <a:p>
            <a:r>
              <a:rPr lang="nl-NL" altLang="nl-BE" sz="2800" dirty="0" smtClean="0">
                <a:sym typeface="Wingdings" panose="05000000000000000000" pitchFamily="2" charset="2"/>
              </a:rPr>
              <a:t> Basissubsidie: 90.000€ als je 500 leden hebt. Anders minstens 40.000€, a rato aantal leden</a:t>
            </a:r>
            <a:endParaRPr lang="nl-NL" altLang="nl-BE" sz="2800" dirty="0" smtClean="0"/>
          </a:p>
        </p:txBody>
      </p:sp>
    </p:spTree>
    <p:extLst>
      <p:ext uri="{BB962C8B-B14F-4D97-AF65-F5344CB8AC3E}">
        <p14:creationId xmlns:p14="http://schemas.microsoft.com/office/powerpoint/2010/main" val="234725686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-2"/>
            <a:ext cx="12192000" cy="900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0" y="6426000"/>
            <a:ext cx="12192000" cy="432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910" y="-4986"/>
            <a:ext cx="10070124" cy="904984"/>
          </a:xfrm>
        </p:spPr>
        <p:txBody>
          <a:bodyPr>
            <a:normAutofit/>
          </a:bodyPr>
          <a:lstStyle/>
          <a:p>
            <a:pPr algn="l"/>
            <a:r>
              <a:rPr lang="nl-BE" sz="4000" dirty="0" smtClean="0">
                <a:solidFill>
                  <a:schemeClr val="bg1"/>
                </a:solidFill>
                <a:latin typeface="+mn-lt"/>
              </a:rPr>
              <a:t>2.3 laagdrempelige individuele ondersteuning</a:t>
            </a:r>
            <a:endParaRPr lang="nl-BE" sz="4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583" y="5530510"/>
            <a:ext cx="2674286" cy="7200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0" y="5530510"/>
            <a:ext cx="717241" cy="72000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265" y="0"/>
            <a:ext cx="2257735" cy="3420000"/>
          </a:xfrm>
          <a:prstGeom prst="rect">
            <a:avLst/>
          </a:prstGeom>
        </p:spPr>
      </p:pic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-882073" y="40204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dirty="0"/>
          </a:p>
        </p:txBody>
      </p:sp>
      <p:sp>
        <p:nvSpPr>
          <p:cNvPr id="6" name="Tekstvak 5"/>
          <p:cNvSpPr txBox="1"/>
          <p:nvPr/>
        </p:nvSpPr>
        <p:spPr>
          <a:xfrm>
            <a:off x="422031" y="2244614"/>
            <a:ext cx="10505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altLang="nl-BE" dirty="0"/>
              <a:t> </a:t>
            </a:r>
            <a:endParaRPr lang="nl-BE" sz="2600" dirty="0">
              <a:sym typeface="Wingdings" pitchFamily="2" charset="2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345831" y="1215914"/>
            <a:ext cx="1050565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nl-NL" altLang="nl-BE" sz="2800" dirty="0" smtClean="0"/>
              <a:t>Individueel advies van op afstand over opstart</a:t>
            </a:r>
            <a:r>
              <a:rPr lang="nl-NL" altLang="nl-BE" sz="2800" dirty="0"/>
              <a:t>, het zorgaanbod, de bestedingsmogelijkheden, de bestedingsvoorwaarden en de verantwoordingsregels</a:t>
            </a:r>
          </a:p>
          <a:p>
            <a:pPr marL="514350" indent="-514350">
              <a:buAutoNum type="arabicPeriod"/>
            </a:pPr>
            <a:r>
              <a:rPr lang="nl-NL" altLang="nl-BE" sz="2800" dirty="0" smtClean="0"/>
              <a:t>Individueel advies over alle aspecten van het budgethouderschap, incl. mogelijke beschermingsmaatregelen</a:t>
            </a:r>
          </a:p>
          <a:p>
            <a:pPr marL="514350" indent="-514350">
              <a:buAutoNum type="arabicPeriod"/>
            </a:pPr>
            <a:r>
              <a:rPr lang="nl-NL" altLang="nl-BE" sz="2800" dirty="0" smtClean="0"/>
              <a:t>Bemiddelende rol bij kortdurende geschillen, op vraag van BH.</a:t>
            </a:r>
          </a:p>
          <a:p>
            <a:pPr marL="514350" indent="-514350">
              <a:buAutoNum type="arabicPeriod"/>
            </a:pPr>
            <a:r>
              <a:rPr lang="nl-NL" altLang="nl-BE" sz="2800" dirty="0" smtClean="0"/>
              <a:t>Vorming over alle aspecten van het budgethouderschap en werkgeverschap.</a:t>
            </a:r>
          </a:p>
          <a:p>
            <a:endParaRPr lang="nl-NL" altLang="nl-BE" sz="2800" dirty="0"/>
          </a:p>
          <a:p>
            <a:endParaRPr lang="nl-NL" altLang="nl-BE" sz="2800" dirty="0" smtClean="0"/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0" y="4854778"/>
            <a:ext cx="1692565" cy="846283"/>
          </a:xfrm>
          <a:prstGeom prst="rect">
            <a:avLst/>
          </a:prstGeom>
        </p:spPr>
      </p:pic>
      <p:sp>
        <p:nvSpPr>
          <p:cNvPr id="15" name="Tekstvak 14"/>
          <p:cNvSpPr txBox="1"/>
          <p:nvPr/>
        </p:nvSpPr>
        <p:spPr>
          <a:xfrm>
            <a:off x="1999673" y="4874847"/>
            <a:ext cx="81926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b="1" i="1" dirty="0" smtClean="0"/>
              <a:t>Enkel voor leden: 50€ lidgeld (vanuit budget)(of punten in voucher) – 170€ subsidie</a:t>
            </a:r>
          </a:p>
        </p:txBody>
      </p:sp>
    </p:spTree>
    <p:extLst>
      <p:ext uri="{BB962C8B-B14F-4D97-AF65-F5344CB8AC3E}">
        <p14:creationId xmlns:p14="http://schemas.microsoft.com/office/powerpoint/2010/main" val="42637058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-2"/>
            <a:ext cx="12192000" cy="900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0" y="6426000"/>
            <a:ext cx="12192000" cy="4320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910" y="-4986"/>
            <a:ext cx="10070124" cy="904984"/>
          </a:xfrm>
        </p:spPr>
        <p:txBody>
          <a:bodyPr>
            <a:normAutofit/>
          </a:bodyPr>
          <a:lstStyle/>
          <a:p>
            <a:pPr algn="l"/>
            <a:r>
              <a:rPr lang="nl-BE" sz="4000" dirty="0">
                <a:solidFill>
                  <a:schemeClr val="bg1"/>
                </a:solidFill>
              </a:rPr>
              <a:t>2.3 </a:t>
            </a:r>
            <a:r>
              <a:rPr lang="nl-BE" sz="4000" dirty="0" smtClean="0">
                <a:solidFill>
                  <a:schemeClr val="bg1"/>
                </a:solidFill>
              </a:rPr>
              <a:t>hoogdrempelige </a:t>
            </a:r>
            <a:r>
              <a:rPr lang="nl-BE" sz="4000" dirty="0">
                <a:solidFill>
                  <a:schemeClr val="bg1"/>
                </a:solidFill>
              </a:rPr>
              <a:t>individuele ondersteuning</a:t>
            </a:r>
            <a:endParaRPr lang="nl-BE" sz="4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583" y="5530510"/>
            <a:ext cx="2674286" cy="7200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0" y="5530510"/>
            <a:ext cx="717241" cy="72000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265" y="0"/>
            <a:ext cx="2257735" cy="3420000"/>
          </a:xfrm>
          <a:prstGeom prst="rect">
            <a:avLst/>
          </a:prstGeom>
        </p:spPr>
      </p:pic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-882073" y="40204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dirty="0"/>
          </a:p>
        </p:txBody>
      </p:sp>
      <p:sp>
        <p:nvSpPr>
          <p:cNvPr id="6" name="Tekstvak 5"/>
          <p:cNvSpPr txBox="1"/>
          <p:nvPr/>
        </p:nvSpPr>
        <p:spPr>
          <a:xfrm>
            <a:off x="422031" y="2244614"/>
            <a:ext cx="10505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altLang="nl-BE" dirty="0"/>
              <a:t> </a:t>
            </a:r>
            <a:endParaRPr lang="nl-BE" sz="2600" dirty="0">
              <a:sym typeface="Wingdings" pitchFamily="2" charset="2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345831" y="1215914"/>
            <a:ext cx="1050565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nl-NL" altLang="nl-BE" sz="2800" dirty="0" smtClean="0"/>
              <a:t>Bemiddelingsoverleg bijwonen</a:t>
            </a:r>
          </a:p>
          <a:p>
            <a:pPr marL="514350" indent="-514350">
              <a:buAutoNum type="arabicPeriod"/>
            </a:pPr>
            <a:r>
              <a:rPr lang="nl-NL" altLang="nl-BE" sz="2800" dirty="0" smtClean="0"/>
              <a:t>Ondersteuningsplan vertalen in feitelijke ondersteuning</a:t>
            </a:r>
          </a:p>
          <a:p>
            <a:pPr marL="514350" indent="-514350">
              <a:buAutoNum type="arabicPeriod"/>
            </a:pPr>
            <a:r>
              <a:rPr lang="nl-NL" altLang="nl-BE" sz="2800" dirty="0" smtClean="0"/>
              <a:t>Concrete uitvoerings- en budgetplannen opstellen.</a:t>
            </a:r>
          </a:p>
          <a:p>
            <a:pPr marL="514350" indent="-514350">
              <a:buAutoNum type="arabicPeriod"/>
            </a:pPr>
            <a:r>
              <a:rPr lang="nl-NL" altLang="nl-BE" sz="2800" dirty="0" smtClean="0"/>
              <a:t>Zoeken, selecteren en onderhandelen met mogelijke aanbieders van zorg, assistenten of diensten.</a:t>
            </a:r>
          </a:p>
          <a:p>
            <a:pPr marL="514350" indent="-514350">
              <a:buAutoNum type="arabicPeriod"/>
            </a:pPr>
            <a:r>
              <a:rPr lang="nl-NL" altLang="nl-BE" sz="2800" dirty="0" smtClean="0"/>
              <a:t>Bijstand bij sluiten van contracten, beheer budget, verantwoording van budget.</a:t>
            </a:r>
          </a:p>
          <a:p>
            <a:pPr marL="514350" indent="-514350">
              <a:buAutoNum type="arabicPeriod"/>
            </a:pPr>
            <a:r>
              <a:rPr lang="nl-NL" altLang="nl-BE" sz="2800" dirty="0" smtClean="0"/>
              <a:t>Bemiddelende rol bij langlopende geschillen, op vraag van BH.</a:t>
            </a:r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9" y="4755344"/>
            <a:ext cx="1692565" cy="846283"/>
          </a:xfrm>
          <a:prstGeom prst="rect">
            <a:avLst/>
          </a:prstGeom>
        </p:spPr>
      </p:pic>
      <p:sp>
        <p:nvSpPr>
          <p:cNvPr id="15" name="Tekstvak 14"/>
          <p:cNvSpPr txBox="1"/>
          <p:nvPr/>
        </p:nvSpPr>
        <p:spPr>
          <a:xfrm>
            <a:off x="1999673" y="4874847"/>
            <a:ext cx="81926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b="1" i="1" dirty="0" smtClean="0"/>
              <a:t>Geen subsidie; factureren (cash of voucher*)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422031" y="5903681"/>
            <a:ext cx="10505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altLang="nl-BE" sz="1600" i="1" dirty="0" smtClean="0"/>
              <a:t>* voucher geeft voor de bijstandsorganisatie géén recht op de 25% </a:t>
            </a:r>
            <a:r>
              <a:rPr lang="nl-NL" altLang="nl-BE" sz="1600" i="1" dirty="0" err="1" smtClean="0"/>
              <a:t>organisatiegebonden</a:t>
            </a:r>
            <a:r>
              <a:rPr lang="nl-NL" altLang="nl-BE" sz="1600" i="1" dirty="0" smtClean="0"/>
              <a:t> kosten. De prijs per uur wordt gewoon omgezet naar punten. </a:t>
            </a:r>
            <a:r>
              <a:rPr lang="nl-NL" altLang="nl-BE" sz="1600" i="1" dirty="0" err="1" smtClean="0"/>
              <a:t>Maw</a:t>
            </a:r>
            <a:r>
              <a:rPr lang="nl-NL" altLang="nl-BE" sz="1600" i="1" dirty="0" smtClean="0"/>
              <a:t>, een voucher is voor een bijstandsorganisatie exact evenveel waard als cash.</a:t>
            </a:r>
          </a:p>
        </p:txBody>
      </p:sp>
    </p:spTree>
    <p:extLst>
      <p:ext uri="{BB962C8B-B14F-4D97-AF65-F5344CB8AC3E}">
        <p14:creationId xmlns:p14="http://schemas.microsoft.com/office/powerpoint/2010/main" val="289815526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805</Words>
  <Application>Microsoft Office PowerPoint</Application>
  <PresentationFormat>Breedbeeld</PresentationFormat>
  <Paragraphs>100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Kantoorthema</vt:lpstr>
      <vt:lpstr>Bijstandsorganisaties </vt:lpstr>
      <vt:lpstr>Programma…</vt:lpstr>
      <vt:lpstr>1. Wat zijn bijstandsorganisaties?</vt:lpstr>
      <vt:lpstr>2. Taken bijstandsorganisatie</vt:lpstr>
      <vt:lpstr>2.1 collectieve opdracht voor alle BH</vt:lpstr>
      <vt:lpstr>2.2 collectieve opdracht VAPH</vt:lpstr>
      <vt:lpstr>2. Taken bijstandsorganisatie</vt:lpstr>
      <vt:lpstr>2.3 laagdrempelige individuele ondersteuning</vt:lpstr>
      <vt:lpstr>2.3 hoogdrempelige individuele ondersteuning</vt:lpstr>
      <vt:lpstr>4. absoluut vzw</vt:lpstr>
      <vt:lpstr>4. absoluut vzw</vt:lpstr>
      <vt:lpstr>4. absoluut vzw</vt:lpstr>
      <vt:lpstr>4. absoluut vzw</vt:lpstr>
      <vt:lpstr>4. absoluut vzw</vt:lpstr>
      <vt:lpstr>Vragen?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werkkapitaal</dc:title>
  <dc:creator>Eghermanne Enzo</dc:creator>
  <cp:lastModifiedBy>Paul Ongenaert</cp:lastModifiedBy>
  <cp:revision>73</cp:revision>
  <cp:lastPrinted>2016-04-27T14:52:56Z</cp:lastPrinted>
  <dcterms:created xsi:type="dcterms:W3CDTF">2015-07-23T09:49:15Z</dcterms:created>
  <dcterms:modified xsi:type="dcterms:W3CDTF">2016-05-31T14:27:30Z</dcterms:modified>
</cp:coreProperties>
</file>