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336" r:id="rId2"/>
    <p:sldId id="339" r:id="rId3"/>
    <p:sldId id="340" r:id="rId4"/>
    <p:sldId id="341" r:id="rId5"/>
    <p:sldId id="342" r:id="rId6"/>
    <p:sldId id="343" r:id="rId7"/>
    <p:sldId id="344" r:id="rId8"/>
    <p:sldId id="345" r:id="rId9"/>
    <p:sldId id="346" r:id="rId10"/>
    <p:sldId id="349" r:id="rId11"/>
    <p:sldId id="350" r:id="rId12"/>
    <p:sldId id="351" r:id="rId13"/>
    <p:sldId id="352" r:id="rId14"/>
    <p:sldId id="353" r:id="rId15"/>
    <p:sldId id="354" r:id="rId16"/>
    <p:sldId id="355" r:id="rId17"/>
    <p:sldId id="356" r:id="rId18"/>
    <p:sldId id="357" r:id="rId19"/>
    <p:sldId id="358" r:id="rId20"/>
    <p:sldId id="359" r:id="rId21"/>
    <p:sldId id="360" r:id="rId22"/>
    <p:sldId id="361" r:id="rId23"/>
    <p:sldId id="362" r:id="rId24"/>
    <p:sldId id="363" r:id="rId25"/>
    <p:sldId id="364" r:id="rId26"/>
    <p:sldId id="365" r:id="rId27"/>
    <p:sldId id="366" r:id="rId28"/>
    <p:sldId id="367" r:id="rId29"/>
    <p:sldId id="368" r:id="rId30"/>
    <p:sldId id="369" r:id="rId31"/>
    <p:sldId id="370" r:id="rId32"/>
    <p:sldId id="371" r:id="rId33"/>
    <p:sldId id="372" r:id="rId34"/>
    <p:sldId id="373" r:id="rId35"/>
    <p:sldId id="374" r:id="rId36"/>
    <p:sldId id="375" r:id="rId37"/>
    <p:sldId id="329" r:id="rId38"/>
  </p:sldIdLst>
  <p:sldSz cx="9144000" cy="6858000" type="screen4x3"/>
  <p:notesSz cx="6669088" cy="9926638"/>
  <p:defaultTextStyle>
    <a:defPPr>
      <a:defRPr lang="nl-B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Standaardsectie" id="{15F42054-AD1B-4519-B232-4349339372E4}">
          <p14:sldIdLst>
            <p14:sldId id="336"/>
            <p14:sldId id="339"/>
            <p14:sldId id="340"/>
            <p14:sldId id="341"/>
            <p14:sldId id="342"/>
            <p14:sldId id="343"/>
            <p14:sldId id="344"/>
            <p14:sldId id="345"/>
            <p14:sldId id="346"/>
            <p14:sldId id="349"/>
            <p14:sldId id="350"/>
            <p14:sldId id="351"/>
            <p14:sldId id="352"/>
            <p14:sldId id="353"/>
            <p14:sldId id="354"/>
            <p14:sldId id="355"/>
            <p14:sldId id="356"/>
          </p14:sldIdLst>
        </p14:section>
        <p14:section name="Naamloze sectie" id="{79250FB9-9E68-4E28-A14A-715EA02AC9FB}">
          <p14:sldIdLst>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Lst>
        </p14:section>
        <p14:section name="Naamloze sectie" id="{DC64D7CB-C014-4895-A047-B3BB68B319C7}">
          <p14:sldIdLst>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6007E"/>
    <a:srgbClr val="96C11F"/>
    <a:srgbClr val="727171"/>
    <a:srgbClr val="09452C"/>
    <a:srgbClr val="169A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Stijl, gemiddeld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10" autoAdjust="0"/>
  </p:normalViewPr>
  <p:slideViewPr>
    <p:cSldViewPr>
      <p:cViewPr varScale="1">
        <p:scale>
          <a:sx n="119" d="100"/>
          <a:sy n="119" d="100"/>
        </p:scale>
        <p:origin x="13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90838" cy="49847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BE"/>
          </a:p>
        </p:txBody>
      </p:sp>
      <p:sp>
        <p:nvSpPr>
          <p:cNvPr id="3" name="Tijdelijke aanduiding voor datum 2"/>
          <p:cNvSpPr>
            <a:spLocks noGrp="1"/>
          </p:cNvSpPr>
          <p:nvPr>
            <p:ph type="dt" sz="quarter" idx="1"/>
          </p:nvPr>
        </p:nvSpPr>
        <p:spPr>
          <a:xfrm>
            <a:off x="3776663" y="0"/>
            <a:ext cx="2890837" cy="49847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endParaRPr lang="nl-BE"/>
          </a:p>
        </p:txBody>
      </p:sp>
      <p:sp>
        <p:nvSpPr>
          <p:cNvPr id="4" name="Tijdelijke aanduiding voor voettekst 3"/>
          <p:cNvSpPr>
            <a:spLocks noGrp="1"/>
          </p:cNvSpPr>
          <p:nvPr>
            <p:ph type="ftr" sz="quarter" idx="2"/>
          </p:nvPr>
        </p:nvSpPr>
        <p:spPr>
          <a:xfrm>
            <a:off x="0" y="9428163"/>
            <a:ext cx="2890838" cy="49847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BE"/>
          </a:p>
        </p:txBody>
      </p:sp>
      <p:sp>
        <p:nvSpPr>
          <p:cNvPr id="5" name="Tijdelijke aanduiding voor dianummer 4"/>
          <p:cNvSpPr>
            <a:spLocks noGrp="1"/>
          </p:cNvSpPr>
          <p:nvPr>
            <p:ph type="sldNum" sz="quarter" idx="3"/>
          </p:nvPr>
        </p:nvSpPr>
        <p:spPr>
          <a:xfrm>
            <a:off x="3776663" y="9428163"/>
            <a:ext cx="2890837" cy="49847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4953406-C2CA-4B9B-A092-8F6E2240BB22}" type="slidenum">
              <a:rPr lang="nl-BE"/>
              <a:pPr>
                <a:defRPr/>
              </a:pPr>
              <a:t>‹nr.›</a:t>
            </a:fld>
            <a:endParaRPr lang="nl-BE"/>
          </a:p>
        </p:txBody>
      </p:sp>
    </p:spTree>
    <p:extLst>
      <p:ext uri="{BB962C8B-B14F-4D97-AF65-F5344CB8AC3E}">
        <p14:creationId xmlns:p14="http://schemas.microsoft.com/office/powerpoint/2010/main" val="83656019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BE"/>
          </a:p>
        </p:txBody>
      </p:sp>
      <p:sp>
        <p:nvSpPr>
          <p:cNvPr id="3" name="Tijdelijke aanduiding voor datum 2"/>
          <p:cNvSpPr>
            <a:spLocks noGrp="1"/>
          </p:cNvSpPr>
          <p:nvPr>
            <p:ph type="dt"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endParaRPr lang="nl-BE"/>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nl-BE" noProof="0"/>
          </a:p>
        </p:txBody>
      </p:sp>
      <p:sp>
        <p:nvSpPr>
          <p:cNvPr id="5" name="Tijdelijke aanduiding voor notities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BE" noProof="0"/>
          </a:p>
        </p:txBody>
      </p:sp>
      <p:sp>
        <p:nvSpPr>
          <p:cNvPr id="6" name="Tijdelijke aanduiding voor voettekst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BE"/>
          </a:p>
        </p:txBody>
      </p:sp>
      <p:sp>
        <p:nvSpPr>
          <p:cNvPr id="7" name="Tijdelijke aanduiding voor dianumm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FFD2A29-46A0-43F8-B7E0-3ABAC8B149A6}" type="slidenum">
              <a:rPr lang="nl-BE"/>
              <a:pPr>
                <a:defRPr/>
              </a:pPr>
              <a:t>‹nr.›</a:t>
            </a:fld>
            <a:endParaRPr lang="nl-BE"/>
          </a:p>
        </p:txBody>
      </p:sp>
    </p:spTree>
    <p:extLst>
      <p:ext uri="{BB962C8B-B14F-4D97-AF65-F5344CB8AC3E}">
        <p14:creationId xmlns:p14="http://schemas.microsoft.com/office/powerpoint/2010/main" val="57283764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BE"/>
          </a:p>
        </p:txBody>
      </p:sp>
      <p:sp>
        <p:nvSpPr>
          <p:cNvPr id="4" name="Tijdelijke aanduiding voor datum 3"/>
          <p:cNvSpPr>
            <a:spLocks noGrp="1"/>
          </p:cNvSpPr>
          <p:nvPr>
            <p:ph type="dt" sz="half" idx="10"/>
          </p:nvPr>
        </p:nvSpPr>
        <p:spPr/>
        <p:txBody>
          <a:bodyPr/>
          <a:lstStyle>
            <a:lvl1pPr>
              <a:defRPr/>
            </a:lvl1pPr>
          </a:lstStyle>
          <a:p>
            <a:pPr>
              <a:defRPr/>
            </a:pPr>
            <a:fld id="{1D3EB31B-A384-471B-AB81-962651E2AA2D}" type="datetime1">
              <a:rPr lang="nl-BE"/>
              <a:pPr>
                <a:defRPr/>
              </a:pPr>
              <a:t>23/10/2018</a:t>
            </a:fld>
            <a:endParaRPr lang="nl-BE"/>
          </a:p>
        </p:txBody>
      </p:sp>
      <p:sp>
        <p:nvSpPr>
          <p:cNvPr id="5" name="Tijdelijke aanduiding voor voettekst 4"/>
          <p:cNvSpPr>
            <a:spLocks noGrp="1"/>
          </p:cNvSpPr>
          <p:nvPr>
            <p:ph type="ftr" sz="quarter" idx="11"/>
          </p:nvPr>
        </p:nvSpPr>
        <p:spPr/>
        <p:txBody>
          <a:bodyPr/>
          <a:lstStyle>
            <a:lvl1pPr>
              <a:defRPr/>
            </a:lvl1pPr>
          </a:lstStyle>
          <a:p>
            <a:pPr>
              <a:defRPr/>
            </a:pPr>
            <a:endParaRPr lang="nl-BE"/>
          </a:p>
        </p:txBody>
      </p:sp>
      <p:sp>
        <p:nvSpPr>
          <p:cNvPr id="6" name="Tijdelijke aanduiding voor dianummer 5"/>
          <p:cNvSpPr>
            <a:spLocks noGrp="1"/>
          </p:cNvSpPr>
          <p:nvPr>
            <p:ph type="sldNum" sz="quarter" idx="12"/>
          </p:nvPr>
        </p:nvSpPr>
        <p:spPr/>
        <p:txBody>
          <a:bodyPr/>
          <a:lstStyle>
            <a:lvl1pPr>
              <a:defRPr/>
            </a:lvl1pPr>
          </a:lstStyle>
          <a:p>
            <a:pPr>
              <a:defRPr/>
            </a:pPr>
            <a:fld id="{2EF17721-CFF7-4D0D-836D-E302DD35A7F0}" type="slidenum">
              <a:rPr lang="nl-BE"/>
              <a:pPr>
                <a:defRPr/>
              </a:pPr>
              <a:t>‹nr.›</a:t>
            </a:fld>
            <a:endParaRPr lang="nl-BE"/>
          </a:p>
        </p:txBody>
      </p:sp>
    </p:spTree>
    <p:extLst>
      <p:ext uri="{BB962C8B-B14F-4D97-AF65-F5344CB8AC3E}">
        <p14:creationId xmlns:p14="http://schemas.microsoft.com/office/powerpoint/2010/main" val="1230878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pPr>
              <a:defRPr/>
            </a:pPr>
            <a:fld id="{4EB18A68-BAEC-4791-BDB1-DDDE470DA97E}" type="datetime1">
              <a:rPr lang="nl-BE"/>
              <a:pPr>
                <a:defRPr/>
              </a:pPr>
              <a:t>23/10/2018</a:t>
            </a:fld>
            <a:endParaRPr lang="nl-BE"/>
          </a:p>
        </p:txBody>
      </p:sp>
      <p:sp>
        <p:nvSpPr>
          <p:cNvPr id="5" name="Tijdelijke aanduiding voor voettekst 4"/>
          <p:cNvSpPr>
            <a:spLocks noGrp="1"/>
          </p:cNvSpPr>
          <p:nvPr>
            <p:ph type="ftr" sz="quarter" idx="11"/>
          </p:nvPr>
        </p:nvSpPr>
        <p:spPr/>
        <p:txBody>
          <a:bodyPr/>
          <a:lstStyle>
            <a:lvl1pPr>
              <a:defRPr/>
            </a:lvl1pPr>
          </a:lstStyle>
          <a:p>
            <a:pPr>
              <a:defRPr/>
            </a:pPr>
            <a:endParaRPr lang="nl-BE"/>
          </a:p>
        </p:txBody>
      </p:sp>
      <p:sp>
        <p:nvSpPr>
          <p:cNvPr id="6" name="Tijdelijke aanduiding voor dianummer 5"/>
          <p:cNvSpPr>
            <a:spLocks noGrp="1"/>
          </p:cNvSpPr>
          <p:nvPr>
            <p:ph type="sldNum" sz="quarter" idx="12"/>
          </p:nvPr>
        </p:nvSpPr>
        <p:spPr/>
        <p:txBody>
          <a:bodyPr/>
          <a:lstStyle>
            <a:lvl1pPr>
              <a:defRPr/>
            </a:lvl1pPr>
          </a:lstStyle>
          <a:p>
            <a:pPr>
              <a:defRPr/>
            </a:pPr>
            <a:fld id="{A0DD984F-C4CD-4D28-AAAB-E183E3977933}" type="slidenum">
              <a:rPr lang="nl-BE"/>
              <a:pPr>
                <a:defRPr/>
              </a:pPr>
              <a:t>‹nr.›</a:t>
            </a:fld>
            <a:endParaRPr lang="nl-BE"/>
          </a:p>
        </p:txBody>
      </p:sp>
    </p:spTree>
    <p:extLst>
      <p:ext uri="{BB962C8B-B14F-4D97-AF65-F5344CB8AC3E}">
        <p14:creationId xmlns:p14="http://schemas.microsoft.com/office/powerpoint/2010/main" val="1410580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pPr>
              <a:defRPr/>
            </a:pPr>
            <a:fld id="{6C7E4635-E3FE-4B5C-8F38-7D9BCC17E1B4}" type="datetime1">
              <a:rPr lang="nl-BE"/>
              <a:pPr>
                <a:defRPr/>
              </a:pPr>
              <a:t>23/10/2018</a:t>
            </a:fld>
            <a:endParaRPr lang="nl-BE"/>
          </a:p>
        </p:txBody>
      </p:sp>
      <p:sp>
        <p:nvSpPr>
          <p:cNvPr id="5" name="Tijdelijke aanduiding voor voettekst 4"/>
          <p:cNvSpPr>
            <a:spLocks noGrp="1"/>
          </p:cNvSpPr>
          <p:nvPr>
            <p:ph type="ftr" sz="quarter" idx="11"/>
          </p:nvPr>
        </p:nvSpPr>
        <p:spPr/>
        <p:txBody>
          <a:bodyPr/>
          <a:lstStyle>
            <a:lvl1pPr>
              <a:defRPr/>
            </a:lvl1pPr>
          </a:lstStyle>
          <a:p>
            <a:pPr>
              <a:defRPr/>
            </a:pPr>
            <a:endParaRPr lang="nl-BE"/>
          </a:p>
        </p:txBody>
      </p:sp>
      <p:sp>
        <p:nvSpPr>
          <p:cNvPr id="6" name="Tijdelijke aanduiding voor dianummer 5"/>
          <p:cNvSpPr>
            <a:spLocks noGrp="1"/>
          </p:cNvSpPr>
          <p:nvPr>
            <p:ph type="sldNum" sz="quarter" idx="12"/>
          </p:nvPr>
        </p:nvSpPr>
        <p:spPr/>
        <p:txBody>
          <a:bodyPr/>
          <a:lstStyle>
            <a:lvl1pPr>
              <a:defRPr/>
            </a:lvl1pPr>
          </a:lstStyle>
          <a:p>
            <a:pPr>
              <a:defRPr/>
            </a:pPr>
            <a:fld id="{A06F444B-7B25-4236-B045-4B060A43C556}" type="slidenum">
              <a:rPr lang="nl-BE"/>
              <a:pPr>
                <a:defRPr/>
              </a:pPr>
              <a:t>‹nr.›</a:t>
            </a:fld>
            <a:endParaRPr lang="nl-BE"/>
          </a:p>
        </p:txBody>
      </p:sp>
    </p:spTree>
    <p:extLst>
      <p:ext uri="{BB962C8B-B14F-4D97-AF65-F5344CB8AC3E}">
        <p14:creationId xmlns:p14="http://schemas.microsoft.com/office/powerpoint/2010/main" val="1084246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pPr>
              <a:defRPr/>
            </a:pPr>
            <a:fld id="{F0BD9E43-2024-4FAE-83CE-5EA8E5E2A9A8}" type="datetime1">
              <a:rPr lang="nl-BE"/>
              <a:pPr>
                <a:defRPr/>
              </a:pPr>
              <a:t>23/10/2018</a:t>
            </a:fld>
            <a:endParaRPr lang="nl-BE"/>
          </a:p>
        </p:txBody>
      </p:sp>
      <p:sp>
        <p:nvSpPr>
          <p:cNvPr id="5" name="Tijdelijke aanduiding voor voettekst 4"/>
          <p:cNvSpPr>
            <a:spLocks noGrp="1"/>
          </p:cNvSpPr>
          <p:nvPr>
            <p:ph type="ftr" sz="quarter" idx="11"/>
          </p:nvPr>
        </p:nvSpPr>
        <p:spPr/>
        <p:txBody>
          <a:bodyPr/>
          <a:lstStyle>
            <a:lvl1pPr>
              <a:defRPr/>
            </a:lvl1pPr>
          </a:lstStyle>
          <a:p>
            <a:pPr>
              <a:defRPr/>
            </a:pPr>
            <a:endParaRPr lang="nl-BE"/>
          </a:p>
        </p:txBody>
      </p:sp>
      <p:sp>
        <p:nvSpPr>
          <p:cNvPr id="6" name="Tijdelijke aanduiding voor dianummer 5"/>
          <p:cNvSpPr>
            <a:spLocks noGrp="1"/>
          </p:cNvSpPr>
          <p:nvPr>
            <p:ph type="sldNum" sz="quarter" idx="12"/>
          </p:nvPr>
        </p:nvSpPr>
        <p:spPr/>
        <p:txBody>
          <a:bodyPr/>
          <a:lstStyle>
            <a:lvl1pPr>
              <a:defRPr/>
            </a:lvl1pPr>
          </a:lstStyle>
          <a:p>
            <a:pPr>
              <a:defRPr/>
            </a:pPr>
            <a:fld id="{46923BCD-9EB3-407E-B36B-82C80B4B8599}" type="slidenum">
              <a:rPr lang="nl-BE"/>
              <a:pPr>
                <a:defRPr/>
              </a:pPr>
              <a:t>‹nr.›</a:t>
            </a:fld>
            <a:endParaRPr lang="nl-BE"/>
          </a:p>
        </p:txBody>
      </p:sp>
    </p:spTree>
    <p:extLst>
      <p:ext uri="{BB962C8B-B14F-4D97-AF65-F5344CB8AC3E}">
        <p14:creationId xmlns:p14="http://schemas.microsoft.com/office/powerpoint/2010/main" val="356622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F09ABA6D-C539-4EE2-816D-A62538B4953F}" type="datetime1">
              <a:rPr lang="nl-BE"/>
              <a:pPr>
                <a:defRPr/>
              </a:pPr>
              <a:t>23/10/2018</a:t>
            </a:fld>
            <a:endParaRPr lang="nl-BE"/>
          </a:p>
        </p:txBody>
      </p:sp>
      <p:sp>
        <p:nvSpPr>
          <p:cNvPr id="5" name="Tijdelijke aanduiding voor voettekst 4"/>
          <p:cNvSpPr>
            <a:spLocks noGrp="1"/>
          </p:cNvSpPr>
          <p:nvPr>
            <p:ph type="ftr" sz="quarter" idx="11"/>
          </p:nvPr>
        </p:nvSpPr>
        <p:spPr/>
        <p:txBody>
          <a:bodyPr/>
          <a:lstStyle>
            <a:lvl1pPr>
              <a:defRPr/>
            </a:lvl1pPr>
          </a:lstStyle>
          <a:p>
            <a:pPr>
              <a:defRPr/>
            </a:pPr>
            <a:endParaRPr lang="nl-BE"/>
          </a:p>
        </p:txBody>
      </p:sp>
      <p:sp>
        <p:nvSpPr>
          <p:cNvPr id="6" name="Tijdelijke aanduiding voor dianummer 5"/>
          <p:cNvSpPr>
            <a:spLocks noGrp="1"/>
          </p:cNvSpPr>
          <p:nvPr>
            <p:ph type="sldNum" sz="quarter" idx="12"/>
          </p:nvPr>
        </p:nvSpPr>
        <p:spPr/>
        <p:txBody>
          <a:bodyPr/>
          <a:lstStyle>
            <a:lvl1pPr>
              <a:defRPr/>
            </a:lvl1pPr>
          </a:lstStyle>
          <a:p>
            <a:pPr>
              <a:defRPr/>
            </a:pPr>
            <a:fld id="{BFF7A848-F114-40B9-B5B5-902D76974069}" type="slidenum">
              <a:rPr lang="nl-BE"/>
              <a:pPr>
                <a:defRPr/>
              </a:pPr>
              <a:t>‹nr.›</a:t>
            </a:fld>
            <a:endParaRPr lang="nl-BE"/>
          </a:p>
        </p:txBody>
      </p:sp>
    </p:spTree>
    <p:extLst>
      <p:ext uri="{BB962C8B-B14F-4D97-AF65-F5344CB8AC3E}">
        <p14:creationId xmlns:p14="http://schemas.microsoft.com/office/powerpoint/2010/main" val="1968048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3"/>
          <p:cNvSpPr>
            <a:spLocks noGrp="1"/>
          </p:cNvSpPr>
          <p:nvPr>
            <p:ph type="dt" sz="half" idx="10"/>
          </p:nvPr>
        </p:nvSpPr>
        <p:spPr/>
        <p:txBody>
          <a:bodyPr/>
          <a:lstStyle>
            <a:lvl1pPr>
              <a:defRPr/>
            </a:lvl1pPr>
          </a:lstStyle>
          <a:p>
            <a:pPr>
              <a:defRPr/>
            </a:pPr>
            <a:fld id="{91F11B02-6A34-49C9-A27A-EA42D46C0B28}" type="datetime1">
              <a:rPr lang="nl-BE"/>
              <a:pPr>
                <a:defRPr/>
              </a:pPr>
              <a:t>23/10/2018</a:t>
            </a:fld>
            <a:endParaRPr lang="nl-BE"/>
          </a:p>
        </p:txBody>
      </p:sp>
      <p:sp>
        <p:nvSpPr>
          <p:cNvPr id="6" name="Tijdelijke aanduiding voor voettekst 4"/>
          <p:cNvSpPr>
            <a:spLocks noGrp="1"/>
          </p:cNvSpPr>
          <p:nvPr>
            <p:ph type="ftr" sz="quarter" idx="11"/>
          </p:nvPr>
        </p:nvSpPr>
        <p:spPr/>
        <p:txBody>
          <a:bodyPr/>
          <a:lstStyle>
            <a:lvl1pPr>
              <a:defRPr/>
            </a:lvl1pPr>
          </a:lstStyle>
          <a:p>
            <a:pPr>
              <a:defRPr/>
            </a:pPr>
            <a:endParaRPr lang="nl-BE"/>
          </a:p>
        </p:txBody>
      </p:sp>
      <p:sp>
        <p:nvSpPr>
          <p:cNvPr id="7" name="Tijdelijke aanduiding voor dianummer 5"/>
          <p:cNvSpPr>
            <a:spLocks noGrp="1"/>
          </p:cNvSpPr>
          <p:nvPr>
            <p:ph type="sldNum" sz="quarter" idx="12"/>
          </p:nvPr>
        </p:nvSpPr>
        <p:spPr/>
        <p:txBody>
          <a:bodyPr/>
          <a:lstStyle>
            <a:lvl1pPr>
              <a:defRPr/>
            </a:lvl1pPr>
          </a:lstStyle>
          <a:p>
            <a:pPr>
              <a:defRPr/>
            </a:pPr>
            <a:fld id="{BE8A77AB-97AE-4E1F-B2AD-7C6767D04322}" type="slidenum">
              <a:rPr lang="nl-BE"/>
              <a:pPr>
                <a:defRPr/>
              </a:pPr>
              <a:t>‹nr.›</a:t>
            </a:fld>
            <a:endParaRPr lang="nl-BE"/>
          </a:p>
        </p:txBody>
      </p:sp>
    </p:spTree>
    <p:extLst>
      <p:ext uri="{BB962C8B-B14F-4D97-AF65-F5344CB8AC3E}">
        <p14:creationId xmlns:p14="http://schemas.microsoft.com/office/powerpoint/2010/main" val="1845349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3"/>
          <p:cNvSpPr>
            <a:spLocks noGrp="1"/>
          </p:cNvSpPr>
          <p:nvPr>
            <p:ph type="dt" sz="half" idx="10"/>
          </p:nvPr>
        </p:nvSpPr>
        <p:spPr/>
        <p:txBody>
          <a:bodyPr/>
          <a:lstStyle>
            <a:lvl1pPr>
              <a:defRPr/>
            </a:lvl1pPr>
          </a:lstStyle>
          <a:p>
            <a:pPr>
              <a:defRPr/>
            </a:pPr>
            <a:fld id="{E9E0EBC4-A25F-415E-B65C-3AA631BEC115}" type="datetime1">
              <a:rPr lang="nl-BE"/>
              <a:pPr>
                <a:defRPr/>
              </a:pPr>
              <a:t>23/10/2018</a:t>
            </a:fld>
            <a:endParaRPr lang="nl-BE"/>
          </a:p>
        </p:txBody>
      </p:sp>
      <p:sp>
        <p:nvSpPr>
          <p:cNvPr id="8" name="Tijdelijke aanduiding voor voettekst 4"/>
          <p:cNvSpPr>
            <a:spLocks noGrp="1"/>
          </p:cNvSpPr>
          <p:nvPr>
            <p:ph type="ftr" sz="quarter" idx="11"/>
          </p:nvPr>
        </p:nvSpPr>
        <p:spPr/>
        <p:txBody>
          <a:bodyPr/>
          <a:lstStyle>
            <a:lvl1pPr>
              <a:defRPr/>
            </a:lvl1pPr>
          </a:lstStyle>
          <a:p>
            <a:pPr>
              <a:defRPr/>
            </a:pPr>
            <a:endParaRPr lang="nl-BE"/>
          </a:p>
        </p:txBody>
      </p:sp>
      <p:sp>
        <p:nvSpPr>
          <p:cNvPr id="9" name="Tijdelijke aanduiding voor dianummer 5"/>
          <p:cNvSpPr>
            <a:spLocks noGrp="1"/>
          </p:cNvSpPr>
          <p:nvPr>
            <p:ph type="sldNum" sz="quarter" idx="12"/>
          </p:nvPr>
        </p:nvSpPr>
        <p:spPr/>
        <p:txBody>
          <a:bodyPr/>
          <a:lstStyle>
            <a:lvl1pPr>
              <a:defRPr/>
            </a:lvl1pPr>
          </a:lstStyle>
          <a:p>
            <a:pPr>
              <a:defRPr/>
            </a:pPr>
            <a:fld id="{A83CEF47-5ED0-41F9-8A88-9EBCA5062B09}" type="slidenum">
              <a:rPr lang="nl-BE"/>
              <a:pPr>
                <a:defRPr/>
              </a:pPr>
              <a:t>‹nr.›</a:t>
            </a:fld>
            <a:endParaRPr lang="nl-BE"/>
          </a:p>
        </p:txBody>
      </p:sp>
    </p:spTree>
    <p:extLst>
      <p:ext uri="{BB962C8B-B14F-4D97-AF65-F5344CB8AC3E}">
        <p14:creationId xmlns:p14="http://schemas.microsoft.com/office/powerpoint/2010/main" val="3444949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3"/>
          <p:cNvSpPr>
            <a:spLocks noGrp="1"/>
          </p:cNvSpPr>
          <p:nvPr>
            <p:ph type="dt" sz="half" idx="10"/>
          </p:nvPr>
        </p:nvSpPr>
        <p:spPr/>
        <p:txBody>
          <a:bodyPr/>
          <a:lstStyle>
            <a:lvl1pPr>
              <a:defRPr/>
            </a:lvl1pPr>
          </a:lstStyle>
          <a:p>
            <a:pPr>
              <a:defRPr/>
            </a:pPr>
            <a:fld id="{C7996C42-C1D7-4F0F-9200-9A081F9C9CFE}" type="datetime1">
              <a:rPr lang="nl-BE"/>
              <a:pPr>
                <a:defRPr/>
              </a:pPr>
              <a:t>23/10/2018</a:t>
            </a:fld>
            <a:endParaRPr lang="nl-BE"/>
          </a:p>
        </p:txBody>
      </p:sp>
      <p:sp>
        <p:nvSpPr>
          <p:cNvPr id="4" name="Tijdelijke aanduiding voor voettekst 4"/>
          <p:cNvSpPr>
            <a:spLocks noGrp="1"/>
          </p:cNvSpPr>
          <p:nvPr>
            <p:ph type="ftr" sz="quarter" idx="11"/>
          </p:nvPr>
        </p:nvSpPr>
        <p:spPr/>
        <p:txBody>
          <a:bodyPr/>
          <a:lstStyle>
            <a:lvl1pPr>
              <a:defRPr/>
            </a:lvl1pPr>
          </a:lstStyle>
          <a:p>
            <a:pPr>
              <a:defRPr/>
            </a:pPr>
            <a:endParaRPr lang="nl-BE"/>
          </a:p>
        </p:txBody>
      </p:sp>
      <p:sp>
        <p:nvSpPr>
          <p:cNvPr id="5" name="Tijdelijke aanduiding voor dianummer 5"/>
          <p:cNvSpPr>
            <a:spLocks noGrp="1"/>
          </p:cNvSpPr>
          <p:nvPr>
            <p:ph type="sldNum" sz="quarter" idx="12"/>
          </p:nvPr>
        </p:nvSpPr>
        <p:spPr/>
        <p:txBody>
          <a:bodyPr/>
          <a:lstStyle>
            <a:lvl1pPr>
              <a:defRPr/>
            </a:lvl1pPr>
          </a:lstStyle>
          <a:p>
            <a:pPr>
              <a:defRPr/>
            </a:pPr>
            <a:fld id="{F7760B36-095E-4C85-B5D4-EA149FE00179}" type="slidenum">
              <a:rPr lang="nl-BE"/>
              <a:pPr>
                <a:defRPr/>
              </a:pPr>
              <a:t>‹nr.›</a:t>
            </a:fld>
            <a:endParaRPr lang="nl-BE"/>
          </a:p>
        </p:txBody>
      </p:sp>
    </p:spTree>
    <p:extLst>
      <p:ext uri="{BB962C8B-B14F-4D97-AF65-F5344CB8AC3E}">
        <p14:creationId xmlns:p14="http://schemas.microsoft.com/office/powerpoint/2010/main" val="682583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A82A988B-4D69-4B97-AD73-916CB0E1E928}" type="datetime1">
              <a:rPr lang="nl-BE"/>
              <a:pPr>
                <a:defRPr/>
              </a:pPr>
              <a:t>23/10/2018</a:t>
            </a:fld>
            <a:endParaRPr lang="nl-BE"/>
          </a:p>
        </p:txBody>
      </p:sp>
      <p:sp>
        <p:nvSpPr>
          <p:cNvPr id="3" name="Tijdelijke aanduiding voor voettekst 4"/>
          <p:cNvSpPr>
            <a:spLocks noGrp="1"/>
          </p:cNvSpPr>
          <p:nvPr>
            <p:ph type="ftr" sz="quarter" idx="11"/>
          </p:nvPr>
        </p:nvSpPr>
        <p:spPr/>
        <p:txBody>
          <a:bodyPr/>
          <a:lstStyle>
            <a:lvl1pPr>
              <a:defRPr/>
            </a:lvl1pPr>
          </a:lstStyle>
          <a:p>
            <a:pPr>
              <a:defRPr/>
            </a:pPr>
            <a:endParaRPr lang="nl-BE"/>
          </a:p>
        </p:txBody>
      </p:sp>
      <p:sp>
        <p:nvSpPr>
          <p:cNvPr id="4" name="Tijdelijke aanduiding voor dianummer 5"/>
          <p:cNvSpPr>
            <a:spLocks noGrp="1"/>
          </p:cNvSpPr>
          <p:nvPr>
            <p:ph type="sldNum" sz="quarter" idx="12"/>
          </p:nvPr>
        </p:nvSpPr>
        <p:spPr/>
        <p:txBody>
          <a:bodyPr/>
          <a:lstStyle>
            <a:lvl1pPr>
              <a:defRPr/>
            </a:lvl1pPr>
          </a:lstStyle>
          <a:p>
            <a:pPr>
              <a:defRPr/>
            </a:pPr>
            <a:fld id="{4BFE8771-FAFC-4B78-A1A5-4BBDC4F2D479}" type="slidenum">
              <a:rPr lang="nl-BE"/>
              <a:pPr>
                <a:defRPr/>
              </a:pPr>
              <a:t>‹nr.›</a:t>
            </a:fld>
            <a:endParaRPr lang="nl-BE"/>
          </a:p>
        </p:txBody>
      </p:sp>
    </p:spTree>
    <p:extLst>
      <p:ext uri="{BB962C8B-B14F-4D97-AF65-F5344CB8AC3E}">
        <p14:creationId xmlns:p14="http://schemas.microsoft.com/office/powerpoint/2010/main" val="2091613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35A7C69E-CB18-4484-9768-47280C30CA13}" type="datetime1">
              <a:rPr lang="nl-BE"/>
              <a:pPr>
                <a:defRPr/>
              </a:pPr>
              <a:t>23/10/2018</a:t>
            </a:fld>
            <a:endParaRPr lang="nl-BE"/>
          </a:p>
        </p:txBody>
      </p:sp>
      <p:sp>
        <p:nvSpPr>
          <p:cNvPr id="6" name="Tijdelijke aanduiding voor voettekst 4"/>
          <p:cNvSpPr>
            <a:spLocks noGrp="1"/>
          </p:cNvSpPr>
          <p:nvPr>
            <p:ph type="ftr" sz="quarter" idx="11"/>
          </p:nvPr>
        </p:nvSpPr>
        <p:spPr/>
        <p:txBody>
          <a:bodyPr/>
          <a:lstStyle>
            <a:lvl1pPr>
              <a:defRPr/>
            </a:lvl1pPr>
          </a:lstStyle>
          <a:p>
            <a:pPr>
              <a:defRPr/>
            </a:pPr>
            <a:endParaRPr lang="nl-BE"/>
          </a:p>
        </p:txBody>
      </p:sp>
      <p:sp>
        <p:nvSpPr>
          <p:cNvPr id="7" name="Tijdelijke aanduiding voor dianummer 5"/>
          <p:cNvSpPr>
            <a:spLocks noGrp="1"/>
          </p:cNvSpPr>
          <p:nvPr>
            <p:ph type="sldNum" sz="quarter" idx="12"/>
          </p:nvPr>
        </p:nvSpPr>
        <p:spPr/>
        <p:txBody>
          <a:bodyPr/>
          <a:lstStyle>
            <a:lvl1pPr>
              <a:defRPr/>
            </a:lvl1pPr>
          </a:lstStyle>
          <a:p>
            <a:pPr>
              <a:defRPr/>
            </a:pPr>
            <a:fld id="{5E866F4E-3692-4244-B66B-F20B8A25011E}" type="slidenum">
              <a:rPr lang="nl-BE"/>
              <a:pPr>
                <a:defRPr/>
              </a:pPr>
              <a:t>‹nr.›</a:t>
            </a:fld>
            <a:endParaRPr lang="nl-BE"/>
          </a:p>
        </p:txBody>
      </p:sp>
    </p:spTree>
    <p:extLst>
      <p:ext uri="{BB962C8B-B14F-4D97-AF65-F5344CB8AC3E}">
        <p14:creationId xmlns:p14="http://schemas.microsoft.com/office/powerpoint/2010/main" val="330280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endParaRPr lang="nl-BE"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1AA04EBE-43E8-412F-8AA5-EE44DAB1C94A}" type="datetime1">
              <a:rPr lang="nl-BE"/>
              <a:pPr>
                <a:defRPr/>
              </a:pPr>
              <a:t>23/10/2018</a:t>
            </a:fld>
            <a:endParaRPr lang="nl-BE"/>
          </a:p>
        </p:txBody>
      </p:sp>
      <p:sp>
        <p:nvSpPr>
          <p:cNvPr id="6" name="Tijdelijke aanduiding voor voettekst 4"/>
          <p:cNvSpPr>
            <a:spLocks noGrp="1"/>
          </p:cNvSpPr>
          <p:nvPr>
            <p:ph type="ftr" sz="quarter" idx="11"/>
          </p:nvPr>
        </p:nvSpPr>
        <p:spPr/>
        <p:txBody>
          <a:bodyPr/>
          <a:lstStyle>
            <a:lvl1pPr>
              <a:defRPr/>
            </a:lvl1pPr>
          </a:lstStyle>
          <a:p>
            <a:pPr>
              <a:defRPr/>
            </a:pPr>
            <a:endParaRPr lang="nl-BE"/>
          </a:p>
        </p:txBody>
      </p:sp>
      <p:sp>
        <p:nvSpPr>
          <p:cNvPr id="7" name="Tijdelijke aanduiding voor dianummer 5"/>
          <p:cNvSpPr>
            <a:spLocks noGrp="1"/>
          </p:cNvSpPr>
          <p:nvPr>
            <p:ph type="sldNum" sz="quarter" idx="12"/>
          </p:nvPr>
        </p:nvSpPr>
        <p:spPr/>
        <p:txBody>
          <a:bodyPr/>
          <a:lstStyle>
            <a:lvl1pPr>
              <a:defRPr/>
            </a:lvl1pPr>
          </a:lstStyle>
          <a:p>
            <a:pPr>
              <a:defRPr/>
            </a:pPr>
            <a:fld id="{BCF1C60D-6C3B-4ED2-BC71-BB12C2E726F9}" type="slidenum">
              <a:rPr lang="nl-BE"/>
              <a:pPr>
                <a:defRPr/>
              </a:pPr>
              <a:t>‹nr.›</a:t>
            </a:fld>
            <a:endParaRPr lang="nl-BE"/>
          </a:p>
        </p:txBody>
      </p:sp>
    </p:spTree>
    <p:extLst>
      <p:ext uri="{BB962C8B-B14F-4D97-AF65-F5344CB8AC3E}">
        <p14:creationId xmlns:p14="http://schemas.microsoft.com/office/powerpoint/2010/main" val="104064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smtClean="0"/>
              <a:t>Klik om de stijl te bewerken</a:t>
            </a:r>
            <a:endParaRPr lang="nl-BE" smtClean="0"/>
          </a:p>
        </p:txBody>
      </p:sp>
      <p:sp>
        <p:nvSpPr>
          <p:cNvPr id="1027" name="Tijdelijke aanduiding voor teks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smtClean="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4D1AD95-D42D-4031-8CA6-4CDE7EB6E0D4}" type="datetime1">
              <a:rPr lang="nl-BE"/>
              <a:pPr>
                <a:defRPr/>
              </a:pPr>
              <a:t>23/10/2018</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49704C1-BA6F-4643-9408-215A79A89782}" type="slidenum">
              <a:rPr lang="nl-BE"/>
              <a:pPr>
                <a:defRPr/>
              </a:pPr>
              <a:t>‹nr.›</a:t>
            </a:fld>
            <a:endParaRPr 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hyperlink" Target="mailto:jeroen.leaerts@procura.b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idx="4294967295"/>
          </p:nvPr>
        </p:nvSpPr>
        <p:spPr>
          <a:xfrm>
            <a:off x="1344092" y="1916113"/>
            <a:ext cx="6756299" cy="792162"/>
          </a:xfrm>
        </p:spPr>
        <p:txBody>
          <a:bodyPr anchor="t">
            <a:normAutofit fontScale="90000"/>
          </a:bodyPr>
          <a:lstStyle/>
          <a:p>
            <a:pPr algn="r" eaLnBrk="1" hangingPunct="1">
              <a:lnSpc>
                <a:spcPts val="2800"/>
              </a:lnSpc>
              <a:defRPr/>
            </a:pPr>
            <a:r>
              <a:rPr lang="nl-BE" sz="4900" b="1" spc="-150" dirty="0" smtClean="0">
                <a:solidFill>
                  <a:srgbClr val="96C11F"/>
                </a:solidFill>
                <a:latin typeface="Open Sans" pitchFamily="34" charset="0"/>
                <a:ea typeface="Open Sans" pitchFamily="34" charset="0"/>
                <a:cs typeface="Open Sans" pitchFamily="34" charset="0"/>
              </a:rPr>
              <a:t>Het nieuwe</a:t>
            </a:r>
            <a:br>
              <a:rPr lang="nl-BE" sz="4900" b="1" spc="-150" dirty="0" smtClean="0">
                <a:solidFill>
                  <a:srgbClr val="96C11F"/>
                </a:solidFill>
                <a:latin typeface="Open Sans" pitchFamily="34" charset="0"/>
                <a:ea typeface="Open Sans" pitchFamily="34" charset="0"/>
                <a:cs typeface="Open Sans" pitchFamily="34" charset="0"/>
              </a:rPr>
            </a:br>
            <a:r>
              <a:rPr lang="nl-BE" sz="4900" b="1" spc="-150" dirty="0">
                <a:solidFill>
                  <a:srgbClr val="96C11F"/>
                </a:solidFill>
                <a:latin typeface="Open Sans" pitchFamily="34" charset="0"/>
                <a:ea typeface="Open Sans" pitchFamily="34" charset="0"/>
                <a:cs typeface="Open Sans" pitchFamily="34" charset="0"/>
              </a:rPr>
              <a:t/>
            </a:r>
            <a:br>
              <a:rPr lang="nl-BE" sz="4900" b="1" spc="-150" dirty="0">
                <a:solidFill>
                  <a:srgbClr val="96C11F"/>
                </a:solidFill>
                <a:latin typeface="Open Sans" pitchFamily="34" charset="0"/>
                <a:ea typeface="Open Sans" pitchFamily="34" charset="0"/>
                <a:cs typeface="Open Sans" pitchFamily="34" charset="0"/>
              </a:rPr>
            </a:br>
            <a:r>
              <a:rPr lang="nl-BE" sz="4900" b="1" spc="-150" dirty="0" smtClean="0">
                <a:solidFill>
                  <a:srgbClr val="96C11F"/>
                </a:solidFill>
                <a:latin typeface="Open Sans" pitchFamily="34" charset="0"/>
                <a:ea typeface="Open Sans" pitchFamily="34" charset="0"/>
                <a:cs typeface="Open Sans" pitchFamily="34" charset="0"/>
              </a:rPr>
              <a:t> Insolventierecht en de</a:t>
            </a:r>
            <a:br>
              <a:rPr lang="nl-BE" sz="4900" b="1" spc="-150" dirty="0" smtClean="0">
                <a:solidFill>
                  <a:srgbClr val="96C11F"/>
                </a:solidFill>
                <a:latin typeface="Open Sans" pitchFamily="34" charset="0"/>
                <a:ea typeface="Open Sans" pitchFamily="34" charset="0"/>
                <a:cs typeface="Open Sans" pitchFamily="34" charset="0"/>
              </a:rPr>
            </a:br>
            <a:r>
              <a:rPr lang="nl-BE" sz="4900" b="1" spc="-150" dirty="0" smtClean="0">
                <a:solidFill>
                  <a:srgbClr val="96C11F"/>
                </a:solidFill>
                <a:latin typeface="Open Sans" pitchFamily="34" charset="0"/>
                <a:ea typeface="Open Sans" pitchFamily="34" charset="0"/>
                <a:cs typeface="Open Sans" pitchFamily="34" charset="0"/>
              </a:rPr>
              <a:t/>
            </a:r>
            <a:br>
              <a:rPr lang="nl-BE" sz="4900" b="1" spc="-150" dirty="0" smtClean="0">
                <a:solidFill>
                  <a:srgbClr val="96C11F"/>
                </a:solidFill>
                <a:latin typeface="Open Sans" pitchFamily="34" charset="0"/>
                <a:ea typeface="Open Sans" pitchFamily="34" charset="0"/>
                <a:cs typeface="Open Sans" pitchFamily="34" charset="0"/>
              </a:rPr>
            </a:br>
            <a:r>
              <a:rPr lang="nl-BE" sz="4900" b="1" spc="-150" dirty="0" smtClean="0">
                <a:solidFill>
                  <a:srgbClr val="96C11F"/>
                </a:solidFill>
                <a:latin typeface="Open Sans" pitchFamily="34" charset="0"/>
                <a:ea typeface="Open Sans" pitchFamily="34" charset="0"/>
                <a:cs typeface="Open Sans" pitchFamily="34" charset="0"/>
              </a:rPr>
              <a:t> VZW</a:t>
            </a:r>
            <a:r>
              <a:rPr lang="nl-BE" sz="4900" b="1" spc="-150" smtClean="0">
                <a:solidFill>
                  <a:srgbClr val="96C11F"/>
                </a:solidFill>
                <a:latin typeface="Open Sans" pitchFamily="34" charset="0"/>
                <a:ea typeface="Open Sans" pitchFamily="34" charset="0"/>
                <a:cs typeface="Open Sans" pitchFamily="34" charset="0"/>
              </a:rPr>
              <a:t/>
            </a:r>
            <a:br>
              <a:rPr lang="nl-BE" sz="4900" b="1" spc="-150" smtClean="0">
                <a:solidFill>
                  <a:srgbClr val="96C11F"/>
                </a:solidFill>
                <a:latin typeface="Open Sans" pitchFamily="34" charset="0"/>
                <a:ea typeface="Open Sans" pitchFamily="34" charset="0"/>
                <a:cs typeface="Open Sans" pitchFamily="34" charset="0"/>
              </a:rPr>
            </a:br>
            <a:r>
              <a:rPr lang="nl-BE" sz="2200" b="1" spc="-150" smtClean="0">
                <a:solidFill>
                  <a:srgbClr val="727171"/>
                </a:solidFill>
                <a:latin typeface="Open Sans" pitchFamily="34" charset="0"/>
                <a:ea typeface="Open Sans" pitchFamily="34" charset="0"/>
                <a:cs typeface="Open Sans" pitchFamily="34" charset="0"/>
              </a:rPr>
              <a:t>24.10.2018 </a:t>
            </a:r>
            <a:r>
              <a:rPr lang="nl-BE" sz="2200" b="1" spc="-150" dirty="0" smtClean="0">
                <a:solidFill>
                  <a:srgbClr val="727171"/>
                </a:solidFill>
                <a:latin typeface="Open Sans" pitchFamily="34" charset="0"/>
                <a:ea typeface="Open Sans" pitchFamily="34" charset="0"/>
                <a:cs typeface="Open Sans" pitchFamily="34" charset="0"/>
              </a:rPr>
              <a:t/>
            </a:r>
            <a:br>
              <a:rPr lang="nl-BE" sz="2200" b="1" spc="-150" dirty="0" smtClean="0">
                <a:solidFill>
                  <a:srgbClr val="727171"/>
                </a:solidFill>
                <a:latin typeface="Open Sans" pitchFamily="34" charset="0"/>
                <a:ea typeface="Open Sans" pitchFamily="34" charset="0"/>
                <a:cs typeface="Open Sans" pitchFamily="34" charset="0"/>
              </a:rPr>
            </a:br>
            <a:r>
              <a:rPr lang="nl-BE" sz="2200" b="1" spc="-150" dirty="0" smtClean="0">
                <a:solidFill>
                  <a:srgbClr val="727171"/>
                </a:solidFill>
                <a:latin typeface="Open Sans" pitchFamily="34" charset="0"/>
                <a:ea typeface="Open Sans" pitchFamily="34" charset="0"/>
                <a:cs typeface="Open Sans" pitchFamily="34" charset="0"/>
              </a:rPr>
              <a:t>Jeroen Léaerts</a:t>
            </a:r>
            <a:br>
              <a:rPr lang="nl-BE" sz="2200" b="1" spc="-150" dirty="0" smtClean="0">
                <a:solidFill>
                  <a:srgbClr val="727171"/>
                </a:solidFill>
                <a:latin typeface="Open Sans" pitchFamily="34" charset="0"/>
                <a:ea typeface="Open Sans" pitchFamily="34" charset="0"/>
                <a:cs typeface="Open Sans" pitchFamily="34" charset="0"/>
              </a:rPr>
            </a:br>
            <a:r>
              <a:rPr lang="nl-BE" sz="2200" b="1" spc="-150" dirty="0" smtClean="0">
                <a:solidFill>
                  <a:srgbClr val="727171"/>
                </a:solidFill>
                <a:latin typeface="Open Sans" pitchFamily="34" charset="0"/>
                <a:ea typeface="Open Sans" pitchFamily="34" charset="0"/>
                <a:cs typeface="Open Sans" pitchFamily="34" charset="0"/>
              </a:rPr>
              <a:t>Jurist – Algemeen Coördinator Procura Vzw</a:t>
            </a:r>
            <a:endParaRPr lang="nl-BE" sz="2000" b="1" spc="-150" dirty="0" smtClean="0">
              <a:solidFill>
                <a:schemeClr val="accent5"/>
              </a:solidFill>
              <a:latin typeface="Open Sans" pitchFamily="34" charset="0"/>
              <a:ea typeface="Open Sans" pitchFamily="34" charset="0"/>
              <a:cs typeface="Open Sans" pitchFamily="34" charset="0"/>
            </a:endParaRPr>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12985958-4AAA-40AC-A917-B5776AAEB1FD}" type="slidenum">
              <a:rPr lang="nl-BE" sz="1200">
                <a:solidFill>
                  <a:schemeClr val="tx1">
                    <a:tint val="75000"/>
                  </a:schemeClr>
                </a:solidFill>
                <a:latin typeface="+mn-lt"/>
                <a:cs typeface="+mn-cs"/>
              </a:rPr>
              <a:pPr algn="r" fontAlgn="auto">
                <a:spcBef>
                  <a:spcPts val="0"/>
                </a:spcBef>
                <a:spcAft>
                  <a:spcPts val="0"/>
                </a:spcAft>
                <a:defRPr/>
              </a:pPr>
              <a:t>1</a:t>
            </a:fld>
            <a:endParaRPr lang="nl-BE" sz="1200" dirty="0">
              <a:solidFill>
                <a:schemeClr val="tx1">
                  <a:tint val="75000"/>
                </a:schemeClr>
              </a:solidFill>
              <a:latin typeface="+mn-lt"/>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10</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BEGRIP “natuurlijk persoon die zelfstandig een beroepsactiviteit uitoefent </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veel ruimer dan begrip ‘handelaar’ (</a:t>
            </a:r>
            <a:r>
              <a:rPr lang="nl-BE" b="1" spc="-150" dirty="0" err="1" smtClean="0">
                <a:latin typeface="Open Sans" pitchFamily="34" charset="0"/>
                <a:ea typeface="Open Sans" pitchFamily="34" charset="0"/>
                <a:cs typeface="Open Sans" pitchFamily="34" charset="0"/>
              </a:rPr>
              <a:t>Faill</a:t>
            </a:r>
            <a:r>
              <a:rPr lang="nl-BE" b="1" spc="-150" dirty="0" smtClean="0">
                <a:latin typeface="Open Sans" pitchFamily="34" charset="0"/>
                <a:ea typeface="Open Sans" pitchFamily="34" charset="0"/>
                <a:cs typeface="Open Sans" pitchFamily="34" charset="0"/>
              </a:rPr>
              <a:t> Wet en WCO) en ‘landbouwer’ </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ook vrije beroepen , vb. ambachtslieden, kunstenaars, logopedisten of componisten</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ook natuurlijke personen zaakvoerders of bestuurders van een vennootschap (Raad van State)</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10739321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11</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BEGRIP “rechtspersonen“</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nieuwe entiteiten binnen Insolventierecht</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Burgerlijke vennootschappen met handelsvorm vallen onder toepassingsgebied van het Insolventierecht : zowel WCO en faillissement</a:t>
            </a: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1268751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12</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BEGRIP “rechtspersonen“</a:t>
            </a:r>
          </a:p>
          <a:p>
            <a:pPr lvl="1">
              <a:lnSpc>
                <a:spcPct val="80000"/>
              </a:lnSpc>
              <a:buClr>
                <a:srgbClr val="0070C0"/>
              </a:buClr>
              <a:buSzPct val="80000"/>
              <a:buFont typeface="Arial" panose="020B0604020202020204" pitchFamily="34" charset="0"/>
              <a:buChar char="•"/>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a:t>
            </a:r>
            <a:r>
              <a:rPr lang="nl-BE" b="1" spc="-150" dirty="0" smtClean="0">
                <a:solidFill>
                  <a:srgbClr val="FF0000"/>
                </a:solidFill>
                <a:latin typeface="Open Sans" pitchFamily="34" charset="0"/>
                <a:ea typeface="Open Sans" pitchFamily="34" charset="0"/>
                <a:cs typeface="Open Sans" pitchFamily="34" charset="0"/>
              </a:rPr>
              <a:t>OOK </a:t>
            </a:r>
            <a:r>
              <a:rPr lang="nl-BE" b="1" spc="-150" dirty="0" err="1" smtClean="0">
                <a:solidFill>
                  <a:srgbClr val="FF0000"/>
                </a:solidFill>
                <a:latin typeface="Open Sans" pitchFamily="34" charset="0"/>
                <a:ea typeface="Open Sans" pitchFamily="34" charset="0"/>
                <a:cs typeface="Open Sans" pitchFamily="34" charset="0"/>
              </a:rPr>
              <a:t>VZW’s</a:t>
            </a:r>
            <a:r>
              <a:rPr lang="nl-BE" b="1" spc="-150" dirty="0" smtClean="0">
                <a:solidFill>
                  <a:srgbClr val="FF0000"/>
                </a:solidFill>
                <a:latin typeface="Open Sans" pitchFamily="34" charset="0"/>
                <a:ea typeface="Open Sans" pitchFamily="34" charset="0"/>
                <a:cs typeface="Open Sans" pitchFamily="34" charset="0"/>
              </a:rPr>
              <a:t>, </a:t>
            </a:r>
            <a:r>
              <a:rPr lang="nl-BE" b="1" spc="-150" dirty="0" err="1" smtClean="0">
                <a:solidFill>
                  <a:srgbClr val="FF0000"/>
                </a:solidFill>
                <a:latin typeface="Open Sans" pitchFamily="34" charset="0"/>
                <a:ea typeface="Open Sans" pitchFamily="34" charset="0"/>
                <a:cs typeface="Open Sans" pitchFamily="34" charset="0"/>
              </a:rPr>
              <a:t>IVZW’s</a:t>
            </a:r>
            <a:r>
              <a:rPr lang="nl-BE" b="1" spc="-150" dirty="0" smtClean="0">
                <a:solidFill>
                  <a:srgbClr val="FF0000"/>
                </a:solidFill>
                <a:latin typeface="Open Sans" pitchFamily="34" charset="0"/>
                <a:ea typeface="Open Sans" pitchFamily="34" charset="0"/>
                <a:cs typeface="Open Sans" pitchFamily="34" charset="0"/>
              </a:rPr>
              <a:t> en Stichtingen vallen onder het toepassingsgebied van het Insolventierecht  !!!</a:t>
            </a: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156071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13</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BEGRIP “rechtspersonen“</a:t>
            </a:r>
          </a:p>
          <a:p>
            <a:pPr lvl="1">
              <a:lnSpc>
                <a:spcPct val="80000"/>
              </a:lnSpc>
              <a:buClr>
                <a:srgbClr val="0070C0"/>
              </a:buClr>
              <a:buSzPct val="80000"/>
              <a:buFont typeface="Arial" panose="020B0604020202020204" pitchFamily="34" charset="0"/>
              <a:buChar char="•"/>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NIET Publiekrechtelijke rechtspersonen bv. federale staat, gemeenschappen en gewesten, provincies</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a:t>
            </a:r>
            <a:endParaRPr lang="nl-BE" b="1" spc="-150" dirty="0" smtClean="0">
              <a:solidFill>
                <a:srgbClr val="FF0000"/>
              </a:solidFill>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683283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14</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BEGRIP “</a:t>
            </a:r>
            <a:r>
              <a:rPr lang="nl-BE" b="1" spc="-150" dirty="0" err="1" smtClean="0">
                <a:latin typeface="Open Sans" pitchFamily="34" charset="0"/>
                <a:ea typeface="Open Sans" pitchFamily="34" charset="0"/>
                <a:cs typeface="Open Sans" pitchFamily="34" charset="0"/>
              </a:rPr>
              <a:t>Oragnisaties</a:t>
            </a:r>
            <a:r>
              <a:rPr lang="nl-BE" b="1" spc="-150" dirty="0" smtClean="0">
                <a:latin typeface="Open Sans" pitchFamily="34" charset="0"/>
                <a:ea typeface="Open Sans" pitchFamily="34" charset="0"/>
                <a:cs typeface="Open Sans" pitchFamily="34" charset="0"/>
              </a:rPr>
              <a:t> zonder rechtspersoonlijkheid”</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vennootschappen zonder rechtspersoonlijkheid : (commerciële of burgerlijke) maatschap</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stille handelsvennootschap</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tijdelijke handelsvennootschap </a:t>
            </a: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101045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15</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BEGRIP “</a:t>
            </a:r>
            <a:r>
              <a:rPr lang="nl-BE" b="1" spc="-150" dirty="0" err="1" smtClean="0">
                <a:latin typeface="Open Sans" pitchFamily="34" charset="0"/>
                <a:ea typeface="Open Sans" pitchFamily="34" charset="0"/>
                <a:cs typeface="Open Sans" pitchFamily="34" charset="0"/>
              </a:rPr>
              <a:t>Oragnisaties</a:t>
            </a:r>
            <a:r>
              <a:rPr lang="nl-BE" b="1" spc="-150" dirty="0" smtClean="0">
                <a:latin typeface="Open Sans" pitchFamily="34" charset="0"/>
                <a:ea typeface="Open Sans" pitchFamily="34" charset="0"/>
                <a:cs typeface="Open Sans" pitchFamily="34" charset="0"/>
              </a:rPr>
              <a:t> zonder rechtspersoonlijkheid”</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Verenigingen zonder rechtspersoonlijkheid ( “feitelijke verenigingen”) zijn onderneming indien </a:t>
            </a:r>
          </a:p>
          <a:p>
            <a:pPr marL="971550" lvl="1" indent="-514350">
              <a:lnSpc>
                <a:spcPct val="80000"/>
              </a:lnSpc>
              <a:buClr>
                <a:srgbClr val="0070C0"/>
              </a:buClr>
              <a:buSzPct val="80000"/>
              <a:buAutoNum type="alphaLcPeriod"/>
              <a:defRPr/>
            </a:pPr>
            <a:r>
              <a:rPr lang="nl-BE" b="1" spc="-150" dirty="0">
                <a:latin typeface="Open Sans" pitchFamily="34" charset="0"/>
                <a:ea typeface="Open Sans" pitchFamily="34" charset="0"/>
                <a:cs typeface="Open Sans" pitchFamily="34" charset="0"/>
              </a:rPr>
              <a:t>U</a:t>
            </a:r>
            <a:r>
              <a:rPr lang="nl-BE" b="1" spc="-150" dirty="0" smtClean="0">
                <a:latin typeface="Open Sans" pitchFamily="34" charset="0"/>
                <a:ea typeface="Open Sans" pitchFamily="34" charset="0"/>
                <a:cs typeface="Open Sans" pitchFamily="34" charset="0"/>
              </a:rPr>
              <a:t>itkeringsoogmerk hebben</a:t>
            </a:r>
          </a:p>
          <a:p>
            <a:pPr marL="971550" lvl="1" indent="-514350">
              <a:lnSpc>
                <a:spcPct val="80000"/>
              </a:lnSpc>
              <a:buClr>
                <a:srgbClr val="0070C0"/>
              </a:buClr>
              <a:buSzPct val="80000"/>
              <a:buAutoNum type="alphaLcPeriod"/>
              <a:defRPr/>
            </a:pPr>
            <a:r>
              <a:rPr lang="nl-BE" b="1" spc="-150" dirty="0" smtClean="0">
                <a:latin typeface="Open Sans" pitchFamily="34" charset="0"/>
                <a:ea typeface="Open Sans" pitchFamily="34" charset="0"/>
                <a:cs typeface="Open Sans" pitchFamily="34" charset="0"/>
              </a:rPr>
              <a:t>Uitkeringen verrichten aan hun leden of aan personen met beslissende invloed op de organisatie</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8896613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16</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BEGRIP “Organisaties zonder rechtspersoonlijkheid”</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Uitzondering : kredietinstellingen,, verzekeringsondernemingen, beleggingsondernemingen, financiële holdings, … grotendeels uitgesloten van toepassingsgebied</a:t>
            </a: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2845572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17</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Algemene principes blijven </a:t>
            </a: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Punctuele wijzigingen : </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a. Neerlegging van een verzoekschrift WCO schort de procedure van openbare verkoop met verkoopdag binnen een termijn van 2 maanden niet op, tenzij andere beslissing van rechtbank  </a:t>
            </a: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Wijzigingen </a:t>
            </a:r>
            <a:r>
              <a:rPr lang="nl-BE" b="1" spc="-150" dirty="0" err="1" smtClean="0">
                <a:solidFill>
                  <a:srgbClr val="0070C0"/>
                </a:solidFill>
                <a:latin typeface="Open Sans" pitchFamily="34" charset="0"/>
                <a:ea typeface="Open Sans" pitchFamily="34" charset="0"/>
                <a:cs typeface="Open Sans" pitchFamily="34" charset="0"/>
              </a:rPr>
              <a:t>mbt</a:t>
            </a:r>
            <a:r>
              <a:rPr lang="nl-BE" b="1" spc="-150" dirty="0" smtClean="0">
                <a:solidFill>
                  <a:srgbClr val="0070C0"/>
                </a:solidFill>
                <a:latin typeface="Open Sans" pitchFamily="34" charset="0"/>
                <a:ea typeface="Open Sans" pitchFamily="34" charset="0"/>
                <a:cs typeface="Open Sans" pitchFamily="34" charset="0"/>
              </a:rPr>
              <a:t>. de procedure van</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 gerechtelijke reorganisatie</a:t>
            </a:r>
          </a:p>
        </p:txBody>
      </p:sp>
    </p:spTree>
    <p:extLst>
      <p:ext uri="{BB962C8B-B14F-4D97-AF65-F5344CB8AC3E}">
        <p14:creationId xmlns:p14="http://schemas.microsoft.com/office/powerpoint/2010/main" val="337741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18</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b.  Het lot van de tijdens de periode van opschorting ontstane fiscale en sociale schulden met navolgende vereffening of faillissement : hebben het statuut van boedelschuld (  &lt;-&gt; Hof van Cassatie 2 arresten 27 maart 2015)</a:t>
            </a:r>
          </a:p>
          <a:p>
            <a:pPr marL="457200" lvl="1" indent="0">
              <a:lnSpc>
                <a:spcPct val="80000"/>
              </a:lnSpc>
              <a:buClr>
                <a:srgbClr val="0070C0"/>
              </a:buClr>
              <a:buSzPct val="80000"/>
              <a:buNone/>
              <a:defRPr/>
            </a:pPr>
            <a:endParaRPr lang="nl-BE" b="1" spc="-150" dirty="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Wijzigingen </a:t>
            </a:r>
            <a:r>
              <a:rPr lang="nl-BE" b="1" spc="-150" dirty="0" err="1" smtClean="0">
                <a:solidFill>
                  <a:srgbClr val="0070C0"/>
                </a:solidFill>
                <a:latin typeface="Open Sans" pitchFamily="34" charset="0"/>
                <a:ea typeface="Open Sans" pitchFamily="34" charset="0"/>
                <a:cs typeface="Open Sans" pitchFamily="34" charset="0"/>
              </a:rPr>
              <a:t>mbt</a:t>
            </a:r>
            <a:r>
              <a:rPr lang="nl-BE" b="1" spc="-150" dirty="0" smtClean="0">
                <a:solidFill>
                  <a:srgbClr val="0070C0"/>
                </a:solidFill>
                <a:latin typeface="Open Sans" pitchFamily="34" charset="0"/>
                <a:ea typeface="Open Sans" pitchFamily="34" charset="0"/>
                <a:cs typeface="Open Sans" pitchFamily="34" charset="0"/>
              </a:rPr>
              <a:t>. de procedure van</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 gerechtelijke reorganisatie</a:t>
            </a:r>
          </a:p>
        </p:txBody>
      </p:sp>
    </p:spTree>
    <p:extLst>
      <p:ext uri="{BB962C8B-B14F-4D97-AF65-F5344CB8AC3E}">
        <p14:creationId xmlns:p14="http://schemas.microsoft.com/office/powerpoint/2010/main" val="759593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19</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c. Gerechtelijk minnelijk akkoord wordt door de rechtbank gehomologeerd en uitvoerbaar verklaard (analogie voor buitengerechtelijk minnelijk akkoord) : faillissementsbestendigheid </a:t>
            </a:r>
            <a:endParaRPr lang="nl-BE" b="1" spc="-150" dirty="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Wijzigingen </a:t>
            </a:r>
            <a:r>
              <a:rPr lang="nl-BE" b="1" spc="-150" dirty="0" err="1" smtClean="0">
                <a:solidFill>
                  <a:srgbClr val="0070C0"/>
                </a:solidFill>
                <a:latin typeface="Open Sans" pitchFamily="34" charset="0"/>
                <a:ea typeface="Open Sans" pitchFamily="34" charset="0"/>
                <a:cs typeface="Open Sans" pitchFamily="34" charset="0"/>
              </a:rPr>
              <a:t>mbt</a:t>
            </a:r>
            <a:r>
              <a:rPr lang="nl-BE" b="1" spc="-150" dirty="0" smtClean="0">
                <a:solidFill>
                  <a:srgbClr val="0070C0"/>
                </a:solidFill>
                <a:latin typeface="Open Sans" pitchFamily="34" charset="0"/>
                <a:ea typeface="Open Sans" pitchFamily="34" charset="0"/>
                <a:cs typeface="Open Sans" pitchFamily="34" charset="0"/>
              </a:rPr>
              <a:t>. de procedure van</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 gerechtelijke reorganisatie</a:t>
            </a:r>
          </a:p>
        </p:txBody>
      </p:sp>
    </p:spTree>
    <p:extLst>
      <p:ext uri="{BB962C8B-B14F-4D97-AF65-F5344CB8AC3E}">
        <p14:creationId xmlns:p14="http://schemas.microsoft.com/office/powerpoint/2010/main" val="1451594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2</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lnSpc>
                <a:spcPct val="80000"/>
              </a:lnSpc>
              <a:buClr>
                <a:srgbClr val="0070C0"/>
              </a:buClr>
              <a:buSzPct val="80000"/>
              <a:buFont typeface="Wingdings 2" pitchFamily="18" charset="2"/>
              <a:buChar char=""/>
              <a:defRPr/>
            </a:pPr>
            <a:r>
              <a:rPr lang="nl-BE" b="1" spc="-150" dirty="0" smtClean="0">
                <a:latin typeface="Open Sans" pitchFamily="34" charset="0"/>
                <a:ea typeface="Open Sans" pitchFamily="34" charset="0"/>
                <a:cs typeface="Open Sans" pitchFamily="34" charset="0"/>
              </a:rPr>
              <a:t>Inleiding </a:t>
            </a:r>
            <a:endParaRPr lang="nl-BE" b="1" spc="-150" dirty="0">
              <a:latin typeface="Open Sans" pitchFamily="34" charset="0"/>
              <a:ea typeface="Open Sans" pitchFamily="34" charset="0"/>
              <a:cs typeface="Open Sans" pitchFamily="34" charset="0"/>
            </a:endParaRPr>
          </a:p>
          <a:p>
            <a:pPr lvl="1">
              <a:lnSpc>
                <a:spcPct val="80000"/>
              </a:lnSpc>
              <a:buClr>
                <a:srgbClr val="0070C0"/>
              </a:buClr>
              <a:buSzPct val="80000"/>
              <a:buFont typeface="Wingdings 2" pitchFamily="18" charset="2"/>
              <a:buChar char=""/>
              <a:defRPr/>
            </a:pPr>
            <a:r>
              <a:rPr lang="nl-BE" b="1" spc="-150" dirty="0" smtClean="0">
                <a:latin typeface="Open Sans" pitchFamily="34" charset="0"/>
                <a:ea typeface="Open Sans" pitchFamily="34" charset="0"/>
                <a:cs typeface="Open Sans" pitchFamily="34" charset="0"/>
              </a:rPr>
              <a:t>Personeel toepassingsgebied wordt sterk verruimd</a:t>
            </a:r>
          </a:p>
          <a:p>
            <a:pPr lvl="1">
              <a:lnSpc>
                <a:spcPct val="80000"/>
              </a:lnSpc>
              <a:buClr>
                <a:srgbClr val="0070C0"/>
              </a:buClr>
              <a:buSzPct val="80000"/>
              <a:buFont typeface="Wingdings 2" pitchFamily="18" charset="2"/>
              <a:buChar char=""/>
              <a:defRPr/>
            </a:pPr>
            <a:r>
              <a:rPr lang="nl-BE" b="1" spc="-150" dirty="0" smtClean="0">
                <a:latin typeface="Open Sans" pitchFamily="34" charset="0"/>
                <a:ea typeface="Open Sans" pitchFamily="34" charset="0"/>
                <a:cs typeface="Open Sans" pitchFamily="34" charset="0"/>
              </a:rPr>
              <a:t>Wijzigingen </a:t>
            </a:r>
            <a:r>
              <a:rPr lang="nl-BE" b="1" spc="-150" dirty="0" err="1" smtClean="0">
                <a:latin typeface="Open Sans" pitchFamily="34" charset="0"/>
                <a:ea typeface="Open Sans" pitchFamily="34" charset="0"/>
                <a:cs typeface="Open Sans" pitchFamily="34" charset="0"/>
              </a:rPr>
              <a:t>mbt</a:t>
            </a:r>
            <a:r>
              <a:rPr lang="nl-BE" b="1" spc="-150" dirty="0" smtClean="0">
                <a:latin typeface="Open Sans" pitchFamily="34" charset="0"/>
                <a:ea typeface="Open Sans" pitchFamily="34" charset="0"/>
                <a:cs typeface="Open Sans" pitchFamily="34" charset="0"/>
              </a:rPr>
              <a:t>. de procedure van gerechtelijke reorganisatie</a:t>
            </a:r>
          </a:p>
          <a:p>
            <a:pPr lvl="1">
              <a:lnSpc>
                <a:spcPct val="80000"/>
              </a:lnSpc>
              <a:buClr>
                <a:srgbClr val="0070C0"/>
              </a:buClr>
              <a:buSzPct val="80000"/>
              <a:buFont typeface="Wingdings 2" pitchFamily="18" charset="2"/>
              <a:buChar char=""/>
              <a:defRPr/>
            </a:pPr>
            <a:r>
              <a:rPr lang="nl-BE" b="1" spc="-150" dirty="0" smtClean="0">
                <a:latin typeface="Open Sans" pitchFamily="34" charset="0"/>
                <a:ea typeface="Open Sans" pitchFamily="34" charset="0"/>
                <a:cs typeface="Open Sans" pitchFamily="34" charset="0"/>
              </a:rPr>
              <a:t>Wijzigingen </a:t>
            </a:r>
            <a:r>
              <a:rPr lang="nl-BE" b="1" spc="-150" dirty="0" err="1" smtClean="0">
                <a:latin typeface="Open Sans" pitchFamily="34" charset="0"/>
                <a:ea typeface="Open Sans" pitchFamily="34" charset="0"/>
                <a:cs typeface="Open Sans" pitchFamily="34" charset="0"/>
              </a:rPr>
              <a:t>mbt</a:t>
            </a:r>
            <a:r>
              <a:rPr lang="nl-BE" b="1" spc="-150" dirty="0" smtClean="0">
                <a:latin typeface="Open Sans" pitchFamily="34" charset="0"/>
                <a:ea typeface="Open Sans" pitchFamily="34" charset="0"/>
                <a:cs typeface="Open Sans" pitchFamily="34" charset="0"/>
              </a:rPr>
              <a:t>. het faillissement </a:t>
            </a:r>
          </a:p>
          <a:p>
            <a:pPr lvl="1">
              <a:lnSpc>
                <a:spcPct val="80000"/>
              </a:lnSpc>
              <a:buClr>
                <a:srgbClr val="0070C0"/>
              </a:buClr>
              <a:buSzPct val="80000"/>
              <a:buFont typeface="Wingdings 2" pitchFamily="18" charset="2"/>
              <a:buChar char=""/>
              <a:defRPr/>
            </a:pPr>
            <a:r>
              <a:rPr lang="nl-BE" b="1" spc="-150" dirty="0" smtClean="0">
                <a:latin typeface="Open Sans" pitchFamily="34" charset="0"/>
                <a:ea typeface="Open Sans" pitchFamily="34" charset="0"/>
                <a:cs typeface="Open Sans" pitchFamily="34" charset="0"/>
              </a:rPr>
              <a:t>Nieuwe regels op het vlak van bestuurdersaansprakelijkheid </a:t>
            </a:r>
            <a:br>
              <a:rPr lang="nl-BE" b="1" spc="-150" dirty="0" smtClean="0">
                <a:latin typeface="Open Sans" pitchFamily="34" charset="0"/>
                <a:ea typeface="Open Sans" pitchFamily="34" charset="0"/>
                <a:cs typeface="Open Sans" pitchFamily="34" charset="0"/>
              </a:rPr>
            </a:b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Items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20</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a:latin typeface="Open Sans" pitchFamily="34" charset="0"/>
                <a:ea typeface="Open Sans" pitchFamily="34" charset="0"/>
                <a:cs typeface="Open Sans" pitchFamily="34" charset="0"/>
              </a:rPr>
              <a:t>d</a:t>
            </a:r>
            <a:r>
              <a:rPr lang="nl-BE" b="1" spc="-150" dirty="0" smtClean="0">
                <a:latin typeface="Open Sans" pitchFamily="34" charset="0"/>
                <a:ea typeface="Open Sans" pitchFamily="34" charset="0"/>
                <a:cs typeface="Open Sans" pitchFamily="34" charset="0"/>
              </a:rPr>
              <a:t>. Gerechtelijke reorganisatie door een collectief akkoord : wijziging definitie buitengewone schuldvorderingen : “ de schuldvorderingen in de opschorting die gewaarborgd zijn op het ogenblik van de opening van de procedure van gerechtelijke reorganisatie, door een zakelijke zekerheid, en de schuldvorderingen van de schuldeisers eigenaars” </a:t>
            </a:r>
            <a:endParaRPr lang="nl-BE" b="1" spc="-150" dirty="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Wijzigingen </a:t>
            </a:r>
            <a:r>
              <a:rPr lang="nl-BE" b="1" spc="-150" dirty="0" err="1" smtClean="0">
                <a:solidFill>
                  <a:srgbClr val="0070C0"/>
                </a:solidFill>
                <a:latin typeface="Open Sans" pitchFamily="34" charset="0"/>
                <a:ea typeface="Open Sans" pitchFamily="34" charset="0"/>
                <a:cs typeface="Open Sans" pitchFamily="34" charset="0"/>
              </a:rPr>
              <a:t>mbt</a:t>
            </a:r>
            <a:r>
              <a:rPr lang="nl-BE" b="1" spc="-150" dirty="0" smtClean="0">
                <a:solidFill>
                  <a:srgbClr val="0070C0"/>
                </a:solidFill>
                <a:latin typeface="Open Sans" pitchFamily="34" charset="0"/>
                <a:ea typeface="Open Sans" pitchFamily="34" charset="0"/>
                <a:cs typeface="Open Sans" pitchFamily="34" charset="0"/>
              </a:rPr>
              <a:t>. de procedure van</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 gerechtelijke reorganisatie</a:t>
            </a:r>
          </a:p>
        </p:txBody>
      </p:sp>
    </p:spTree>
    <p:extLst>
      <p:ext uri="{BB962C8B-B14F-4D97-AF65-F5344CB8AC3E}">
        <p14:creationId xmlns:p14="http://schemas.microsoft.com/office/powerpoint/2010/main" val="3240858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21</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Slechts buitengewoon voor bedrag waarvoor inschrijving of registratie is genomen, realisatiewaarde van het goed in </a:t>
            </a:r>
            <a:r>
              <a:rPr lang="nl-BE" b="1" spc="-150" dirty="0" err="1" smtClean="0">
                <a:latin typeface="Open Sans" pitchFamily="34" charset="0"/>
                <a:ea typeface="Open Sans" pitchFamily="34" charset="0"/>
                <a:cs typeface="Open Sans" pitchFamily="34" charset="0"/>
              </a:rPr>
              <a:t>going</a:t>
            </a:r>
            <a:r>
              <a:rPr lang="nl-BE" b="1" spc="-150" dirty="0" smtClean="0">
                <a:latin typeface="Open Sans" pitchFamily="34" charset="0"/>
                <a:ea typeface="Open Sans" pitchFamily="34" charset="0"/>
                <a:cs typeface="Open Sans" pitchFamily="34" charset="0"/>
              </a:rPr>
              <a:t> concern of boekhoudkundige waarde</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Wijzigingen </a:t>
            </a:r>
            <a:r>
              <a:rPr lang="nl-BE" b="1" spc="-150" dirty="0" err="1" smtClean="0">
                <a:solidFill>
                  <a:srgbClr val="0070C0"/>
                </a:solidFill>
                <a:latin typeface="Open Sans" pitchFamily="34" charset="0"/>
                <a:ea typeface="Open Sans" pitchFamily="34" charset="0"/>
                <a:cs typeface="Open Sans" pitchFamily="34" charset="0"/>
              </a:rPr>
              <a:t>mbt</a:t>
            </a:r>
            <a:r>
              <a:rPr lang="nl-BE" b="1" spc="-150" dirty="0" smtClean="0">
                <a:solidFill>
                  <a:srgbClr val="0070C0"/>
                </a:solidFill>
                <a:latin typeface="Open Sans" pitchFamily="34" charset="0"/>
                <a:ea typeface="Open Sans" pitchFamily="34" charset="0"/>
                <a:cs typeface="Open Sans" pitchFamily="34" charset="0"/>
              </a:rPr>
              <a:t>. de procedure van</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 gerechtelijke reorganisatie</a:t>
            </a:r>
          </a:p>
        </p:txBody>
      </p:sp>
    </p:spTree>
    <p:extLst>
      <p:ext uri="{BB962C8B-B14F-4D97-AF65-F5344CB8AC3E}">
        <p14:creationId xmlns:p14="http://schemas.microsoft.com/office/powerpoint/2010/main" val="2211159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22</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e. Minimumpercentage in reorganisatieplan voor betaling verhoogt naar 20 % verbod om vermindering of kwijtschelding van schuldvordering uit arbeidsprestaties geldt niet voor fiscale of sociale bijdragen/schulden.</a:t>
            </a: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Wijzigingen </a:t>
            </a:r>
            <a:r>
              <a:rPr lang="nl-BE" b="1" spc="-150" dirty="0" err="1" smtClean="0">
                <a:solidFill>
                  <a:srgbClr val="0070C0"/>
                </a:solidFill>
                <a:latin typeface="Open Sans" pitchFamily="34" charset="0"/>
                <a:ea typeface="Open Sans" pitchFamily="34" charset="0"/>
                <a:cs typeface="Open Sans" pitchFamily="34" charset="0"/>
              </a:rPr>
              <a:t>mbt</a:t>
            </a:r>
            <a:r>
              <a:rPr lang="nl-BE" b="1" spc="-150" dirty="0" smtClean="0">
                <a:solidFill>
                  <a:srgbClr val="0070C0"/>
                </a:solidFill>
                <a:latin typeface="Open Sans" pitchFamily="34" charset="0"/>
                <a:ea typeface="Open Sans" pitchFamily="34" charset="0"/>
                <a:cs typeface="Open Sans" pitchFamily="34" charset="0"/>
              </a:rPr>
              <a:t>. de procedure van</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 gerechtelijke reorganisatie</a:t>
            </a:r>
          </a:p>
        </p:txBody>
      </p:sp>
    </p:spTree>
    <p:extLst>
      <p:ext uri="{BB962C8B-B14F-4D97-AF65-F5344CB8AC3E}">
        <p14:creationId xmlns:p14="http://schemas.microsoft.com/office/powerpoint/2010/main" val="30350228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23</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f. Bij procedure gerechtelijke reorganisatie door een overdracht onder gerechtelijk gezag : mogelijkheid één of meer niet </a:t>
            </a:r>
            <a:r>
              <a:rPr lang="nl-BE" b="1" spc="-150" dirty="0" err="1" smtClean="0">
                <a:latin typeface="Open Sans" pitchFamily="34" charset="0"/>
                <a:ea typeface="Open Sans" pitchFamily="34" charset="0"/>
                <a:cs typeface="Open Sans" pitchFamily="34" charset="0"/>
              </a:rPr>
              <a:t>intuitu</a:t>
            </a:r>
            <a:r>
              <a:rPr lang="nl-BE" b="1" spc="-150" dirty="0" smtClean="0">
                <a:latin typeface="Open Sans" pitchFamily="34" charset="0"/>
                <a:ea typeface="Open Sans" pitchFamily="34" charset="0"/>
                <a:cs typeface="Open Sans" pitchFamily="34" charset="0"/>
              </a:rPr>
              <a:t> personae gesloten overeenkomsten mee op te nemen in bod. </a:t>
            </a: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Wijzigingen </a:t>
            </a:r>
            <a:r>
              <a:rPr lang="nl-BE" b="1" spc="-150" dirty="0" err="1" smtClean="0">
                <a:solidFill>
                  <a:srgbClr val="0070C0"/>
                </a:solidFill>
                <a:latin typeface="Open Sans" pitchFamily="34" charset="0"/>
                <a:ea typeface="Open Sans" pitchFamily="34" charset="0"/>
                <a:cs typeface="Open Sans" pitchFamily="34" charset="0"/>
              </a:rPr>
              <a:t>mbt</a:t>
            </a:r>
            <a:r>
              <a:rPr lang="nl-BE" b="1" spc="-150" dirty="0" smtClean="0">
                <a:solidFill>
                  <a:srgbClr val="0070C0"/>
                </a:solidFill>
                <a:latin typeface="Open Sans" pitchFamily="34" charset="0"/>
                <a:ea typeface="Open Sans" pitchFamily="34" charset="0"/>
                <a:cs typeface="Open Sans" pitchFamily="34" charset="0"/>
              </a:rPr>
              <a:t>. de procedure van</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 gerechtelijke reorganisatie</a:t>
            </a:r>
          </a:p>
        </p:txBody>
      </p:sp>
    </p:spTree>
    <p:extLst>
      <p:ext uri="{BB962C8B-B14F-4D97-AF65-F5344CB8AC3E}">
        <p14:creationId xmlns:p14="http://schemas.microsoft.com/office/powerpoint/2010/main" val="223890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24</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Veelal punctueel van aard :</a:t>
            </a:r>
          </a:p>
          <a:p>
            <a:pPr marL="457200" lvl="1" indent="0">
              <a:lnSpc>
                <a:spcPct val="80000"/>
              </a:lnSpc>
              <a:buClr>
                <a:srgbClr val="0070C0"/>
              </a:buClr>
              <a:buSzPct val="80000"/>
              <a:buNone/>
              <a:defRPr/>
            </a:pPr>
            <a:endParaRPr lang="nl-BE" b="1" spc="-150" dirty="0">
              <a:latin typeface="Open Sans" pitchFamily="34" charset="0"/>
              <a:ea typeface="Open Sans" pitchFamily="34" charset="0"/>
              <a:cs typeface="Open Sans" pitchFamily="34" charset="0"/>
            </a:endParaRPr>
          </a:p>
          <a:p>
            <a:pPr marL="971550" lvl="1" indent="-514350">
              <a:lnSpc>
                <a:spcPct val="80000"/>
              </a:lnSpc>
              <a:buClr>
                <a:srgbClr val="0070C0"/>
              </a:buClr>
              <a:buSzPct val="80000"/>
              <a:buAutoNum type="alphaLcPeriod"/>
              <a:defRPr/>
            </a:pPr>
            <a:r>
              <a:rPr lang="nl-BE" b="1" spc="-150" dirty="0" smtClean="0">
                <a:latin typeface="Open Sans" pitchFamily="34" charset="0"/>
                <a:ea typeface="Open Sans" pitchFamily="34" charset="0"/>
                <a:cs typeface="Open Sans" pitchFamily="34" charset="0"/>
              </a:rPr>
              <a:t>Goederen die een gefailleerde verwerft tijdens het faillissement maken geen deel meer uit van boedel (tenzij de oorzaak aan het faillissement voorafgaat)</a:t>
            </a:r>
          </a:p>
          <a:p>
            <a:pPr marL="457200" lvl="1" indent="0">
              <a:lnSpc>
                <a:spcPct val="80000"/>
              </a:lnSpc>
              <a:buClr>
                <a:srgbClr val="0070C0"/>
              </a:buClr>
              <a:buSzPct val="80000"/>
              <a:buNone/>
              <a:defRPr/>
            </a:pPr>
            <a:r>
              <a:rPr lang="nl-BE" b="1" spc="-150" dirty="0">
                <a:latin typeface="Open Sans" pitchFamily="34" charset="0"/>
                <a:ea typeface="Open Sans" pitchFamily="34" charset="0"/>
                <a:cs typeface="Open Sans" pitchFamily="34" charset="0"/>
              </a:rPr>
              <a:t>	</a:t>
            </a:r>
            <a:r>
              <a:rPr lang="nl-BE" b="1" spc="-150" dirty="0" smtClean="0">
                <a:latin typeface="Open Sans" pitchFamily="34" charset="0"/>
                <a:ea typeface="Open Sans" pitchFamily="34" charset="0"/>
                <a:cs typeface="Open Sans" pitchFamily="34" charset="0"/>
              </a:rPr>
              <a:t>Doelstelling van wetgever ‘</a:t>
            </a:r>
            <a:r>
              <a:rPr lang="nl-BE" b="1" spc="-150" dirty="0" err="1" smtClean="0">
                <a:latin typeface="Open Sans" pitchFamily="34" charset="0"/>
                <a:ea typeface="Open Sans" pitchFamily="34" charset="0"/>
                <a:cs typeface="Open Sans" pitchFamily="34" charset="0"/>
              </a:rPr>
              <a:t>fresh</a:t>
            </a:r>
            <a:r>
              <a:rPr lang="nl-BE" b="1" spc="-150" dirty="0" smtClean="0">
                <a:latin typeface="Open Sans" pitchFamily="34" charset="0"/>
                <a:ea typeface="Open Sans" pitchFamily="34" charset="0"/>
                <a:cs typeface="Open Sans" pitchFamily="34" charset="0"/>
              </a:rPr>
              <a:t> start’ en 	tweede kans. </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Wijzigingen </a:t>
            </a:r>
            <a:r>
              <a:rPr lang="nl-BE" b="1" spc="-150" dirty="0" err="1" smtClean="0">
                <a:solidFill>
                  <a:srgbClr val="0070C0"/>
                </a:solidFill>
                <a:latin typeface="Open Sans" pitchFamily="34" charset="0"/>
                <a:ea typeface="Open Sans" pitchFamily="34" charset="0"/>
                <a:cs typeface="Open Sans" pitchFamily="34" charset="0"/>
              </a:rPr>
              <a:t>mbt</a:t>
            </a:r>
            <a:r>
              <a:rPr lang="nl-BE" b="1" spc="-150" dirty="0" smtClean="0">
                <a:solidFill>
                  <a:srgbClr val="0070C0"/>
                </a:solidFill>
                <a:latin typeface="Open Sans" pitchFamily="34" charset="0"/>
                <a:ea typeface="Open Sans" pitchFamily="34" charset="0"/>
                <a:cs typeface="Open Sans" pitchFamily="34" charset="0"/>
              </a:rPr>
              <a:t>. het faillissement </a:t>
            </a:r>
          </a:p>
        </p:txBody>
      </p:sp>
    </p:spTree>
    <p:extLst>
      <p:ext uri="{BB962C8B-B14F-4D97-AF65-F5344CB8AC3E}">
        <p14:creationId xmlns:p14="http://schemas.microsoft.com/office/powerpoint/2010/main" val="25756598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25</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b. Overeenkomsten ontstaan voor de datum van het faillissementsvonnis : curator kan deze overeenkomsten éénzijdig beëindigen indien het beheer van de boedel dit noodzakelijkerwijs vereist.</a:t>
            </a:r>
          </a:p>
        </p:txBody>
      </p:sp>
      <p:sp>
        <p:nvSpPr>
          <p:cNvPr id="9" name="Tijdelijke aanduiding voor inhoud 4"/>
          <p:cNvSpPr txBox="1">
            <a:spLocks/>
          </p:cNvSpPr>
          <p:nvPr/>
        </p:nvSpPr>
        <p:spPr>
          <a:xfrm>
            <a:off x="827088" y="1440838"/>
            <a:ext cx="7345362" cy="720725"/>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Wijzigingen </a:t>
            </a:r>
            <a:r>
              <a:rPr lang="nl-BE" b="1" spc="-150" dirty="0" err="1" smtClean="0">
                <a:solidFill>
                  <a:srgbClr val="0070C0"/>
                </a:solidFill>
                <a:latin typeface="Open Sans" pitchFamily="34" charset="0"/>
                <a:ea typeface="Open Sans" pitchFamily="34" charset="0"/>
                <a:cs typeface="Open Sans" pitchFamily="34" charset="0"/>
              </a:rPr>
              <a:t>mbt</a:t>
            </a:r>
            <a:r>
              <a:rPr lang="nl-BE" b="1" spc="-150" dirty="0" smtClean="0">
                <a:solidFill>
                  <a:srgbClr val="0070C0"/>
                </a:solidFill>
                <a:latin typeface="Open Sans" pitchFamily="34" charset="0"/>
                <a:ea typeface="Open Sans" pitchFamily="34" charset="0"/>
                <a:cs typeface="Open Sans" pitchFamily="34" charset="0"/>
              </a:rPr>
              <a:t>. het faillissement </a:t>
            </a:r>
          </a:p>
        </p:txBody>
      </p:sp>
    </p:spTree>
    <p:extLst>
      <p:ext uri="{BB962C8B-B14F-4D97-AF65-F5344CB8AC3E}">
        <p14:creationId xmlns:p14="http://schemas.microsoft.com/office/powerpoint/2010/main" val="5242207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26</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c. Huidige regeling van verschoonbaarheid van een natuurlijk persoon wordt vervangen door kwijtschelding.</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Uitgangspunt : een gefailleerde natuurlijke persoon wordt bevrijd van de restschulden onverminderd de zakelijke zekerheden gesteld door de schuldenaar of derden.</a:t>
            </a:r>
          </a:p>
        </p:txBody>
      </p:sp>
      <p:sp>
        <p:nvSpPr>
          <p:cNvPr id="9" name="Tijdelijke aanduiding voor inhoud 4"/>
          <p:cNvSpPr txBox="1">
            <a:spLocks/>
          </p:cNvSpPr>
          <p:nvPr/>
        </p:nvSpPr>
        <p:spPr>
          <a:xfrm>
            <a:off x="827088" y="1440838"/>
            <a:ext cx="7345362" cy="720725"/>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Wijzigingen </a:t>
            </a:r>
            <a:r>
              <a:rPr lang="nl-BE" b="1" spc="-150" dirty="0" err="1" smtClean="0">
                <a:solidFill>
                  <a:srgbClr val="0070C0"/>
                </a:solidFill>
                <a:latin typeface="Open Sans" pitchFamily="34" charset="0"/>
                <a:ea typeface="Open Sans" pitchFamily="34" charset="0"/>
                <a:cs typeface="Open Sans" pitchFamily="34" charset="0"/>
              </a:rPr>
              <a:t>mbt</a:t>
            </a:r>
            <a:r>
              <a:rPr lang="nl-BE" b="1" spc="-150" dirty="0" smtClean="0">
                <a:solidFill>
                  <a:srgbClr val="0070C0"/>
                </a:solidFill>
                <a:latin typeface="Open Sans" pitchFamily="34" charset="0"/>
                <a:ea typeface="Open Sans" pitchFamily="34" charset="0"/>
                <a:cs typeface="Open Sans" pitchFamily="34" charset="0"/>
              </a:rPr>
              <a:t>. het faillissement </a:t>
            </a:r>
          </a:p>
        </p:txBody>
      </p:sp>
    </p:spTree>
    <p:extLst>
      <p:ext uri="{BB962C8B-B14F-4D97-AF65-F5344CB8AC3E}">
        <p14:creationId xmlns:p14="http://schemas.microsoft.com/office/powerpoint/2010/main" val="37248176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27</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Er dient niet gewacht te worden tot sluiting van het faillissement om kwijtschelding te bekomen.</a:t>
            </a:r>
          </a:p>
          <a:p>
            <a:pPr marL="457200" lvl="1" indent="0">
              <a:lnSpc>
                <a:spcPct val="80000"/>
              </a:lnSpc>
              <a:buClr>
                <a:srgbClr val="0070C0"/>
              </a:buClr>
              <a:buSzPct val="80000"/>
              <a:buNone/>
              <a:defRPr/>
            </a:pPr>
            <a:endParaRPr lang="nl-BE" b="1" spc="-150" dirty="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Indien kwijtschelding wordt bekomen, wordt (gewezen) echtgenoot of gewezen wettelijk samenwonende van de gefailleerde ook van de verplichting bevrijd, tenzij het gaat om persoonlijke of gemeenschappelijke schulden die vreemd zijn aan de beroepsactiviteit van de gefailleerde. </a:t>
            </a:r>
          </a:p>
        </p:txBody>
      </p:sp>
      <p:sp>
        <p:nvSpPr>
          <p:cNvPr id="9" name="Tijdelijke aanduiding voor inhoud 4"/>
          <p:cNvSpPr txBox="1">
            <a:spLocks/>
          </p:cNvSpPr>
          <p:nvPr/>
        </p:nvSpPr>
        <p:spPr>
          <a:xfrm>
            <a:off x="827088" y="1440838"/>
            <a:ext cx="7345362" cy="720725"/>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Wijzigingen </a:t>
            </a:r>
            <a:r>
              <a:rPr lang="nl-BE" b="1" spc="-150" dirty="0" err="1" smtClean="0">
                <a:solidFill>
                  <a:srgbClr val="0070C0"/>
                </a:solidFill>
                <a:latin typeface="Open Sans" pitchFamily="34" charset="0"/>
                <a:ea typeface="Open Sans" pitchFamily="34" charset="0"/>
                <a:cs typeface="Open Sans" pitchFamily="34" charset="0"/>
              </a:rPr>
              <a:t>mbt</a:t>
            </a:r>
            <a:r>
              <a:rPr lang="nl-BE" b="1" spc="-150" dirty="0" smtClean="0">
                <a:solidFill>
                  <a:srgbClr val="0070C0"/>
                </a:solidFill>
                <a:latin typeface="Open Sans" pitchFamily="34" charset="0"/>
                <a:ea typeface="Open Sans" pitchFamily="34" charset="0"/>
                <a:cs typeface="Open Sans" pitchFamily="34" charset="0"/>
              </a:rPr>
              <a:t>. het faillissement </a:t>
            </a:r>
          </a:p>
        </p:txBody>
      </p:sp>
    </p:spTree>
    <p:extLst>
      <p:ext uri="{BB962C8B-B14F-4D97-AF65-F5344CB8AC3E}">
        <p14:creationId xmlns:p14="http://schemas.microsoft.com/office/powerpoint/2010/main" val="22391237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28</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Bepalingen </a:t>
            </a:r>
            <a:r>
              <a:rPr lang="nl-BE" b="1" spc="-150" dirty="0" err="1" smtClean="0">
                <a:latin typeface="Open Sans" pitchFamily="34" charset="0"/>
                <a:ea typeface="Open Sans" pitchFamily="34" charset="0"/>
                <a:cs typeface="Open Sans" pitchFamily="34" charset="0"/>
              </a:rPr>
              <a:t>terzake</a:t>
            </a:r>
            <a:r>
              <a:rPr lang="nl-BE" b="1" spc="-150" dirty="0" smtClean="0">
                <a:latin typeface="Open Sans" pitchFamily="34" charset="0"/>
                <a:ea typeface="Open Sans" pitchFamily="34" charset="0"/>
                <a:cs typeface="Open Sans" pitchFamily="34" charset="0"/>
              </a:rPr>
              <a:t> opgenomen in Titel VII van Boek XX</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Van toepassing op ALLE ondernemingen (</a:t>
            </a:r>
            <a:r>
              <a:rPr lang="nl-BE" b="1" spc="-150" dirty="0" err="1" smtClean="0">
                <a:latin typeface="Open Sans" pitchFamily="34" charset="0"/>
                <a:ea typeface="Open Sans" pitchFamily="34" charset="0"/>
                <a:cs typeface="Open Sans" pitchFamily="34" charset="0"/>
              </a:rPr>
              <a:t>uitz</a:t>
            </a:r>
            <a:r>
              <a:rPr lang="nl-BE" b="1" spc="-150" dirty="0" smtClean="0">
                <a:latin typeface="Open Sans" pitchFamily="34" charset="0"/>
                <a:ea typeface="Open Sans" pitchFamily="34" charset="0"/>
                <a:cs typeface="Open Sans" pitchFamily="34" charset="0"/>
              </a:rPr>
              <a:t>. natuurlijke zelfstandige personen)</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Oogmerk : huidige of gewezen bestuurders, zaakvoerders, dagelijkse bestuurders, leden van directieraad, personen met een werkelijke bestuursbevoegdheid</a:t>
            </a: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Nieuwe regels op het vlak van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bestuurdersaansprakelijkheid </a:t>
            </a:r>
          </a:p>
        </p:txBody>
      </p:sp>
    </p:spTree>
    <p:extLst>
      <p:ext uri="{BB962C8B-B14F-4D97-AF65-F5344CB8AC3E}">
        <p14:creationId xmlns:p14="http://schemas.microsoft.com/office/powerpoint/2010/main" val="19904103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29</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Bestaande regel inzake aansprakelijkheid wegens kennelijk grove fout die heeft bijgedragen tot het faillissement wordt algemene regel voor alle rechtspersonen en organisaties zonder rechtspersoonlijkheid die een onderneming zijn in de zin van Boek XX.</a:t>
            </a: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Nieuwe regels op het vlak van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bestuurdersaansprakelijkheid </a:t>
            </a:r>
          </a:p>
        </p:txBody>
      </p:sp>
    </p:spTree>
    <p:extLst>
      <p:ext uri="{BB962C8B-B14F-4D97-AF65-F5344CB8AC3E}">
        <p14:creationId xmlns:p14="http://schemas.microsoft.com/office/powerpoint/2010/main" val="3849214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3</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Wet 11/08/2017 (B.S. 11.09.2017) : nieuw Boek XX bij het Wetboek Economisch Recht (WER)</a:t>
            </a:r>
          </a:p>
          <a:p>
            <a:pPr marL="457200" lvl="1" indent="0">
              <a:lnSpc>
                <a:spcPct val="80000"/>
              </a:lnSpc>
              <a:buClr>
                <a:srgbClr val="0070C0"/>
              </a:buClr>
              <a:buSzPct val="80000"/>
              <a:buNone/>
              <a:defRPr/>
            </a:pPr>
            <a:endParaRPr lang="nl-BE" b="1" spc="-150" dirty="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BOEK XX samenvoeging van Wet 31.01.2009 betreffende WCO en Faillissementswet 8.08.1997</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Inleiding</a:t>
            </a:r>
          </a:p>
        </p:txBody>
      </p:sp>
    </p:spTree>
    <p:extLst>
      <p:ext uri="{BB962C8B-B14F-4D97-AF65-F5344CB8AC3E}">
        <p14:creationId xmlns:p14="http://schemas.microsoft.com/office/powerpoint/2010/main" val="24469166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30</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“Kleine” </a:t>
            </a:r>
            <a:r>
              <a:rPr lang="nl-BE" b="1" spc="-150" dirty="0" err="1" smtClean="0">
                <a:latin typeface="Open Sans" pitchFamily="34" charset="0"/>
                <a:ea typeface="Open Sans" pitchFamily="34" charset="0"/>
                <a:cs typeface="Open Sans" pitchFamily="34" charset="0"/>
              </a:rPr>
              <a:t>VZW’s</a:t>
            </a:r>
            <a:r>
              <a:rPr lang="nl-BE" b="1" spc="-150" dirty="0" smtClean="0">
                <a:latin typeface="Open Sans" pitchFamily="34" charset="0"/>
                <a:ea typeface="Open Sans" pitchFamily="34" charset="0"/>
                <a:cs typeface="Open Sans" pitchFamily="34" charset="0"/>
              </a:rPr>
              <a:t>, </a:t>
            </a:r>
            <a:r>
              <a:rPr lang="nl-BE" b="1" spc="-150" dirty="0" err="1" smtClean="0">
                <a:latin typeface="Open Sans" pitchFamily="34" charset="0"/>
                <a:ea typeface="Open Sans" pitchFamily="34" charset="0"/>
                <a:cs typeface="Open Sans" pitchFamily="34" charset="0"/>
              </a:rPr>
              <a:t>IVZW’s</a:t>
            </a:r>
            <a:r>
              <a:rPr lang="nl-BE" b="1" spc="-150" dirty="0" smtClean="0">
                <a:latin typeface="Open Sans" pitchFamily="34" charset="0"/>
                <a:ea typeface="Open Sans" pitchFamily="34" charset="0"/>
                <a:cs typeface="Open Sans" pitchFamily="34" charset="0"/>
              </a:rPr>
              <a:t> en stichtingen worden van het toepassingsgebied uitgesloten.</a:t>
            </a: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Nieuwe regels op het vlak van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bestuurdersaansprakelijkheid </a:t>
            </a:r>
          </a:p>
        </p:txBody>
      </p:sp>
    </p:spTree>
    <p:extLst>
      <p:ext uri="{BB962C8B-B14F-4D97-AF65-F5344CB8AC3E}">
        <p14:creationId xmlns:p14="http://schemas.microsoft.com/office/powerpoint/2010/main" val="15191464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31</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Objectieve aansprakelijkheid voor niet – betaalde sociale bijdragen in hoofde van de bestuurders of zaakvoerders wordt omgevormd tot ALLE door Titel VII van Boek XX geviseerde ondernemingen geldende aansprakelijkheidsregel.</a:t>
            </a: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Nieuwe regels op het vlak van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bestuurdersaansprakelijkheid </a:t>
            </a:r>
          </a:p>
        </p:txBody>
      </p:sp>
    </p:spTree>
    <p:extLst>
      <p:ext uri="{BB962C8B-B14F-4D97-AF65-F5344CB8AC3E}">
        <p14:creationId xmlns:p14="http://schemas.microsoft.com/office/powerpoint/2010/main" val="41580008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32</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Nieuwe aansprakelijkheid in Boek XX op basis van leerstuk “ </a:t>
            </a:r>
            <a:r>
              <a:rPr lang="nl-BE" b="1" spc="-150" dirty="0" err="1" smtClean="0">
                <a:latin typeface="Open Sans" pitchFamily="34" charset="0"/>
                <a:ea typeface="Open Sans" pitchFamily="34" charset="0"/>
                <a:cs typeface="Open Sans" pitchFamily="34" charset="0"/>
              </a:rPr>
              <a:t>wrongful</a:t>
            </a:r>
            <a:r>
              <a:rPr lang="nl-BE" b="1" spc="-150" dirty="0" smtClean="0">
                <a:latin typeface="Open Sans" pitchFamily="34" charset="0"/>
                <a:ea typeface="Open Sans" pitchFamily="34" charset="0"/>
                <a:cs typeface="Open Sans" pitchFamily="34" charset="0"/>
              </a:rPr>
              <a:t> </a:t>
            </a:r>
            <a:r>
              <a:rPr lang="nl-BE" b="1" spc="-150" dirty="0" err="1" smtClean="0">
                <a:latin typeface="Open Sans" pitchFamily="34" charset="0"/>
                <a:ea typeface="Open Sans" pitchFamily="34" charset="0"/>
                <a:cs typeface="Open Sans" pitchFamily="34" charset="0"/>
              </a:rPr>
              <a:t>trading</a:t>
            </a:r>
            <a:r>
              <a:rPr lang="nl-BE" b="1" spc="-150" dirty="0" smtClean="0">
                <a:latin typeface="Open Sans" pitchFamily="34" charset="0"/>
                <a:ea typeface="Open Sans" pitchFamily="34" charset="0"/>
                <a:cs typeface="Open Sans" pitchFamily="34" charset="0"/>
              </a:rPr>
              <a:t>”.</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De bestuurders of zaakvoerders kunnen in geval van faillissement geheel of gedeeltelijk aansprakelijk gesteld worden voor het netto – passief wanneer :</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Nieuwe regels op het vlak van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bestuurdersaansprakelijkheid </a:t>
            </a:r>
          </a:p>
        </p:txBody>
      </p:sp>
    </p:spTree>
    <p:extLst>
      <p:ext uri="{BB962C8B-B14F-4D97-AF65-F5344CB8AC3E}">
        <p14:creationId xmlns:p14="http://schemas.microsoft.com/office/powerpoint/2010/main" val="14021508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33</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971550" lvl="1" indent="-514350">
              <a:lnSpc>
                <a:spcPct val="80000"/>
              </a:lnSpc>
              <a:buClr>
                <a:srgbClr val="0070C0"/>
              </a:buClr>
              <a:buSzPct val="80000"/>
              <a:buAutoNum type="arabicPeriod"/>
              <a:defRPr/>
            </a:pPr>
            <a:r>
              <a:rPr lang="nl-BE" b="1" spc="-150" dirty="0" smtClean="0">
                <a:latin typeface="Open Sans" pitchFamily="34" charset="0"/>
                <a:ea typeface="Open Sans" pitchFamily="34" charset="0"/>
                <a:cs typeface="Open Sans" pitchFamily="34" charset="0"/>
              </a:rPr>
              <a:t>Zij op enig ogenblik voor het faillissement wisten of behoorden te weten dat er kennelijk geen redelijk vooruitzicht was om de onderneming of haar activiteiten te behouden en een faillissement te vermijden.</a:t>
            </a:r>
          </a:p>
          <a:p>
            <a:pPr marL="971550" lvl="1" indent="-514350">
              <a:lnSpc>
                <a:spcPct val="80000"/>
              </a:lnSpc>
              <a:buClr>
                <a:srgbClr val="0070C0"/>
              </a:buClr>
              <a:buSzPct val="80000"/>
              <a:buAutoNum type="arabicPeriod"/>
              <a:defRPr/>
            </a:pPr>
            <a:r>
              <a:rPr lang="nl-BE" b="1" spc="-150" dirty="0" smtClean="0">
                <a:latin typeface="Open Sans" pitchFamily="34" charset="0"/>
                <a:ea typeface="Open Sans" pitchFamily="34" charset="0"/>
                <a:cs typeface="Open Sans" pitchFamily="34" charset="0"/>
              </a:rPr>
              <a:t>De betrokkene  op dat ogenblik bestuurder of zaakvoerder was.</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Nieuwe regels op het vlak van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bestuurdersaansprakelijkheid </a:t>
            </a:r>
          </a:p>
        </p:txBody>
      </p:sp>
    </p:spTree>
    <p:extLst>
      <p:ext uri="{BB962C8B-B14F-4D97-AF65-F5344CB8AC3E}">
        <p14:creationId xmlns:p14="http://schemas.microsoft.com/office/powerpoint/2010/main" val="5393916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34</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solidFill>
                  <a:srgbClr val="0070C0"/>
                </a:solidFill>
                <a:latin typeface="Open Sans" pitchFamily="34" charset="0"/>
                <a:ea typeface="Open Sans" pitchFamily="34" charset="0"/>
                <a:cs typeface="Open Sans" pitchFamily="34" charset="0"/>
              </a:rPr>
              <a:t>3. </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De betrokkenen vanaf dat ogenblik niet heeft gehandeld zoals een normaal voorzichtig en zorgvuldig bestuurder in dezelfde omstandigheden zou gehandeld hebben.</a:t>
            </a:r>
            <a:endParaRPr lang="nl-BE" b="1" spc="-150" dirty="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Nieuwe regels op het vlak van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bestuurdersaansprakelijkheid </a:t>
            </a:r>
          </a:p>
        </p:txBody>
      </p:sp>
    </p:spTree>
    <p:extLst>
      <p:ext uri="{BB962C8B-B14F-4D97-AF65-F5344CB8AC3E}">
        <p14:creationId xmlns:p14="http://schemas.microsoft.com/office/powerpoint/2010/main" val="10329278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35</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err="1" smtClean="0">
                <a:latin typeface="Open Sans" pitchFamily="34" charset="0"/>
                <a:ea typeface="Open Sans" pitchFamily="34" charset="0"/>
                <a:cs typeface="Open Sans" pitchFamily="34" charset="0"/>
              </a:rPr>
              <a:t>Uitz</a:t>
            </a:r>
            <a:r>
              <a:rPr lang="nl-BE" b="1" spc="-150" dirty="0" smtClean="0">
                <a:latin typeface="Open Sans" pitchFamily="34" charset="0"/>
                <a:ea typeface="Open Sans" pitchFamily="34" charset="0"/>
                <a:cs typeface="Open Sans" pitchFamily="34" charset="0"/>
              </a:rPr>
              <a:t>. Regeling : niet van toepassing voor “kleine” VZW, IVZW of stichting.</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Nieuwe regels op het vlak van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bestuurdersaansprakelijkheid </a:t>
            </a:r>
          </a:p>
        </p:txBody>
      </p:sp>
    </p:spTree>
    <p:extLst>
      <p:ext uri="{BB962C8B-B14F-4D97-AF65-F5344CB8AC3E}">
        <p14:creationId xmlns:p14="http://schemas.microsoft.com/office/powerpoint/2010/main" val="2210494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36</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Boek XX is ion werking getreden op 1 mei 2018 en is van toepassing voor de </a:t>
            </a:r>
            <a:r>
              <a:rPr lang="nl-BE" b="1" spc="-150" dirty="0" err="1" smtClean="0">
                <a:latin typeface="Open Sans" pitchFamily="34" charset="0"/>
                <a:ea typeface="Open Sans" pitchFamily="34" charset="0"/>
                <a:cs typeface="Open Sans" pitchFamily="34" charset="0"/>
              </a:rPr>
              <a:t>Insolventiepocedures</a:t>
            </a:r>
            <a:r>
              <a:rPr lang="nl-BE" b="1" spc="-150" dirty="0" smtClean="0">
                <a:latin typeface="Open Sans" pitchFamily="34" charset="0"/>
                <a:ea typeface="Open Sans" pitchFamily="34" charset="0"/>
                <a:cs typeface="Open Sans" pitchFamily="34" charset="0"/>
              </a:rPr>
              <a:t> die vanaf de inwerkingtreding van de wet werden geopend.</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Nieuwe regels op het vlak van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bestuurdersaansprakelijkheid </a:t>
            </a:r>
          </a:p>
        </p:txBody>
      </p:sp>
    </p:spTree>
    <p:extLst>
      <p:ext uri="{BB962C8B-B14F-4D97-AF65-F5344CB8AC3E}">
        <p14:creationId xmlns:p14="http://schemas.microsoft.com/office/powerpoint/2010/main" val="19363140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a:xfrm>
            <a:off x="6974904" y="6503481"/>
            <a:ext cx="2133600" cy="365125"/>
          </a:xfrm>
        </p:spPr>
        <p:txBody>
          <a:bodyPr/>
          <a:lstStyle/>
          <a:p>
            <a:pPr>
              <a:defRPr/>
            </a:pPr>
            <a:fld id="{8A39D7C4-4A37-4AF3-8B24-C1EA01D280C5}" type="slidenum">
              <a:rPr lang="nl-BE"/>
              <a:pPr>
                <a:defRPr/>
              </a:pPr>
              <a:t>37</a:t>
            </a:fld>
            <a:endParaRPr lang="nl-BE" dirty="0"/>
          </a:p>
        </p:txBody>
      </p:sp>
      <p:sp>
        <p:nvSpPr>
          <p:cNvPr id="6" name="Titel 2"/>
          <p:cNvSpPr txBox="1">
            <a:spLocks/>
          </p:cNvSpPr>
          <p:nvPr/>
        </p:nvSpPr>
        <p:spPr bwMode="auto">
          <a:xfrm>
            <a:off x="1043608" y="188640"/>
            <a:ext cx="8459787" cy="112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spc="-300" dirty="0" smtClean="0">
              <a:latin typeface="Open Sans" pitchFamily="34" charset="0"/>
              <a:ea typeface="Open Sans" pitchFamily="34" charset="0"/>
              <a:cs typeface="Open Sans" pitchFamily="34" charset="0"/>
            </a:endParaRPr>
          </a:p>
          <a:p>
            <a:pPr algn="l" fontAlgn="auto">
              <a:lnSpc>
                <a:spcPts val="3500"/>
              </a:lnSpc>
              <a:spcAft>
                <a:spcPts val="0"/>
              </a:spcAft>
              <a:defRPr/>
            </a:pPr>
            <a:endParaRPr lang="nl-BE" b="1" spc="-300" dirty="0">
              <a:latin typeface="Open Sans" pitchFamily="34" charset="0"/>
              <a:ea typeface="Open Sans" pitchFamily="34" charset="0"/>
              <a:cs typeface="Open Sans" pitchFamily="34" charset="0"/>
            </a:endParaRPr>
          </a:p>
        </p:txBody>
      </p:sp>
      <p:sp>
        <p:nvSpPr>
          <p:cNvPr id="8" name="Tijdelijke aanduiding voor inhoud 4"/>
          <p:cNvSpPr txBox="1">
            <a:spLocks/>
          </p:cNvSpPr>
          <p:nvPr/>
        </p:nvSpPr>
        <p:spPr>
          <a:xfrm>
            <a:off x="827088" y="1412875"/>
            <a:ext cx="7345362" cy="720725"/>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endParaRPr lang="nl-BE" b="1" spc="-150" dirty="0" smtClean="0">
              <a:solidFill>
                <a:srgbClr val="0070C0"/>
              </a:solidFill>
              <a:latin typeface="Open Sans" pitchFamily="34" charset="0"/>
              <a:ea typeface="Open Sans" pitchFamily="34" charset="0"/>
              <a:cs typeface="Open Sans" pitchFamily="34" charset="0"/>
            </a:endParaRPr>
          </a:p>
        </p:txBody>
      </p:sp>
      <p:sp>
        <p:nvSpPr>
          <p:cNvPr id="9" name="Rechthoek 8"/>
          <p:cNvSpPr/>
          <p:nvPr/>
        </p:nvSpPr>
        <p:spPr>
          <a:xfrm>
            <a:off x="827088" y="2009775"/>
            <a:ext cx="6356805" cy="3662541"/>
          </a:xfrm>
          <a:prstGeom prst="rect">
            <a:avLst/>
          </a:prstGeom>
        </p:spPr>
        <p:txBody>
          <a:bodyPr wrap="none">
            <a:spAutoFit/>
          </a:bodyPr>
          <a:lstStyle/>
          <a:p>
            <a:pPr marL="457200" indent="-457200">
              <a:buClr>
                <a:srgbClr val="0070C0"/>
              </a:buClr>
              <a:buFont typeface="Wingdings 2" pitchFamily="18" charset="2"/>
              <a:buChar char="Ù"/>
              <a:defRPr/>
            </a:pPr>
            <a:endParaRPr lang="nl-BE" sz="2400" b="1" spc="-150" dirty="0" smtClean="0">
              <a:latin typeface="Open Sans" pitchFamily="34" charset="0"/>
              <a:ea typeface="Open Sans" pitchFamily="34" charset="0"/>
              <a:cs typeface="Open Sans" pitchFamily="34" charset="0"/>
            </a:endParaRPr>
          </a:p>
          <a:p>
            <a:pPr marL="457200" indent="-457200">
              <a:buClr>
                <a:srgbClr val="0070C0"/>
              </a:buClr>
              <a:buFont typeface="Wingdings 2" pitchFamily="18" charset="2"/>
              <a:buChar char="Ù"/>
              <a:defRPr/>
            </a:pPr>
            <a:endParaRPr lang="nl-BE" sz="2400" b="1" spc="-150" dirty="0">
              <a:latin typeface="Open Sans" pitchFamily="34" charset="0"/>
              <a:ea typeface="Open Sans" pitchFamily="34" charset="0"/>
              <a:cs typeface="Open Sans" pitchFamily="34" charset="0"/>
            </a:endParaRPr>
          </a:p>
          <a:p>
            <a:pPr marL="457200" indent="-457200">
              <a:buClr>
                <a:srgbClr val="0070C0"/>
              </a:buClr>
              <a:buFont typeface="Wingdings 2" pitchFamily="18" charset="2"/>
              <a:buChar char="Ù"/>
              <a:defRPr/>
            </a:pPr>
            <a:endParaRPr lang="nl-BE" sz="2400" b="1" spc="-150" dirty="0" smtClean="0">
              <a:latin typeface="Open Sans" pitchFamily="34" charset="0"/>
              <a:ea typeface="Open Sans" pitchFamily="34" charset="0"/>
              <a:cs typeface="Open Sans" pitchFamily="34" charset="0"/>
            </a:endParaRPr>
          </a:p>
          <a:p>
            <a:pPr marL="457200" indent="-457200">
              <a:buClr>
                <a:srgbClr val="0070C0"/>
              </a:buClr>
              <a:buFont typeface="Wingdings 2" pitchFamily="18" charset="2"/>
              <a:buChar char="Ù"/>
              <a:defRPr/>
            </a:pPr>
            <a:r>
              <a:rPr lang="nl-BE" sz="4000" b="1" spc="-150" dirty="0" smtClean="0">
                <a:latin typeface="Open Sans" pitchFamily="34" charset="0"/>
                <a:ea typeface="Open Sans" pitchFamily="34" charset="0"/>
                <a:cs typeface="Open Sans" pitchFamily="34" charset="0"/>
              </a:rPr>
              <a:t>Vragen of opmerkingen ?</a:t>
            </a:r>
          </a:p>
          <a:p>
            <a:pPr marL="457200" indent="-457200">
              <a:buClr>
                <a:srgbClr val="0070C0"/>
              </a:buClr>
              <a:buFont typeface="Wingdings 2" pitchFamily="18" charset="2"/>
              <a:buChar char="Ù"/>
              <a:defRPr/>
            </a:pPr>
            <a:endParaRPr lang="nl-BE" sz="2400" b="1" spc="-150" dirty="0">
              <a:latin typeface="Open Sans" pitchFamily="34" charset="0"/>
              <a:ea typeface="Open Sans" pitchFamily="34" charset="0"/>
              <a:cs typeface="Open Sans" pitchFamily="34" charset="0"/>
            </a:endParaRPr>
          </a:p>
          <a:p>
            <a:pPr marL="457200" indent="-457200">
              <a:buClr>
                <a:srgbClr val="0070C0"/>
              </a:buClr>
              <a:buFont typeface="Wingdings 2" pitchFamily="18" charset="2"/>
              <a:buChar char="Ù"/>
              <a:defRPr/>
            </a:pPr>
            <a:endParaRPr lang="nl-BE" sz="2400" b="1" spc="-150" dirty="0" smtClean="0">
              <a:latin typeface="Open Sans" pitchFamily="34" charset="0"/>
              <a:ea typeface="Open Sans" pitchFamily="34" charset="0"/>
              <a:cs typeface="Open Sans" pitchFamily="34" charset="0"/>
            </a:endParaRPr>
          </a:p>
          <a:p>
            <a:pPr>
              <a:buClr>
                <a:srgbClr val="0070C0"/>
              </a:buClr>
              <a:defRPr/>
            </a:pPr>
            <a:endParaRPr lang="nl-BE" sz="2400" b="1" spc="-150" dirty="0" smtClean="0">
              <a:latin typeface="Open Sans" pitchFamily="34" charset="0"/>
              <a:ea typeface="Open Sans" pitchFamily="34" charset="0"/>
              <a:cs typeface="Open Sans" pitchFamily="34" charset="0"/>
            </a:endParaRPr>
          </a:p>
          <a:p>
            <a:pPr>
              <a:buClr>
                <a:srgbClr val="0070C0"/>
              </a:buClr>
              <a:defRPr/>
            </a:pPr>
            <a:endParaRPr lang="nl-BE" sz="2400" b="1" spc="-150" dirty="0" smtClean="0">
              <a:latin typeface="Open Sans" pitchFamily="34" charset="0"/>
              <a:ea typeface="Open Sans" pitchFamily="34" charset="0"/>
              <a:cs typeface="Open Sans" pitchFamily="34" charset="0"/>
            </a:endParaRPr>
          </a:p>
          <a:p>
            <a:pPr>
              <a:buClr>
                <a:srgbClr val="0070C0"/>
              </a:buClr>
              <a:defRPr/>
            </a:pPr>
            <a:r>
              <a:rPr lang="nl-BE" sz="2400" b="1" spc="-150" dirty="0" smtClean="0">
                <a:latin typeface="Open Sans" pitchFamily="34" charset="0"/>
                <a:ea typeface="Open Sans" pitchFamily="34" charset="0"/>
                <a:cs typeface="Open Sans" pitchFamily="34" charset="0"/>
              </a:rPr>
              <a:t>Meer info : </a:t>
            </a:r>
            <a:r>
              <a:rPr lang="nl-BE" sz="2400" b="1" spc="-150" dirty="0" smtClean="0">
                <a:latin typeface="Open Sans" pitchFamily="34" charset="0"/>
                <a:ea typeface="Open Sans" pitchFamily="34" charset="0"/>
                <a:cs typeface="Open Sans" pitchFamily="34" charset="0"/>
                <a:hlinkClick r:id="rId2"/>
              </a:rPr>
              <a:t>jeroen.leaerts@procura.be</a:t>
            </a:r>
            <a:r>
              <a:rPr lang="nl-BE" sz="2400" b="1" spc="-150" dirty="0" smtClean="0">
                <a:latin typeface="Open Sans" pitchFamily="34" charset="0"/>
                <a:ea typeface="Open Sans" pitchFamily="34" charset="0"/>
                <a:cs typeface="Open Sans" pitchFamily="34" charset="0"/>
              </a:rPr>
              <a:t> </a:t>
            </a:r>
            <a:endParaRPr lang="nl-BE" sz="2400" b="1" spc="-150" dirty="0">
              <a:latin typeface="Open Sans" pitchFamily="34" charset="0"/>
              <a:ea typeface="Open Sans" pitchFamily="34" charset="0"/>
              <a:cs typeface="Open Sans"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4</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err="1" smtClean="0">
                <a:latin typeface="Open Sans" pitchFamily="34" charset="0"/>
                <a:ea typeface="Open Sans" pitchFamily="34" charset="0"/>
                <a:cs typeface="Open Sans" pitchFamily="34" charset="0"/>
              </a:rPr>
              <a:t>Één</a:t>
            </a:r>
            <a:r>
              <a:rPr lang="nl-BE" b="1" spc="-150" dirty="0" smtClean="0">
                <a:latin typeface="Open Sans" pitchFamily="34" charset="0"/>
                <a:ea typeface="Open Sans" pitchFamily="34" charset="0"/>
                <a:cs typeface="Open Sans" pitchFamily="34" charset="0"/>
              </a:rPr>
              <a:t> geheel</a:t>
            </a: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Integratie in WER </a:t>
            </a: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Niet enkel coördinatie</a:t>
            </a: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Ook wijziging inzake Insolventierecht</a:t>
            </a: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Diverse punctuele aanpassingen </a:t>
            </a:r>
          </a:p>
        </p:txBody>
      </p:sp>
      <p:sp>
        <p:nvSpPr>
          <p:cNvPr id="9" name="Tijdelijke aanduiding voor inhoud 4"/>
          <p:cNvSpPr txBox="1">
            <a:spLocks/>
          </p:cNvSpPr>
          <p:nvPr/>
        </p:nvSpPr>
        <p:spPr>
          <a:xfrm>
            <a:off x="827088" y="1440838"/>
            <a:ext cx="7345362" cy="720725"/>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Inleiding</a:t>
            </a:r>
          </a:p>
        </p:txBody>
      </p:sp>
    </p:spTree>
    <p:extLst>
      <p:ext uri="{BB962C8B-B14F-4D97-AF65-F5344CB8AC3E}">
        <p14:creationId xmlns:p14="http://schemas.microsoft.com/office/powerpoint/2010/main" val="534147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5</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Personeel toepassingsgebied wordt veel ruimer dan bij het vorige Insolventierecht</a:t>
            </a: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NU : Eén veel breder  criterium !</a:t>
            </a: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Doelstelling : het Insolventierecht dient alle economische factoren  te omvatten</a:t>
            </a:r>
          </a:p>
          <a:p>
            <a:pPr lvl="1">
              <a:lnSpc>
                <a:spcPct val="80000"/>
              </a:lnSpc>
              <a:buClr>
                <a:srgbClr val="0070C0"/>
              </a:buClr>
              <a:buSzPct val="80000"/>
              <a:buFont typeface="Arial" panose="020B0604020202020204" pitchFamily="34" charset="0"/>
              <a:buChar char="•"/>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2279096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6</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Personeel toepassingsgebied wordt veel ruimer dan bij het vorige Insolventierecht</a:t>
            </a: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NU : Eén veel breder  criterium !</a:t>
            </a: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Doelstelling : het Insolventierecht dient alle economische factoren  te omvatten</a:t>
            </a:r>
          </a:p>
          <a:p>
            <a:pPr lvl="1">
              <a:lnSpc>
                <a:spcPct val="80000"/>
              </a:lnSpc>
              <a:buClr>
                <a:srgbClr val="0070C0"/>
              </a:buClr>
              <a:buSzPct val="80000"/>
              <a:buFont typeface="Arial" panose="020B0604020202020204" pitchFamily="34" charset="0"/>
              <a:buChar char="•"/>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3470287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7</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Personeel toepassingsgebied wordt opgehangen aan het begrip “ onderneming “</a:t>
            </a:r>
          </a:p>
          <a:p>
            <a:pPr marL="457200" lvl="1" indent="0">
              <a:lnSpc>
                <a:spcPct val="80000"/>
              </a:lnSpc>
              <a:buClr>
                <a:srgbClr val="0070C0"/>
              </a:buClr>
              <a:buSzPct val="80000"/>
              <a:buNone/>
              <a:defRPr/>
            </a:pPr>
            <a:r>
              <a:rPr lang="nl-BE" b="1" spc="-150" dirty="0" smtClean="0">
                <a:latin typeface="Open Sans" pitchFamily="34" charset="0"/>
                <a:ea typeface="Open Sans" pitchFamily="34" charset="0"/>
                <a:cs typeface="Open Sans" pitchFamily="34" charset="0"/>
              </a:rPr>
              <a:t>	Er wordt afgestapt van het criterium 	“nastreven van een economisch doel”.</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855650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8</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a:latin typeface="Open Sans" pitchFamily="34" charset="0"/>
                <a:ea typeface="Open Sans" pitchFamily="34" charset="0"/>
                <a:cs typeface="Open Sans" pitchFamily="34" charset="0"/>
              </a:rPr>
              <a:t>Afbakening via 3 criteria</a:t>
            </a: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Voor Boek XX is een “onderneming “ :</a:t>
            </a:r>
          </a:p>
          <a:p>
            <a:pPr marL="457200" lvl="1" indent="0">
              <a:lnSpc>
                <a:spcPct val="80000"/>
              </a:lnSpc>
              <a:buClr>
                <a:srgbClr val="0070C0"/>
              </a:buClr>
              <a:buSzPct val="80000"/>
              <a:buNone/>
              <a:defRPr/>
            </a:pPr>
            <a:r>
              <a:rPr lang="nl-BE" b="1" spc="-150" dirty="0">
                <a:latin typeface="Open Sans" pitchFamily="34" charset="0"/>
                <a:ea typeface="Open Sans" pitchFamily="34" charset="0"/>
                <a:cs typeface="Open Sans" pitchFamily="34" charset="0"/>
              </a:rPr>
              <a:t>	</a:t>
            </a:r>
            <a:r>
              <a:rPr lang="nl-BE" b="1" spc="-150" dirty="0" smtClean="0">
                <a:latin typeface="Open Sans" pitchFamily="34" charset="0"/>
                <a:ea typeface="Open Sans" pitchFamily="34" charset="0"/>
                <a:cs typeface="Open Sans" pitchFamily="34" charset="0"/>
              </a:rPr>
              <a:t>	+ ieder natuurlijk persoon die een zelfstandige beroepsactiviteit uitoefent</a:t>
            </a:r>
          </a:p>
          <a:p>
            <a:pPr marL="457200" lvl="1" indent="0">
              <a:lnSpc>
                <a:spcPct val="80000"/>
              </a:lnSpc>
              <a:buClr>
                <a:srgbClr val="0070C0"/>
              </a:buClr>
              <a:buSzPct val="80000"/>
              <a:buNone/>
              <a:defRPr/>
            </a:pPr>
            <a:r>
              <a:rPr lang="nl-BE" b="1" spc="-150" dirty="0">
                <a:latin typeface="Open Sans" pitchFamily="34" charset="0"/>
                <a:ea typeface="Open Sans" pitchFamily="34" charset="0"/>
                <a:cs typeface="Open Sans" pitchFamily="34" charset="0"/>
              </a:rPr>
              <a:t>	</a:t>
            </a:r>
            <a:r>
              <a:rPr lang="nl-BE" b="1" spc="-150" dirty="0" smtClean="0">
                <a:latin typeface="Open Sans" pitchFamily="34" charset="0"/>
                <a:ea typeface="Open Sans" pitchFamily="34" charset="0"/>
                <a:cs typeface="Open Sans" pitchFamily="34" charset="0"/>
              </a:rPr>
              <a:t>	+ iedere rechtspersoon</a:t>
            </a:r>
          </a:p>
          <a:p>
            <a:pPr marL="457200" lvl="1" indent="0">
              <a:lnSpc>
                <a:spcPct val="80000"/>
              </a:lnSpc>
              <a:buClr>
                <a:srgbClr val="0070C0"/>
              </a:buClr>
              <a:buSzPct val="80000"/>
              <a:buNone/>
              <a:defRPr/>
            </a:pPr>
            <a:r>
              <a:rPr lang="nl-BE" b="1" spc="-150" dirty="0">
                <a:latin typeface="Open Sans" pitchFamily="34" charset="0"/>
                <a:ea typeface="Open Sans" pitchFamily="34" charset="0"/>
                <a:cs typeface="Open Sans" pitchFamily="34" charset="0"/>
              </a:rPr>
              <a:t>	</a:t>
            </a:r>
            <a:r>
              <a:rPr lang="nl-BE" b="1" spc="-150" dirty="0" smtClean="0">
                <a:latin typeface="Open Sans" pitchFamily="34" charset="0"/>
                <a:ea typeface="Open Sans" pitchFamily="34" charset="0"/>
                <a:cs typeface="Open Sans" pitchFamily="34" charset="0"/>
              </a:rPr>
              <a:t>	+ iedere organisatie zonder rechtspersoonlijkheid </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2526017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3995937" y="827088"/>
            <a:ext cx="4392414" cy="369887"/>
          </a:xfrm>
          <a:prstGeom prst="rect">
            <a:avLst/>
          </a:prstGeom>
          <a:solidFill>
            <a:srgbClr val="96C1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 name="Tijdelijke aanduiding voor dianummer 1"/>
          <p:cNvSpPr txBox="1">
            <a:spLocks noGrp="1"/>
          </p:cNvSpPr>
          <p:nvPr/>
        </p:nvSpPr>
        <p:spPr>
          <a:xfrm>
            <a:off x="6974904" y="6490574"/>
            <a:ext cx="2133600" cy="365125"/>
          </a:xfrm>
          <a:prstGeom prst="rect">
            <a:avLst/>
          </a:prstGeom>
          <a:noFill/>
        </p:spPr>
        <p:txBody>
          <a:bodyPr anchor="ctr"/>
          <a:lstStyle/>
          <a:p>
            <a:pPr algn="r" fontAlgn="auto">
              <a:spcBef>
                <a:spcPts val="0"/>
              </a:spcBef>
              <a:spcAft>
                <a:spcPts val="0"/>
              </a:spcAft>
              <a:defRPr/>
            </a:pPr>
            <a:fld id="{3B8D0BB6-CDF8-4207-B728-2914D83C3FD3}" type="slidenum">
              <a:rPr lang="nl-BE" sz="1200">
                <a:solidFill>
                  <a:schemeClr val="tx1">
                    <a:tint val="75000"/>
                  </a:schemeClr>
                </a:solidFill>
                <a:latin typeface="+mn-lt"/>
                <a:cs typeface="+mn-cs"/>
              </a:rPr>
              <a:pPr algn="r" fontAlgn="auto">
                <a:spcBef>
                  <a:spcPts val="0"/>
                </a:spcBef>
                <a:spcAft>
                  <a:spcPts val="0"/>
                </a:spcAft>
                <a:defRPr/>
              </a:pPr>
              <a:t>9</a:t>
            </a:fld>
            <a:endParaRPr lang="nl-BE" sz="1200" dirty="0">
              <a:solidFill>
                <a:schemeClr val="tx1">
                  <a:tint val="75000"/>
                </a:schemeClr>
              </a:solidFill>
              <a:latin typeface="+mn-lt"/>
              <a:cs typeface="+mn-cs"/>
            </a:endParaRPr>
          </a:p>
        </p:txBody>
      </p:sp>
      <p:sp>
        <p:nvSpPr>
          <p:cNvPr id="6" name="Titel 2"/>
          <p:cNvSpPr txBox="1">
            <a:spLocks/>
          </p:cNvSpPr>
          <p:nvPr/>
        </p:nvSpPr>
        <p:spPr bwMode="auto">
          <a:xfrm>
            <a:off x="755650" y="101600"/>
            <a:ext cx="838835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fontAlgn="auto">
              <a:lnSpc>
                <a:spcPts val="3500"/>
              </a:lnSpc>
              <a:spcAft>
                <a:spcPts val="0"/>
              </a:spcAft>
              <a:defRPr/>
            </a:pPr>
            <a:endParaRPr lang="nl-BE" b="1" dirty="0">
              <a:latin typeface="Open Sans" pitchFamily="34" charset="0"/>
              <a:ea typeface="Open Sans" pitchFamily="34" charset="0"/>
              <a:cs typeface="Open Sans" pitchFamily="34" charset="0"/>
            </a:endParaRPr>
          </a:p>
        </p:txBody>
      </p:sp>
      <p:sp>
        <p:nvSpPr>
          <p:cNvPr id="7" name="Tijdelijke aanduiding voor inhoud 4"/>
          <p:cNvSpPr txBox="1">
            <a:spLocks/>
          </p:cNvSpPr>
          <p:nvPr/>
        </p:nvSpPr>
        <p:spPr>
          <a:xfrm>
            <a:off x="1042988" y="879475"/>
            <a:ext cx="7345362" cy="369888"/>
          </a:xfrm>
          <a:prstGeom prst="rect">
            <a:avLst/>
          </a:prstGeom>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80000"/>
              </a:lnSpc>
              <a:buClr>
                <a:schemeClr val="accent5"/>
              </a:buClr>
              <a:buSzPct val="80000"/>
              <a:buFont typeface="Arial" charset="0"/>
              <a:buNone/>
              <a:defRPr/>
            </a:pPr>
            <a:r>
              <a:rPr lang="nl-BE" sz="2000" b="1" spc="-150" dirty="0" smtClean="0">
                <a:solidFill>
                  <a:schemeClr val="bg1"/>
                </a:solidFill>
                <a:latin typeface="Open Sans" pitchFamily="34" charset="0"/>
                <a:ea typeface="Open Sans" pitchFamily="34" charset="0"/>
                <a:cs typeface="Open Sans" pitchFamily="34" charset="0"/>
              </a:rPr>
              <a:t>Het nieuwe Insolventierecht en de VZW</a:t>
            </a:r>
          </a:p>
        </p:txBody>
      </p:sp>
      <p:sp>
        <p:nvSpPr>
          <p:cNvPr id="8" name="Tijdelijke aanduiding voor inhoud 4"/>
          <p:cNvSpPr txBox="1">
            <a:spLocks/>
          </p:cNvSpPr>
          <p:nvPr/>
        </p:nvSpPr>
        <p:spPr bwMode="auto">
          <a:xfrm>
            <a:off x="395288" y="1989138"/>
            <a:ext cx="8147050" cy="373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endParaRPr lang="nl-BE" b="1" spc="-150" dirty="0" smtClean="0">
              <a:latin typeface="Open Sans" pitchFamily="34" charset="0"/>
              <a:ea typeface="Open Sans" pitchFamily="34" charset="0"/>
              <a:cs typeface="Open Sans" pitchFamily="34" charset="0"/>
            </a:endParaRPr>
          </a:p>
          <a:p>
            <a:pPr lvl="1">
              <a:lnSpc>
                <a:spcPct val="80000"/>
              </a:lnSpc>
              <a:buClr>
                <a:srgbClr val="0070C0"/>
              </a:buClr>
              <a:buSzPct val="80000"/>
              <a:buFont typeface="Arial" panose="020B0604020202020204" pitchFamily="34" charset="0"/>
              <a:buChar char="•"/>
              <a:defRPr/>
            </a:pPr>
            <a:r>
              <a:rPr lang="nl-BE" b="1" spc="-150" dirty="0" smtClean="0">
                <a:latin typeface="Open Sans" pitchFamily="34" charset="0"/>
                <a:ea typeface="Open Sans" pitchFamily="34" charset="0"/>
                <a:cs typeface="Open Sans" pitchFamily="34" charset="0"/>
              </a:rPr>
              <a:t>Gevolg : elke persoon of entiteit die tot één van deze categorieën behoort, valt binnen toepassingsgebied en kan failliet verklaard worden of voorwerp zijn van een gerechtelijke reorganisatie.</a:t>
            </a:r>
          </a:p>
          <a:p>
            <a:pPr marL="457200" lvl="1" indent="0">
              <a:lnSpc>
                <a:spcPct val="80000"/>
              </a:lnSpc>
              <a:buClr>
                <a:srgbClr val="0070C0"/>
              </a:buClr>
              <a:buSzPct val="80000"/>
              <a:buNone/>
              <a:defRPr/>
            </a:pPr>
            <a:endParaRPr lang="nl-BE" b="1" spc="-150" dirty="0" smtClean="0">
              <a:latin typeface="Open Sans" pitchFamily="34" charset="0"/>
              <a:ea typeface="Open Sans" pitchFamily="34" charset="0"/>
              <a:cs typeface="Open Sans" pitchFamily="34" charset="0"/>
            </a:endParaRPr>
          </a:p>
        </p:txBody>
      </p:sp>
      <p:sp>
        <p:nvSpPr>
          <p:cNvPr id="9" name="Tijdelijke aanduiding voor inhoud 4"/>
          <p:cNvSpPr txBox="1">
            <a:spLocks/>
          </p:cNvSpPr>
          <p:nvPr/>
        </p:nvSpPr>
        <p:spPr>
          <a:xfrm>
            <a:off x="827088" y="1440838"/>
            <a:ext cx="7345362" cy="720725"/>
          </a:xfrm>
          <a:prstGeom prst="rect">
            <a:avLst/>
          </a:prstGeom>
        </p:spPr>
        <p:txBody>
          <a:bodyPr>
            <a:normAutofit fontScale="850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Personeel toepassingsgebied wordt sterk </a:t>
            </a:r>
          </a:p>
          <a:p>
            <a:pPr marL="0" indent="0">
              <a:lnSpc>
                <a:spcPct val="80000"/>
              </a:lnSpc>
              <a:buClr>
                <a:schemeClr val="accent5"/>
              </a:buClr>
              <a:buSzPct val="80000"/>
              <a:buFont typeface="Arial" charset="0"/>
              <a:buNone/>
              <a:defRPr/>
            </a:pPr>
            <a:r>
              <a:rPr lang="nl-BE" b="1" spc="-150" dirty="0" smtClean="0">
                <a:solidFill>
                  <a:srgbClr val="0070C0"/>
                </a:solidFill>
                <a:latin typeface="Open Sans" pitchFamily="34" charset="0"/>
                <a:ea typeface="Open Sans" pitchFamily="34" charset="0"/>
                <a:cs typeface="Open Sans" pitchFamily="34" charset="0"/>
              </a:rPr>
              <a:t>verruimd</a:t>
            </a:r>
          </a:p>
        </p:txBody>
      </p:sp>
    </p:spTree>
    <p:extLst>
      <p:ext uri="{BB962C8B-B14F-4D97-AF65-F5344CB8AC3E}">
        <p14:creationId xmlns:p14="http://schemas.microsoft.com/office/powerpoint/2010/main" val="1341944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BewegingNet_sjabloon">
  <a:themeElements>
    <a:clrScheme name="BEWEGING.NET">
      <a:dk1>
        <a:srgbClr val="686868"/>
      </a:dk1>
      <a:lt1>
        <a:sysClr val="window" lastClr="FFFFFF"/>
      </a:lt1>
      <a:dk2>
        <a:srgbClr val="686868"/>
      </a:dk2>
      <a:lt2>
        <a:srgbClr val="FFFFFF"/>
      </a:lt2>
      <a:accent1>
        <a:srgbClr val="686868"/>
      </a:accent1>
      <a:accent2>
        <a:srgbClr val="92D050"/>
      </a:accent2>
      <a:accent3>
        <a:srgbClr val="686868"/>
      </a:accent3>
      <a:accent4>
        <a:srgbClr val="FFC000"/>
      </a:accent4>
      <a:accent5>
        <a:srgbClr val="4BACC6"/>
      </a:accent5>
      <a:accent6>
        <a:srgbClr val="7030A0"/>
      </a:accent6>
      <a:hlink>
        <a:srgbClr val="1F497D"/>
      </a:hlink>
      <a:folHlink>
        <a:srgbClr val="1F497D"/>
      </a:folHlink>
    </a:clrScheme>
    <a:fontScheme name="BEWEGING.NET">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BewegingNet_sjabloon</Template>
  <TotalTime>260</TotalTime>
  <Words>1481</Words>
  <Application>Microsoft Office PowerPoint</Application>
  <PresentationFormat>Diavoorstelling (4:3)</PresentationFormat>
  <Paragraphs>283</Paragraphs>
  <Slides>37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37</vt:i4>
      </vt:variant>
    </vt:vector>
  </HeadingPairs>
  <TitlesOfParts>
    <vt:vector size="42" baseType="lpstr">
      <vt:lpstr>Arial</vt:lpstr>
      <vt:lpstr>Calibri</vt:lpstr>
      <vt:lpstr>Open Sans</vt:lpstr>
      <vt:lpstr>Wingdings 2</vt:lpstr>
      <vt:lpstr>BewegingNet_sjabloon</vt:lpstr>
      <vt:lpstr>Het nieuwe   Insolventierecht en de   VZW 24.10.2018  Jeroen Léaerts Jurist – Algemeen Coördinator Procura Vzw</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datum</dc:title>
  <dc:creator>Cipriani Fréderic</dc:creator>
  <cp:lastModifiedBy>An Vanderhaegen</cp:lastModifiedBy>
  <cp:revision>21</cp:revision>
  <cp:lastPrinted>2018-10-23T08:27:43Z</cp:lastPrinted>
  <dcterms:created xsi:type="dcterms:W3CDTF">2016-10-14T07:24:43Z</dcterms:created>
  <dcterms:modified xsi:type="dcterms:W3CDTF">2018-10-23T08:27:49Z</dcterms:modified>
</cp:coreProperties>
</file>