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theme/theme2.xml" ContentType="application/vnd.openxmlformats-officedocument.theme+xml"/>
  <Override PartName="/ppt/diagrams/layout2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8" r:id="rId4"/>
    <p:sldId id="258" r:id="rId5"/>
    <p:sldId id="260" r:id="rId6"/>
    <p:sldId id="261" r:id="rId7"/>
    <p:sldId id="547" r:id="rId8"/>
    <p:sldId id="262" r:id="rId9"/>
    <p:sldId id="269" r:id="rId10"/>
    <p:sldId id="259" r:id="rId11"/>
    <p:sldId id="264" r:id="rId12"/>
    <p:sldId id="270" r:id="rId13"/>
    <p:sldId id="266" r:id="rId14"/>
    <p:sldId id="548" r:id="rId15"/>
    <p:sldId id="263" r:id="rId16"/>
    <p:sldId id="276" r:id="rId17"/>
    <p:sldId id="275" r:id="rId18"/>
    <p:sldId id="274" r:id="rId19"/>
    <p:sldId id="277" r:id="rId20"/>
    <p:sldId id="271" r:id="rId21"/>
    <p:sldId id="549" r:id="rId22"/>
    <p:sldId id="550" r:id="rId2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6BABBD-FAAB-534A-9745-66EAA848C824}" v="4" dt="2023-03-12T13:46:39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04"/>
  </p:normalViewPr>
  <p:slideViewPr>
    <p:cSldViewPr snapToGrid="0">
      <p:cViewPr varScale="1">
        <p:scale>
          <a:sx n="95" d="100"/>
          <a:sy n="95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D4EC24-6982-411F-9C20-BA5EAEA6C05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48507A8-E74C-417F-9724-B3686A326C0C}">
      <dgm:prSet/>
      <dgm:spPr/>
      <dgm:t>
        <a:bodyPr/>
        <a:lstStyle/>
        <a:p>
          <a:r>
            <a:rPr lang="nl-BE"/>
            <a:t>30 jaar quality of life onderzoek</a:t>
          </a:r>
          <a:endParaRPr lang="en-US"/>
        </a:p>
      </dgm:t>
    </dgm:pt>
    <dgm:pt modelId="{CCD80A24-5EA8-4DFF-9D10-B6581C1B986C}" type="parTrans" cxnId="{C3A50C9C-BF6B-41AA-8347-2A7B961F66ED}">
      <dgm:prSet/>
      <dgm:spPr/>
      <dgm:t>
        <a:bodyPr/>
        <a:lstStyle/>
        <a:p>
          <a:endParaRPr lang="en-US"/>
        </a:p>
      </dgm:t>
    </dgm:pt>
    <dgm:pt modelId="{E1DA6611-7073-4624-A0F3-E90C3DEF89F3}" type="sibTrans" cxnId="{C3A50C9C-BF6B-41AA-8347-2A7B961F66ED}">
      <dgm:prSet/>
      <dgm:spPr/>
      <dgm:t>
        <a:bodyPr/>
        <a:lstStyle/>
        <a:p>
          <a:endParaRPr lang="en-US"/>
        </a:p>
      </dgm:t>
    </dgm:pt>
    <dgm:pt modelId="{BD93AE8E-9214-47EF-8FEB-CF224D85DD10}">
      <dgm:prSet/>
      <dgm:spPr/>
      <dgm:t>
        <a:bodyPr/>
        <a:lstStyle/>
        <a:p>
          <a:r>
            <a:rPr lang="nl-BE"/>
            <a:t>Een systemisch model</a:t>
          </a:r>
          <a:endParaRPr lang="en-US"/>
        </a:p>
      </dgm:t>
    </dgm:pt>
    <dgm:pt modelId="{636EDD7B-58FA-4644-B79A-3EA3E5150E59}" type="parTrans" cxnId="{CB1B7311-6CD7-40A0-A576-3DBDAD6AA2A7}">
      <dgm:prSet/>
      <dgm:spPr/>
      <dgm:t>
        <a:bodyPr/>
        <a:lstStyle/>
        <a:p>
          <a:endParaRPr lang="en-US"/>
        </a:p>
      </dgm:t>
    </dgm:pt>
    <dgm:pt modelId="{2456653D-6A50-4D51-9640-580CF0CA7B40}" type="sibTrans" cxnId="{CB1B7311-6CD7-40A0-A576-3DBDAD6AA2A7}">
      <dgm:prSet/>
      <dgm:spPr/>
      <dgm:t>
        <a:bodyPr/>
        <a:lstStyle/>
        <a:p>
          <a:endParaRPr lang="en-US"/>
        </a:p>
      </dgm:t>
    </dgm:pt>
    <dgm:pt modelId="{68083FDC-9E11-4DC4-B0C3-0FA7671D7F4C}">
      <dgm:prSet/>
      <dgm:spPr/>
      <dgm:t>
        <a:bodyPr/>
        <a:lstStyle/>
        <a:p>
          <a:r>
            <a:rPr lang="nl-BE"/>
            <a:t>Een Quality of Life Ondersteuningsmodel (QOL-OM)</a:t>
          </a:r>
          <a:endParaRPr lang="en-US"/>
        </a:p>
      </dgm:t>
    </dgm:pt>
    <dgm:pt modelId="{DDC971F4-3E7E-4072-A325-1BEF08EBED2F}" type="parTrans" cxnId="{F1620CF4-574F-4481-AF7A-9B9BD54DF622}">
      <dgm:prSet/>
      <dgm:spPr/>
      <dgm:t>
        <a:bodyPr/>
        <a:lstStyle/>
        <a:p>
          <a:endParaRPr lang="en-US"/>
        </a:p>
      </dgm:t>
    </dgm:pt>
    <dgm:pt modelId="{334EFC4A-859B-4043-928C-F63E921C6174}" type="sibTrans" cxnId="{F1620CF4-574F-4481-AF7A-9B9BD54DF622}">
      <dgm:prSet/>
      <dgm:spPr/>
      <dgm:t>
        <a:bodyPr/>
        <a:lstStyle/>
        <a:p>
          <a:endParaRPr lang="en-US"/>
        </a:p>
      </dgm:t>
    </dgm:pt>
    <dgm:pt modelId="{EB1652DF-6259-7843-893E-4D7A0286FB0F}" type="pres">
      <dgm:prSet presAssocID="{5FD4EC24-6982-411F-9C20-BA5EAEA6C0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43A965-4C8F-0947-80A3-AA0D0DDDC5DF}" type="pres">
      <dgm:prSet presAssocID="{148507A8-E74C-417F-9724-B3686A326C0C}" presName="hierRoot1" presStyleCnt="0"/>
      <dgm:spPr/>
    </dgm:pt>
    <dgm:pt modelId="{5C892D94-40DD-6848-B998-06055987CFE6}" type="pres">
      <dgm:prSet presAssocID="{148507A8-E74C-417F-9724-B3686A326C0C}" presName="composite" presStyleCnt="0"/>
      <dgm:spPr/>
    </dgm:pt>
    <dgm:pt modelId="{3522BDF2-A980-AD47-923D-4C9395B5B88E}" type="pres">
      <dgm:prSet presAssocID="{148507A8-E74C-417F-9724-B3686A326C0C}" presName="background" presStyleLbl="node0" presStyleIdx="0" presStyleCnt="3"/>
      <dgm:spPr/>
    </dgm:pt>
    <dgm:pt modelId="{F4A15296-A563-5448-9E6E-EE65D553A15E}" type="pres">
      <dgm:prSet presAssocID="{148507A8-E74C-417F-9724-B3686A326C0C}" presName="text" presStyleLbl="fgAcc0" presStyleIdx="0" presStyleCnt="3">
        <dgm:presLayoutVars>
          <dgm:chPref val="3"/>
        </dgm:presLayoutVars>
      </dgm:prSet>
      <dgm:spPr/>
    </dgm:pt>
    <dgm:pt modelId="{D7D49FF4-EF32-DC42-863F-9DF27E5C1D3A}" type="pres">
      <dgm:prSet presAssocID="{148507A8-E74C-417F-9724-B3686A326C0C}" presName="hierChild2" presStyleCnt="0"/>
      <dgm:spPr/>
    </dgm:pt>
    <dgm:pt modelId="{8F52802E-2E59-CB4E-A0FA-C71C9B491B8E}" type="pres">
      <dgm:prSet presAssocID="{BD93AE8E-9214-47EF-8FEB-CF224D85DD10}" presName="hierRoot1" presStyleCnt="0"/>
      <dgm:spPr/>
    </dgm:pt>
    <dgm:pt modelId="{8B964C9D-4886-1F4B-BB9B-0FBF43B6FE5D}" type="pres">
      <dgm:prSet presAssocID="{BD93AE8E-9214-47EF-8FEB-CF224D85DD10}" presName="composite" presStyleCnt="0"/>
      <dgm:spPr/>
    </dgm:pt>
    <dgm:pt modelId="{6BA6ECB9-CC11-3F4E-B0EB-46F93D912A50}" type="pres">
      <dgm:prSet presAssocID="{BD93AE8E-9214-47EF-8FEB-CF224D85DD10}" presName="background" presStyleLbl="node0" presStyleIdx="1" presStyleCnt="3"/>
      <dgm:spPr/>
    </dgm:pt>
    <dgm:pt modelId="{C617092F-178C-064F-995B-D0481B2435D6}" type="pres">
      <dgm:prSet presAssocID="{BD93AE8E-9214-47EF-8FEB-CF224D85DD10}" presName="text" presStyleLbl="fgAcc0" presStyleIdx="1" presStyleCnt="3">
        <dgm:presLayoutVars>
          <dgm:chPref val="3"/>
        </dgm:presLayoutVars>
      </dgm:prSet>
      <dgm:spPr/>
    </dgm:pt>
    <dgm:pt modelId="{129905EB-8E31-FF42-BDE2-4296E948DAF4}" type="pres">
      <dgm:prSet presAssocID="{BD93AE8E-9214-47EF-8FEB-CF224D85DD10}" presName="hierChild2" presStyleCnt="0"/>
      <dgm:spPr/>
    </dgm:pt>
    <dgm:pt modelId="{A1F97C2F-270C-8540-BB10-48F0B37C9A9D}" type="pres">
      <dgm:prSet presAssocID="{68083FDC-9E11-4DC4-B0C3-0FA7671D7F4C}" presName="hierRoot1" presStyleCnt="0"/>
      <dgm:spPr/>
    </dgm:pt>
    <dgm:pt modelId="{1135020B-9663-A440-B08B-0C7CCCF59E11}" type="pres">
      <dgm:prSet presAssocID="{68083FDC-9E11-4DC4-B0C3-0FA7671D7F4C}" presName="composite" presStyleCnt="0"/>
      <dgm:spPr/>
    </dgm:pt>
    <dgm:pt modelId="{A548F353-DE62-DB4A-B06E-DCDA800061A6}" type="pres">
      <dgm:prSet presAssocID="{68083FDC-9E11-4DC4-B0C3-0FA7671D7F4C}" presName="background" presStyleLbl="node0" presStyleIdx="2" presStyleCnt="3"/>
      <dgm:spPr/>
    </dgm:pt>
    <dgm:pt modelId="{7C523330-1C08-5C44-ABF4-C9F1F7BAED47}" type="pres">
      <dgm:prSet presAssocID="{68083FDC-9E11-4DC4-B0C3-0FA7671D7F4C}" presName="text" presStyleLbl="fgAcc0" presStyleIdx="2" presStyleCnt="3">
        <dgm:presLayoutVars>
          <dgm:chPref val="3"/>
        </dgm:presLayoutVars>
      </dgm:prSet>
      <dgm:spPr/>
    </dgm:pt>
    <dgm:pt modelId="{E8CDF1A7-AD97-DC4B-807C-64198E51CF05}" type="pres">
      <dgm:prSet presAssocID="{68083FDC-9E11-4DC4-B0C3-0FA7671D7F4C}" presName="hierChild2" presStyleCnt="0"/>
      <dgm:spPr/>
    </dgm:pt>
  </dgm:ptLst>
  <dgm:cxnLst>
    <dgm:cxn modelId="{CB1B7311-6CD7-40A0-A576-3DBDAD6AA2A7}" srcId="{5FD4EC24-6982-411F-9C20-BA5EAEA6C054}" destId="{BD93AE8E-9214-47EF-8FEB-CF224D85DD10}" srcOrd="1" destOrd="0" parTransId="{636EDD7B-58FA-4644-B79A-3EA3E5150E59}" sibTransId="{2456653D-6A50-4D51-9640-580CF0CA7B40}"/>
    <dgm:cxn modelId="{8F366F1C-F660-6D41-841B-918E82356402}" type="presOf" srcId="{148507A8-E74C-417F-9724-B3686A326C0C}" destId="{F4A15296-A563-5448-9E6E-EE65D553A15E}" srcOrd="0" destOrd="0" presId="urn:microsoft.com/office/officeart/2005/8/layout/hierarchy1"/>
    <dgm:cxn modelId="{D691E137-B262-494C-B289-F27EE9F0462A}" type="presOf" srcId="{BD93AE8E-9214-47EF-8FEB-CF224D85DD10}" destId="{C617092F-178C-064F-995B-D0481B2435D6}" srcOrd="0" destOrd="0" presId="urn:microsoft.com/office/officeart/2005/8/layout/hierarchy1"/>
    <dgm:cxn modelId="{5B7F3F38-E056-9841-A2B7-221819289A3A}" type="presOf" srcId="{5FD4EC24-6982-411F-9C20-BA5EAEA6C054}" destId="{EB1652DF-6259-7843-893E-4D7A0286FB0F}" srcOrd="0" destOrd="0" presId="urn:microsoft.com/office/officeart/2005/8/layout/hierarchy1"/>
    <dgm:cxn modelId="{C3A50C9C-BF6B-41AA-8347-2A7B961F66ED}" srcId="{5FD4EC24-6982-411F-9C20-BA5EAEA6C054}" destId="{148507A8-E74C-417F-9724-B3686A326C0C}" srcOrd="0" destOrd="0" parTransId="{CCD80A24-5EA8-4DFF-9D10-B6581C1B986C}" sibTransId="{E1DA6611-7073-4624-A0F3-E90C3DEF89F3}"/>
    <dgm:cxn modelId="{7C99F4C0-05F3-3A43-B70B-C52038B9983E}" type="presOf" srcId="{68083FDC-9E11-4DC4-B0C3-0FA7671D7F4C}" destId="{7C523330-1C08-5C44-ABF4-C9F1F7BAED47}" srcOrd="0" destOrd="0" presId="urn:microsoft.com/office/officeart/2005/8/layout/hierarchy1"/>
    <dgm:cxn modelId="{F1620CF4-574F-4481-AF7A-9B9BD54DF622}" srcId="{5FD4EC24-6982-411F-9C20-BA5EAEA6C054}" destId="{68083FDC-9E11-4DC4-B0C3-0FA7671D7F4C}" srcOrd="2" destOrd="0" parTransId="{DDC971F4-3E7E-4072-A325-1BEF08EBED2F}" sibTransId="{334EFC4A-859B-4043-928C-F63E921C6174}"/>
    <dgm:cxn modelId="{B3484F50-8233-A748-B4EF-0B999E35D5D8}" type="presParOf" srcId="{EB1652DF-6259-7843-893E-4D7A0286FB0F}" destId="{7343A965-4C8F-0947-80A3-AA0D0DDDC5DF}" srcOrd="0" destOrd="0" presId="urn:microsoft.com/office/officeart/2005/8/layout/hierarchy1"/>
    <dgm:cxn modelId="{AB992144-E56B-4F45-B4BB-04E1DEAA2562}" type="presParOf" srcId="{7343A965-4C8F-0947-80A3-AA0D0DDDC5DF}" destId="{5C892D94-40DD-6848-B998-06055987CFE6}" srcOrd="0" destOrd="0" presId="urn:microsoft.com/office/officeart/2005/8/layout/hierarchy1"/>
    <dgm:cxn modelId="{D6EE5113-33EE-C546-B108-B66B74FAF6C2}" type="presParOf" srcId="{5C892D94-40DD-6848-B998-06055987CFE6}" destId="{3522BDF2-A980-AD47-923D-4C9395B5B88E}" srcOrd="0" destOrd="0" presId="urn:microsoft.com/office/officeart/2005/8/layout/hierarchy1"/>
    <dgm:cxn modelId="{5F62C9E3-A6C2-504E-B18E-7863C6359F37}" type="presParOf" srcId="{5C892D94-40DD-6848-B998-06055987CFE6}" destId="{F4A15296-A563-5448-9E6E-EE65D553A15E}" srcOrd="1" destOrd="0" presId="urn:microsoft.com/office/officeart/2005/8/layout/hierarchy1"/>
    <dgm:cxn modelId="{073E73DC-CD4A-884D-A783-6A6B835086EC}" type="presParOf" srcId="{7343A965-4C8F-0947-80A3-AA0D0DDDC5DF}" destId="{D7D49FF4-EF32-DC42-863F-9DF27E5C1D3A}" srcOrd="1" destOrd="0" presId="urn:microsoft.com/office/officeart/2005/8/layout/hierarchy1"/>
    <dgm:cxn modelId="{48607278-5B23-634F-8D72-C0529A02D64E}" type="presParOf" srcId="{EB1652DF-6259-7843-893E-4D7A0286FB0F}" destId="{8F52802E-2E59-CB4E-A0FA-C71C9B491B8E}" srcOrd="1" destOrd="0" presId="urn:microsoft.com/office/officeart/2005/8/layout/hierarchy1"/>
    <dgm:cxn modelId="{CEFD3869-6A48-544E-B8ED-137C7BC10747}" type="presParOf" srcId="{8F52802E-2E59-CB4E-A0FA-C71C9B491B8E}" destId="{8B964C9D-4886-1F4B-BB9B-0FBF43B6FE5D}" srcOrd="0" destOrd="0" presId="urn:microsoft.com/office/officeart/2005/8/layout/hierarchy1"/>
    <dgm:cxn modelId="{01B6DDC2-25CF-0043-9523-D35B19D0EBD6}" type="presParOf" srcId="{8B964C9D-4886-1F4B-BB9B-0FBF43B6FE5D}" destId="{6BA6ECB9-CC11-3F4E-B0EB-46F93D912A50}" srcOrd="0" destOrd="0" presId="urn:microsoft.com/office/officeart/2005/8/layout/hierarchy1"/>
    <dgm:cxn modelId="{D77D600F-8938-2844-BA41-2D4625BB8038}" type="presParOf" srcId="{8B964C9D-4886-1F4B-BB9B-0FBF43B6FE5D}" destId="{C617092F-178C-064F-995B-D0481B2435D6}" srcOrd="1" destOrd="0" presId="urn:microsoft.com/office/officeart/2005/8/layout/hierarchy1"/>
    <dgm:cxn modelId="{81A35996-FB70-7C49-88AA-0437D2F4F7B9}" type="presParOf" srcId="{8F52802E-2E59-CB4E-A0FA-C71C9B491B8E}" destId="{129905EB-8E31-FF42-BDE2-4296E948DAF4}" srcOrd="1" destOrd="0" presId="urn:microsoft.com/office/officeart/2005/8/layout/hierarchy1"/>
    <dgm:cxn modelId="{A5F29438-235C-A54C-AF29-AB3F825387CD}" type="presParOf" srcId="{EB1652DF-6259-7843-893E-4D7A0286FB0F}" destId="{A1F97C2F-270C-8540-BB10-48F0B37C9A9D}" srcOrd="2" destOrd="0" presId="urn:microsoft.com/office/officeart/2005/8/layout/hierarchy1"/>
    <dgm:cxn modelId="{7A6FEEF9-28F5-5347-B39D-37EA3CF00ABB}" type="presParOf" srcId="{A1F97C2F-270C-8540-BB10-48F0B37C9A9D}" destId="{1135020B-9663-A440-B08B-0C7CCCF59E11}" srcOrd="0" destOrd="0" presId="urn:microsoft.com/office/officeart/2005/8/layout/hierarchy1"/>
    <dgm:cxn modelId="{C5D116EA-4AA8-0240-9C51-8EE4EE97B607}" type="presParOf" srcId="{1135020B-9663-A440-B08B-0C7CCCF59E11}" destId="{A548F353-DE62-DB4A-B06E-DCDA800061A6}" srcOrd="0" destOrd="0" presId="urn:microsoft.com/office/officeart/2005/8/layout/hierarchy1"/>
    <dgm:cxn modelId="{53524BBF-B24C-4C47-98C0-44D5418ED01D}" type="presParOf" srcId="{1135020B-9663-A440-B08B-0C7CCCF59E11}" destId="{7C523330-1C08-5C44-ABF4-C9F1F7BAED47}" srcOrd="1" destOrd="0" presId="urn:microsoft.com/office/officeart/2005/8/layout/hierarchy1"/>
    <dgm:cxn modelId="{F1525280-3815-3646-8410-C1F2689F785D}" type="presParOf" srcId="{A1F97C2F-270C-8540-BB10-48F0B37C9A9D}" destId="{E8CDF1A7-AD97-DC4B-807C-64198E51CF0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234C16-BC3A-4380-94F6-F5A88C859AF6}" type="doc">
      <dgm:prSet loTypeId="urn:microsoft.com/office/officeart/2018/layout/CircleProcess" loCatId="simpleprocesssa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4467B8E-75D8-4AC0-9B23-0BA90265D483}">
      <dgm:prSet/>
      <dgm:spPr/>
      <dgm:t>
        <a:bodyPr/>
        <a:lstStyle/>
        <a:p>
          <a:r>
            <a:rPr lang="nl-BE"/>
            <a:t>Waardengedreven</a:t>
          </a:r>
          <a:endParaRPr lang="en-US"/>
        </a:p>
      </dgm:t>
    </dgm:pt>
    <dgm:pt modelId="{5120955B-C114-4EA5-9174-673A0D28537A}" type="parTrans" cxnId="{CB924BEA-BE92-4965-8911-7196CE454951}">
      <dgm:prSet/>
      <dgm:spPr/>
      <dgm:t>
        <a:bodyPr/>
        <a:lstStyle/>
        <a:p>
          <a:endParaRPr lang="en-US"/>
        </a:p>
      </dgm:t>
    </dgm:pt>
    <dgm:pt modelId="{25CBD9F7-024B-48F4-B6D8-570636DCC793}" type="sibTrans" cxnId="{CB924BEA-BE92-4965-8911-7196CE454951}">
      <dgm:prSet/>
      <dgm:spPr/>
      <dgm:t>
        <a:bodyPr/>
        <a:lstStyle/>
        <a:p>
          <a:endParaRPr lang="en-US"/>
        </a:p>
      </dgm:t>
    </dgm:pt>
    <dgm:pt modelId="{5894EAF7-DCBD-44B4-91D2-D8283F371292}">
      <dgm:prSet/>
      <dgm:spPr/>
      <dgm:t>
        <a:bodyPr/>
        <a:lstStyle/>
        <a:p>
          <a:r>
            <a:rPr lang="nl-BE"/>
            <a:t>Universeel</a:t>
          </a:r>
          <a:endParaRPr lang="en-US"/>
        </a:p>
      </dgm:t>
    </dgm:pt>
    <dgm:pt modelId="{214C9E52-66D2-4441-A090-04E04827A46C}" type="parTrans" cxnId="{72BC9CCA-1952-4B02-9FC6-73B0F96745CE}">
      <dgm:prSet/>
      <dgm:spPr/>
      <dgm:t>
        <a:bodyPr/>
        <a:lstStyle/>
        <a:p>
          <a:endParaRPr lang="en-US"/>
        </a:p>
      </dgm:t>
    </dgm:pt>
    <dgm:pt modelId="{C93B4972-25C4-45C4-B288-F8FC234D80DF}" type="sibTrans" cxnId="{72BC9CCA-1952-4B02-9FC6-73B0F96745CE}">
      <dgm:prSet/>
      <dgm:spPr/>
      <dgm:t>
        <a:bodyPr/>
        <a:lstStyle/>
        <a:p>
          <a:endParaRPr lang="en-US"/>
        </a:p>
      </dgm:t>
    </dgm:pt>
    <dgm:pt modelId="{93D48504-270F-40F4-AE36-C6107805598D}">
      <dgm:prSet/>
      <dgm:spPr/>
      <dgm:t>
        <a:bodyPr/>
        <a:lstStyle/>
        <a:p>
          <a:r>
            <a:rPr lang="nl-BE"/>
            <a:t>Objectief en subjectief</a:t>
          </a:r>
          <a:endParaRPr lang="en-US"/>
        </a:p>
      </dgm:t>
    </dgm:pt>
    <dgm:pt modelId="{83C1E8F2-AF78-4FE9-B403-62EE458C56D2}" type="parTrans" cxnId="{07E7A197-A160-4FFC-8517-3DD4621A3081}">
      <dgm:prSet/>
      <dgm:spPr/>
      <dgm:t>
        <a:bodyPr/>
        <a:lstStyle/>
        <a:p>
          <a:endParaRPr lang="en-US"/>
        </a:p>
      </dgm:t>
    </dgm:pt>
    <dgm:pt modelId="{A10EEC5E-2AA9-4BE8-89E0-AC01153CC97F}" type="sibTrans" cxnId="{07E7A197-A160-4FFC-8517-3DD4621A3081}">
      <dgm:prSet/>
      <dgm:spPr/>
      <dgm:t>
        <a:bodyPr/>
        <a:lstStyle/>
        <a:p>
          <a:endParaRPr lang="en-US"/>
        </a:p>
      </dgm:t>
    </dgm:pt>
    <dgm:pt modelId="{F3C03F21-D3F2-4299-A021-4D543BB38979}">
      <dgm:prSet/>
      <dgm:spPr/>
      <dgm:t>
        <a:bodyPr/>
        <a:lstStyle/>
        <a:p>
          <a:r>
            <a:rPr lang="nl-BE"/>
            <a:t>De context is de samenleving</a:t>
          </a:r>
          <a:endParaRPr lang="en-US"/>
        </a:p>
      </dgm:t>
    </dgm:pt>
    <dgm:pt modelId="{AED65433-F4F9-45D9-A17D-912091A94146}" type="parTrans" cxnId="{71860148-A091-4DA1-A1EE-E1F4BE407E94}">
      <dgm:prSet/>
      <dgm:spPr/>
      <dgm:t>
        <a:bodyPr/>
        <a:lstStyle/>
        <a:p>
          <a:endParaRPr lang="en-US"/>
        </a:p>
      </dgm:t>
    </dgm:pt>
    <dgm:pt modelId="{6BFE18FE-22CB-4321-8913-84A0D577F73C}" type="sibTrans" cxnId="{71860148-A091-4DA1-A1EE-E1F4BE407E94}">
      <dgm:prSet/>
      <dgm:spPr/>
      <dgm:t>
        <a:bodyPr/>
        <a:lstStyle/>
        <a:p>
          <a:endParaRPr lang="en-US"/>
        </a:p>
      </dgm:t>
    </dgm:pt>
    <dgm:pt modelId="{0A292431-72AA-A84A-A57E-1A428E0E0DB9}" type="pres">
      <dgm:prSet presAssocID="{4B234C16-BC3A-4380-94F6-F5A88C859AF6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2FD63860-49E9-614E-9442-7A9E917CBF32}" type="pres">
      <dgm:prSet presAssocID="{F3C03F21-D3F2-4299-A021-4D543BB38979}" presName="Accent4" presStyleCnt="0"/>
      <dgm:spPr/>
    </dgm:pt>
    <dgm:pt modelId="{05C5BE6B-89DF-0548-8A64-D977BCAB4878}" type="pres">
      <dgm:prSet presAssocID="{F3C03F21-D3F2-4299-A021-4D543BB38979}" presName="Accent" presStyleLbl="node1" presStyleIdx="0" presStyleCnt="8"/>
      <dgm:spPr/>
    </dgm:pt>
    <dgm:pt modelId="{9F075180-617A-724A-A2C7-C4EE1B1031B8}" type="pres">
      <dgm:prSet presAssocID="{F3C03F21-D3F2-4299-A021-4D543BB38979}" presName="ParentBackground4" presStyleCnt="0"/>
      <dgm:spPr/>
    </dgm:pt>
    <dgm:pt modelId="{6FCC8696-F821-DF40-99E0-126846B58167}" type="pres">
      <dgm:prSet presAssocID="{F3C03F21-D3F2-4299-A021-4D543BB38979}" presName="ParentBackground" presStyleLbl="node1" presStyleIdx="1" presStyleCnt="8"/>
      <dgm:spPr/>
    </dgm:pt>
    <dgm:pt modelId="{042CE543-3FD7-6F49-8BBD-47E9E4A3D179}" type="pres">
      <dgm:prSet presAssocID="{F3C03F21-D3F2-4299-A021-4D543BB38979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C69EF6A0-43E1-9F47-8F41-BD9AD6FAACA4}" type="pres">
      <dgm:prSet presAssocID="{93D48504-270F-40F4-AE36-C6107805598D}" presName="Accent3" presStyleCnt="0"/>
      <dgm:spPr/>
    </dgm:pt>
    <dgm:pt modelId="{B14E6A9E-CE98-4247-9281-A42EF14D4E19}" type="pres">
      <dgm:prSet presAssocID="{93D48504-270F-40F4-AE36-C6107805598D}" presName="Accent" presStyleLbl="node1" presStyleIdx="2" presStyleCnt="8"/>
      <dgm:spPr/>
    </dgm:pt>
    <dgm:pt modelId="{5DD9A205-E9FD-754D-85A3-44B34D3326D7}" type="pres">
      <dgm:prSet presAssocID="{93D48504-270F-40F4-AE36-C6107805598D}" presName="ParentBackground3" presStyleCnt="0"/>
      <dgm:spPr/>
    </dgm:pt>
    <dgm:pt modelId="{CDA7017F-393C-5041-BCA2-29A33E303722}" type="pres">
      <dgm:prSet presAssocID="{93D48504-270F-40F4-AE36-C6107805598D}" presName="ParentBackground" presStyleLbl="node1" presStyleIdx="3" presStyleCnt="8"/>
      <dgm:spPr/>
    </dgm:pt>
    <dgm:pt modelId="{1863FA42-EC59-C840-8F90-3532BE1F6FD9}" type="pres">
      <dgm:prSet presAssocID="{93D48504-270F-40F4-AE36-C6107805598D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CCCAB1E0-9714-7C40-82E4-F820D0225ABA}" type="pres">
      <dgm:prSet presAssocID="{5894EAF7-DCBD-44B4-91D2-D8283F371292}" presName="Accent2" presStyleCnt="0"/>
      <dgm:spPr/>
    </dgm:pt>
    <dgm:pt modelId="{0E85F238-10B5-F040-9AF0-63E3FF95613A}" type="pres">
      <dgm:prSet presAssocID="{5894EAF7-DCBD-44B4-91D2-D8283F371292}" presName="Accent" presStyleLbl="node1" presStyleIdx="4" presStyleCnt="8"/>
      <dgm:spPr/>
    </dgm:pt>
    <dgm:pt modelId="{EFE5D700-1D1D-0640-B27C-594F7D7B081E}" type="pres">
      <dgm:prSet presAssocID="{5894EAF7-DCBD-44B4-91D2-D8283F371292}" presName="ParentBackground2" presStyleCnt="0"/>
      <dgm:spPr/>
    </dgm:pt>
    <dgm:pt modelId="{2C3746F5-B7AF-1440-B56A-6E1460AA4B27}" type="pres">
      <dgm:prSet presAssocID="{5894EAF7-DCBD-44B4-91D2-D8283F371292}" presName="ParentBackground" presStyleLbl="node1" presStyleIdx="5" presStyleCnt="8"/>
      <dgm:spPr/>
    </dgm:pt>
    <dgm:pt modelId="{897D6F65-0C54-8340-ABC0-1BD486F1302F}" type="pres">
      <dgm:prSet presAssocID="{5894EAF7-DCBD-44B4-91D2-D8283F371292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AD61A34F-B998-5A4E-9096-0CE097E4ED37}" type="pres">
      <dgm:prSet presAssocID="{84467B8E-75D8-4AC0-9B23-0BA90265D483}" presName="Accent1" presStyleCnt="0"/>
      <dgm:spPr/>
    </dgm:pt>
    <dgm:pt modelId="{606E7984-CA1B-F341-82DB-8A7B0B71BFBE}" type="pres">
      <dgm:prSet presAssocID="{84467B8E-75D8-4AC0-9B23-0BA90265D483}" presName="Accent" presStyleLbl="node1" presStyleIdx="6" presStyleCnt="8"/>
      <dgm:spPr/>
    </dgm:pt>
    <dgm:pt modelId="{FB78E16C-7BC1-2445-B2E9-6A00C5325915}" type="pres">
      <dgm:prSet presAssocID="{84467B8E-75D8-4AC0-9B23-0BA90265D483}" presName="ParentBackground1" presStyleCnt="0"/>
      <dgm:spPr/>
    </dgm:pt>
    <dgm:pt modelId="{EA3A8140-3FC6-A342-B9EF-2AAFCB71A6F0}" type="pres">
      <dgm:prSet presAssocID="{84467B8E-75D8-4AC0-9B23-0BA90265D483}" presName="ParentBackground" presStyleLbl="node1" presStyleIdx="7" presStyleCnt="8"/>
      <dgm:spPr/>
    </dgm:pt>
    <dgm:pt modelId="{0477FB2E-D0A5-EB48-A10B-510B2B8DEE26}" type="pres">
      <dgm:prSet presAssocID="{84467B8E-75D8-4AC0-9B23-0BA90265D483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C808A202-F888-4241-81EB-8C5969DADD5C}" type="presOf" srcId="{F3C03F21-D3F2-4299-A021-4D543BB38979}" destId="{042CE543-3FD7-6F49-8BBD-47E9E4A3D179}" srcOrd="1" destOrd="0" presId="urn:microsoft.com/office/officeart/2018/layout/CircleProcess"/>
    <dgm:cxn modelId="{63DAA82E-1A72-4446-9AE2-99635F872A04}" type="presOf" srcId="{84467B8E-75D8-4AC0-9B23-0BA90265D483}" destId="{0477FB2E-D0A5-EB48-A10B-510B2B8DEE26}" srcOrd="1" destOrd="0" presId="urn:microsoft.com/office/officeart/2018/layout/CircleProcess"/>
    <dgm:cxn modelId="{71860148-A091-4DA1-A1EE-E1F4BE407E94}" srcId="{4B234C16-BC3A-4380-94F6-F5A88C859AF6}" destId="{F3C03F21-D3F2-4299-A021-4D543BB38979}" srcOrd="3" destOrd="0" parTransId="{AED65433-F4F9-45D9-A17D-912091A94146}" sibTransId="{6BFE18FE-22CB-4321-8913-84A0D577F73C}"/>
    <dgm:cxn modelId="{07E7A197-A160-4FFC-8517-3DD4621A3081}" srcId="{4B234C16-BC3A-4380-94F6-F5A88C859AF6}" destId="{93D48504-270F-40F4-AE36-C6107805598D}" srcOrd="2" destOrd="0" parTransId="{83C1E8F2-AF78-4FE9-B403-62EE458C56D2}" sibTransId="{A10EEC5E-2AA9-4BE8-89E0-AC01153CC97F}"/>
    <dgm:cxn modelId="{B9D2ABA4-6F8E-4045-ACC7-87B27D108358}" type="presOf" srcId="{4B234C16-BC3A-4380-94F6-F5A88C859AF6}" destId="{0A292431-72AA-A84A-A57E-1A428E0E0DB9}" srcOrd="0" destOrd="0" presId="urn:microsoft.com/office/officeart/2018/layout/CircleProcess"/>
    <dgm:cxn modelId="{366053AE-EE71-F84D-9378-F6FDD5A53BDF}" type="presOf" srcId="{5894EAF7-DCBD-44B4-91D2-D8283F371292}" destId="{897D6F65-0C54-8340-ABC0-1BD486F1302F}" srcOrd="1" destOrd="0" presId="urn:microsoft.com/office/officeart/2018/layout/CircleProcess"/>
    <dgm:cxn modelId="{8630B1BB-1F89-D542-BED3-22F472190AF9}" type="presOf" srcId="{93D48504-270F-40F4-AE36-C6107805598D}" destId="{1863FA42-EC59-C840-8F90-3532BE1F6FD9}" srcOrd="1" destOrd="0" presId="urn:microsoft.com/office/officeart/2018/layout/CircleProcess"/>
    <dgm:cxn modelId="{15AC33C6-E4F9-DD49-AE5B-6903CF4567F1}" type="presOf" srcId="{F3C03F21-D3F2-4299-A021-4D543BB38979}" destId="{6FCC8696-F821-DF40-99E0-126846B58167}" srcOrd="0" destOrd="0" presId="urn:microsoft.com/office/officeart/2018/layout/CircleProcess"/>
    <dgm:cxn modelId="{5C0584CA-011D-3D44-A9F7-61AD9935E042}" type="presOf" srcId="{84467B8E-75D8-4AC0-9B23-0BA90265D483}" destId="{EA3A8140-3FC6-A342-B9EF-2AAFCB71A6F0}" srcOrd="0" destOrd="0" presId="urn:microsoft.com/office/officeart/2018/layout/CircleProcess"/>
    <dgm:cxn modelId="{72BC9CCA-1952-4B02-9FC6-73B0F96745CE}" srcId="{4B234C16-BC3A-4380-94F6-F5A88C859AF6}" destId="{5894EAF7-DCBD-44B4-91D2-D8283F371292}" srcOrd="1" destOrd="0" parTransId="{214C9E52-66D2-4441-A090-04E04827A46C}" sibTransId="{C93B4972-25C4-45C4-B288-F8FC234D80DF}"/>
    <dgm:cxn modelId="{E2F87BDD-7C5B-2D40-AB92-2BDB8BD6DDA1}" type="presOf" srcId="{93D48504-270F-40F4-AE36-C6107805598D}" destId="{CDA7017F-393C-5041-BCA2-29A33E303722}" srcOrd="0" destOrd="0" presId="urn:microsoft.com/office/officeart/2018/layout/CircleProcess"/>
    <dgm:cxn modelId="{4A0572E4-AF63-5E4D-93E7-DE1B630505FA}" type="presOf" srcId="{5894EAF7-DCBD-44B4-91D2-D8283F371292}" destId="{2C3746F5-B7AF-1440-B56A-6E1460AA4B27}" srcOrd="0" destOrd="0" presId="urn:microsoft.com/office/officeart/2018/layout/CircleProcess"/>
    <dgm:cxn modelId="{CB924BEA-BE92-4965-8911-7196CE454951}" srcId="{4B234C16-BC3A-4380-94F6-F5A88C859AF6}" destId="{84467B8E-75D8-4AC0-9B23-0BA90265D483}" srcOrd="0" destOrd="0" parTransId="{5120955B-C114-4EA5-9174-673A0D28537A}" sibTransId="{25CBD9F7-024B-48F4-B6D8-570636DCC793}"/>
    <dgm:cxn modelId="{6C75A671-A86E-E143-A8D4-F30DE6D1DD3E}" type="presParOf" srcId="{0A292431-72AA-A84A-A57E-1A428E0E0DB9}" destId="{2FD63860-49E9-614E-9442-7A9E917CBF32}" srcOrd="0" destOrd="0" presId="urn:microsoft.com/office/officeart/2018/layout/CircleProcess"/>
    <dgm:cxn modelId="{E3F1C1CD-6171-0F4D-8C97-6E1B58924FE2}" type="presParOf" srcId="{2FD63860-49E9-614E-9442-7A9E917CBF32}" destId="{05C5BE6B-89DF-0548-8A64-D977BCAB4878}" srcOrd="0" destOrd="0" presId="urn:microsoft.com/office/officeart/2018/layout/CircleProcess"/>
    <dgm:cxn modelId="{7A043DAC-6FCC-0C46-B1A5-68C65AEF4077}" type="presParOf" srcId="{0A292431-72AA-A84A-A57E-1A428E0E0DB9}" destId="{9F075180-617A-724A-A2C7-C4EE1B1031B8}" srcOrd="1" destOrd="0" presId="urn:microsoft.com/office/officeart/2018/layout/CircleProcess"/>
    <dgm:cxn modelId="{E9785CF0-8A90-0944-AB59-89580A7B33EF}" type="presParOf" srcId="{9F075180-617A-724A-A2C7-C4EE1B1031B8}" destId="{6FCC8696-F821-DF40-99E0-126846B58167}" srcOrd="0" destOrd="0" presId="urn:microsoft.com/office/officeart/2018/layout/CircleProcess"/>
    <dgm:cxn modelId="{1BBBD674-6C63-8C49-A3F2-996238F713B4}" type="presParOf" srcId="{0A292431-72AA-A84A-A57E-1A428E0E0DB9}" destId="{042CE543-3FD7-6F49-8BBD-47E9E4A3D179}" srcOrd="2" destOrd="0" presId="urn:microsoft.com/office/officeart/2018/layout/CircleProcess"/>
    <dgm:cxn modelId="{B46417BE-C1CE-064B-A69B-674AF27E29A0}" type="presParOf" srcId="{0A292431-72AA-A84A-A57E-1A428E0E0DB9}" destId="{C69EF6A0-43E1-9F47-8F41-BD9AD6FAACA4}" srcOrd="3" destOrd="0" presId="urn:microsoft.com/office/officeart/2018/layout/CircleProcess"/>
    <dgm:cxn modelId="{829419CA-00B7-F24C-A2F6-6B7683462D3D}" type="presParOf" srcId="{C69EF6A0-43E1-9F47-8F41-BD9AD6FAACA4}" destId="{B14E6A9E-CE98-4247-9281-A42EF14D4E19}" srcOrd="0" destOrd="0" presId="urn:microsoft.com/office/officeart/2018/layout/CircleProcess"/>
    <dgm:cxn modelId="{D3921C9B-02FF-A845-823F-FA8A160E8E41}" type="presParOf" srcId="{0A292431-72AA-A84A-A57E-1A428E0E0DB9}" destId="{5DD9A205-E9FD-754D-85A3-44B34D3326D7}" srcOrd="4" destOrd="0" presId="urn:microsoft.com/office/officeart/2018/layout/CircleProcess"/>
    <dgm:cxn modelId="{5A2B11B1-155D-C14F-A5B9-B5C2F7158761}" type="presParOf" srcId="{5DD9A205-E9FD-754D-85A3-44B34D3326D7}" destId="{CDA7017F-393C-5041-BCA2-29A33E303722}" srcOrd="0" destOrd="0" presId="urn:microsoft.com/office/officeart/2018/layout/CircleProcess"/>
    <dgm:cxn modelId="{7C5CF7E8-9269-D346-BD33-D8F2E7B99939}" type="presParOf" srcId="{0A292431-72AA-A84A-A57E-1A428E0E0DB9}" destId="{1863FA42-EC59-C840-8F90-3532BE1F6FD9}" srcOrd="5" destOrd="0" presId="urn:microsoft.com/office/officeart/2018/layout/CircleProcess"/>
    <dgm:cxn modelId="{57A52E35-8713-C640-97ED-62F3C80BD64C}" type="presParOf" srcId="{0A292431-72AA-A84A-A57E-1A428E0E0DB9}" destId="{CCCAB1E0-9714-7C40-82E4-F820D0225ABA}" srcOrd="6" destOrd="0" presId="urn:microsoft.com/office/officeart/2018/layout/CircleProcess"/>
    <dgm:cxn modelId="{DB9FDC5B-CA57-8948-B360-DF7778210E41}" type="presParOf" srcId="{CCCAB1E0-9714-7C40-82E4-F820D0225ABA}" destId="{0E85F238-10B5-F040-9AF0-63E3FF95613A}" srcOrd="0" destOrd="0" presId="urn:microsoft.com/office/officeart/2018/layout/CircleProcess"/>
    <dgm:cxn modelId="{844060B4-6224-BD4B-A9B8-5E90843FA80E}" type="presParOf" srcId="{0A292431-72AA-A84A-A57E-1A428E0E0DB9}" destId="{EFE5D700-1D1D-0640-B27C-594F7D7B081E}" srcOrd="7" destOrd="0" presId="urn:microsoft.com/office/officeart/2018/layout/CircleProcess"/>
    <dgm:cxn modelId="{DB34035E-7457-D344-BDAD-44C6E6FF06EF}" type="presParOf" srcId="{EFE5D700-1D1D-0640-B27C-594F7D7B081E}" destId="{2C3746F5-B7AF-1440-B56A-6E1460AA4B27}" srcOrd="0" destOrd="0" presId="urn:microsoft.com/office/officeart/2018/layout/CircleProcess"/>
    <dgm:cxn modelId="{8775B0A8-1F52-1B42-8D52-F12D3C928822}" type="presParOf" srcId="{0A292431-72AA-A84A-A57E-1A428E0E0DB9}" destId="{897D6F65-0C54-8340-ABC0-1BD486F1302F}" srcOrd="8" destOrd="0" presId="urn:microsoft.com/office/officeart/2018/layout/CircleProcess"/>
    <dgm:cxn modelId="{E55401AE-738C-D748-A827-B38248C3B45C}" type="presParOf" srcId="{0A292431-72AA-A84A-A57E-1A428E0E0DB9}" destId="{AD61A34F-B998-5A4E-9096-0CE097E4ED37}" srcOrd="9" destOrd="0" presId="urn:microsoft.com/office/officeart/2018/layout/CircleProcess"/>
    <dgm:cxn modelId="{19259E34-C757-C24D-9F3F-3602AA427256}" type="presParOf" srcId="{AD61A34F-B998-5A4E-9096-0CE097E4ED37}" destId="{606E7984-CA1B-F341-82DB-8A7B0B71BFBE}" srcOrd="0" destOrd="0" presId="urn:microsoft.com/office/officeart/2018/layout/CircleProcess"/>
    <dgm:cxn modelId="{86C18C15-44E5-7D4E-926D-1E13F39DED4D}" type="presParOf" srcId="{0A292431-72AA-A84A-A57E-1A428E0E0DB9}" destId="{FB78E16C-7BC1-2445-B2E9-6A00C5325915}" srcOrd="10" destOrd="0" presId="urn:microsoft.com/office/officeart/2018/layout/CircleProcess"/>
    <dgm:cxn modelId="{5F302C80-BCFA-5145-BB45-C5C037526334}" type="presParOf" srcId="{FB78E16C-7BC1-2445-B2E9-6A00C5325915}" destId="{EA3A8140-3FC6-A342-B9EF-2AAFCB71A6F0}" srcOrd="0" destOrd="0" presId="urn:microsoft.com/office/officeart/2018/layout/CircleProcess"/>
    <dgm:cxn modelId="{4CE57C08-9A3D-4549-AA4F-84797AB03220}" type="presParOf" srcId="{0A292431-72AA-A84A-A57E-1A428E0E0DB9}" destId="{0477FB2E-D0A5-EB48-A10B-510B2B8DEE26}" srcOrd="11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2BDF2-A980-AD47-923D-4C9395B5B88E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15296-A563-5448-9E6E-EE65D553A15E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/>
            <a:t>30 jaar quality of life onderzoek</a:t>
          </a:r>
          <a:endParaRPr lang="en-US" sz="2300" kern="1200"/>
        </a:p>
      </dsp:txBody>
      <dsp:txXfrm>
        <a:off x="378614" y="886531"/>
        <a:ext cx="2810360" cy="1744948"/>
      </dsp:txXfrm>
    </dsp:sp>
    <dsp:sp modelId="{6BA6ECB9-CC11-3F4E-B0EB-46F93D912A50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7092F-178C-064F-995B-D0481B2435D6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/>
            <a:t>Een systemisch model</a:t>
          </a:r>
          <a:endParaRPr lang="en-US" sz="2300" kern="1200"/>
        </a:p>
      </dsp:txBody>
      <dsp:txXfrm>
        <a:off x="3946203" y="886531"/>
        <a:ext cx="2810360" cy="1744948"/>
      </dsp:txXfrm>
    </dsp:sp>
    <dsp:sp modelId="{A548F353-DE62-DB4A-B06E-DCDA800061A6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23330-1C08-5C44-ABF4-C9F1F7BAED47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/>
            <a:t>Een Quality of Life Ondersteuningsmodel (QOL-OM)</a:t>
          </a:r>
          <a:endParaRPr lang="en-US" sz="2300" kern="1200"/>
        </a:p>
      </dsp:txBody>
      <dsp:txXfrm>
        <a:off x="7513791" y="886531"/>
        <a:ext cx="2810360" cy="1744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5BE6B-89DF-0548-8A64-D977BCAB4878}">
      <dsp:nvSpPr>
        <dsp:cNvPr id="0" name=""/>
        <dsp:cNvSpPr/>
      </dsp:nvSpPr>
      <dsp:spPr>
        <a:xfrm>
          <a:off x="7854097" y="849403"/>
          <a:ext cx="2250349" cy="22504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C8696-F821-DF40-99E0-126846B58167}">
      <dsp:nvSpPr>
        <dsp:cNvPr id="0" name=""/>
        <dsp:cNvSpPr/>
      </dsp:nvSpPr>
      <dsp:spPr>
        <a:xfrm>
          <a:off x="7929366" y="924431"/>
          <a:ext cx="2100776" cy="21004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/>
            <a:t>De context is de samenleving</a:t>
          </a:r>
          <a:endParaRPr lang="en-US" sz="1500" kern="1200"/>
        </a:p>
      </dsp:txBody>
      <dsp:txXfrm>
        <a:off x="8229476" y="1224546"/>
        <a:ext cx="1500554" cy="1500177"/>
      </dsp:txXfrm>
    </dsp:sp>
    <dsp:sp modelId="{B14E6A9E-CE98-4247-9281-A42EF14D4E19}">
      <dsp:nvSpPr>
        <dsp:cNvPr id="0" name=""/>
        <dsp:cNvSpPr/>
      </dsp:nvSpPr>
      <dsp:spPr>
        <a:xfrm rot="2700000">
          <a:off x="5518810" y="849244"/>
          <a:ext cx="2250386" cy="2250386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7017F-393C-5041-BCA2-29A33E303722}">
      <dsp:nvSpPr>
        <dsp:cNvPr id="0" name=""/>
        <dsp:cNvSpPr/>
      </dsp:nvSpPr>
      <dsp:spPr>
        <a:xfrm>
          <a:off x="5603747" y="924431"/>
          <a:ext cx="2100776" cy="21004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/>
            <a:t>Objectief en subjectief</a:t>
          </a:r>
          <a:endParaRPr lang="en-US" sz="1500" kern="1200"/>
        </a:p>
      </dsp:txBody>
      <dsp:txXfrm>
        <a:off x="5903858" y="1224546"/>
        <a:ext cx="1500554" cy="1500177"/>
      </dsp:txXfrm>
    </dsp:sp>
    <dsp:sp modelId="{0E85F238-10B5-F040-9AF0-63E3FF95613A}">
      <dsp:nvSpPr>
        <dsp:cNvPr id="0" name=""/>
        <dsp:cNvSpPr/>
      </dsp:nvSpPr>
      <dsp:spPr>
        <a:xfrm rot="2700000">
          <a:off x="3202842" y="849244"/>
          <a:ext cx="2250386" cy="2250386"/>
        </a:xfrm>
        <a:prstGeom prst="teardrop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746F5-B7AF-1440-B56A-6E1460AA4B27}">
      <dsp:nvSpPr>
        <dsp:cNvPr id="0" name=""/>
        <dsp:cNvSpPr/>
      </dsp:nvSpPr>
      <dsp:spPr>
        <a:xfrm>
          <a:off x="3278129" y="924431"/>
          <a:ext cx="2100776" cy="21004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/>
            <a:t>Universeel</a:t>
          </a:r>
          <a:endParaRPr lang="en-US" sz="1500" kern="1200"/>
        </a:p>
      </dsp:txBody>
      <dsp:txXfrm>
        <a:off x="3578240" y="1224546"/>
        <a:ext cx="1500554" cy="1500177"/>
      </dsp:txXfrm>
    </dsp:sp>
    <dsp:sp modelId="{606E7984-CA1B-F341-82DB-8A7B0B71BFBE}">
      <dsp:nvSpPr>
        <dsp:cNvPr id="0" name=""/>
        <dsp:cNvSpPr/>
      </dsp:nvSpPr>
      <dsp:spPr>
        <a:xfrm rot="2700000">
          <a:off x="877223" y="849244"/>
          <a:ext cx="2250386" cy="2250386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A8140-3FC6-A342-B9EF-2AAFCB71A6F0}">
      <dsp:nvSpPr>
        <dsp:cNvPr id="0" name=""/>
        <dsp:cNvSpPr/>
      </dsp:nvSpPr>
      <dsp:spPr>
        <a:xfrm>
          <a:off x="952511" y="924431"/>
          <a:ext cx="2100776" cy="21004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/>
            <a:t>Waardengedreven</a:t>
          </a:r>
          <a:endParaRPr lang="en-US" sz="1500" kern="1200"/>
        </a:p>
      </dsp:txBody>
      <dsp:txXfrm>
        <a:off x="1252622" y="1224546"/>
        <a:ext cx="1500554" cy="1500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F3E06-CA5F-7F47-9CC6-670481FF7D8C}" type="datetimeFigureOut">
              <a:rPr lang="nl-BE" smtClean="0"/>
              <a:t>10/03/2023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521BA-5139-6D49-93E8-540B7A9DBC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239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2438" eaLnBrk="1" hangingPunct="1">
              <a:spcBef>
                <a:spcPct val="0"/>
              </a:spcBef>
            </a:pPr>
            <a:endParaRPr lang="nl-NL" altLang="nl-BE"/>
          </a:p>
        </p:txBody>
      </p:sp>
      <p:sp>
        <p:nvSpPr>
          <p:cNvPr id="11571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33425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303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58115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3358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4907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479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051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623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3592E50-D046-4204-B5D5-348423576205}" type="slidenum">
              <a:rPr lang="nl-BE" altLang="nl-B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nl-BE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76A02-3F2A-7979-217E-37D7A88CF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8949D55-2DCC-11CF-717B-E1E8F7664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3E8905-86FE-FEC6-D6DF-CF6B5F0D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D04A-BB8D-FE49-8D82-CDBE232EE307}" type="datetimeFigureOut">
              <a:rPr lang="nl-BE" smtClean="0"/>
              <a:t>10/03/2023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70DF11-F7CC-D98A-CE85-569814B70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5BE44B-02E5-EC4F-A7C7-CD0A54EC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D302-8D59-E84E-84AB-71368356A5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909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A464F-D026-5D2E-4A44-EDB7C43BC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25E4B31-7FFB-EBE8-D736-4DDF538B6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0F8865-BC98-53E7-4192-6A9BB920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D04A-BB8D-FE49-8D82-CDBE232EE307}" type="datetimeFigureOut">
              <a:rPr lang="nl-BE" smtClean="0"/>
              <a:t>10/03/2023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144009-B70C-37A5-9D6D-F58D494A9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54706A-860B-6E4A-50C8-C364C6EE4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D302-8D59-E84E-84AB-71368356A5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194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06CAC0F-4DCD-1192-D47F-94C4145E8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5DA907B-E35E-E96A-F558-1377EFA0C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B7C212-E7E5-AD95-C97F-0EC75637D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D04A-BB8D-FE49-8D82-CDBE232EE307}" type="datetimeFigureOut">
              <a:rPr lang="nl-BE" smtClean="0"/>
              <a:t>10/03/2023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5B491B-87EE-0484-F462-74DAC0A7A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F18016-D941-7315-C082-EAF505FF7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D302-8D59-E84E-84AB-71368356A5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706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A5917B-C0D6-EBCB-B5BD-8B153A964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D23113-8074-982B-4CDC-366837129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E181BC-156E-792F-D0C6-A79AA9327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D04A-BB8D-FE49-8D82-CDBE232EE307}" type="datetimeFigureOut">
              <a:rPr lang="nl-BE" smtClean="0"/>
              <a:t>10/03/2023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09FFF4-E05A-BBB8-18EF-73575C024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925E65-7181-1CB0-ED54-6AD2C7200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D302-8D59-E84E-84AB-71368356A5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787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90D91-D134-11C1-867D-18F615804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4F56161-9BFC-0180-8E88-AA1EA76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3013F5-8A84-2F8A-0B30-D57B7E539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D04A-BB8D-FE49-8D82-CDBE232EE307}" type="datetimeFigureOut">
              <a:rPr lang="nl-BE" smtClean="0"/>
              <a:t>10/03/2023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BE4328-0F9C-3200-52F7-E93189D0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7236E2-BAF5-879C-55FE-6B3E00FE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D302-8D59-E84E-84AB-71368356A5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86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B6414-F24A-D0B7-022B-C86D1C447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880136-80BE-1148-7EAF-D3115DF5B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1CC69CE-1BCD-F1A8-6DA4-DD0EA7810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2FEAC24-126A-7972-6115-1D76FE696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D04A-BB8D-FE49-8D82-CDBE232EE307}" type="datetimeFigureOut">
              <a:rPr lang="nl-BE" smtClean="0"/>
              <a:t>10/03/2023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2DFA85-ECB9-7873-08F5-B9C354E4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AF34B32-E867-6964-ABAD-FCFBBB4BC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D302-8D59-E84E-84AB-71368356A5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585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12028C-29E9-1B8C-7D2B-4FCEAE921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9BF5CB3-396E-C804-5366-A95641140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A2E6A35-303A-ED43-43FC-D6D96DA79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D9B2DE4-79C8-E66E-B165-B203445259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FF7BADB-99B9-4377-5DE5-53961F140E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9A1E1F2-7017-DA16-6E52-51D0E13A7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D04A-BB8D-FE49-8D82-CDBE232EE307}" type="datetimeFigureOut">
              <a:rPr lang="nl-BE" smtClean="0"/>
              <a:t>10/03/2023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3131E8C-DDF1-C554-2A3B-12EFD595B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17555C3-335F-DB39-A112-C3138194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D302-8D59-E84E-84AB-71368356A5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258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D5B1A-E231-6B1A-F228-52F826D7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E748482-076C-B2D4-BAE5-962038ED0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D04A-BB8D-FE49-8D82-CDBE232EE307}" type="datetimeFigureOut">
              <a:rPr lang="nl-BE" smtClean="0"/>
              <a:t>10/03/2023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22C9DB1-28AB-0D9B-6C03-56212999A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EDC4E44-A277-60B2-A7F3-7659A1E7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D302-8D59-E84E-84AB-71368356A5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752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87CB8FD-654C-75C6-FBE3-369B0CED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D04A-BB8D-FE49-8D82-CDBE232EE307}" type="datetimeFigureOut">
              <a:rPr lang="nl-BE" smtClean="0"/>
              <a:t>10/03/2023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DAA3797-4693-0C5F-9B94-ADB0C9C81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A5E850-2F1E-E168-51AF-0EEB10C3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D302-8D59-E84E-84AB-71368356A5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630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3E9C2-96BF-6B09-D8E9-C2251B2C5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BAC270-1FEA-1E28-CF3D-9B41BBEF4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E6E87EF-643A-A9A7-CFB8-A46211305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5D8BC02-605C-67EA-BD16-7FD4D549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D04A-BB8D-FE49-8D82-CDBE232EE307}" type="datetimeFigureOut">
              <a:rPr lang="nl-BE" smtClean="0"/>
              <a:t>10/03/2023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7630CD5-DF10-DAEB-E924-E3D7E6066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46F1A99-C3EB-2322-6FA2-1080224FD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D302-8D59-E84E-84AB-71368356A5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318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884912-371B-37FC-CAAD-880708EF5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C6397E1-8946-2623-1D70-D1168843C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E6DF057-7C92-9B5D-6B72-229B1678F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881E6F-7567-68BD-64A8-6B70924E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D04A-BB8D-FE49-8D82-CDBE232EE307}" type="datetimeFigureOut">
              <a:rPr lang="nl-BE" smtClean="0"/>
              <a:t>10/03/2023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7C07619-CB8A-2751-6E03-CD246C713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D11D8CE-13D1-11D5-5B3A-DB3F7D61B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D302-8D59-E84E-84AB-71368356A5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6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1BA0842-A246-6B35-FA6C-FD0965B0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75B737-B1EA-9E2C-001A-E1EE8AB69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8C27C2-18A0-4B36-352B-92CD9D7569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3D04A-BB8D-FE49-8D82-CDBE232EE307}" type="datetimeFigureOut">
              <a:rPr lang="nl-BE" smtClean="0"/>
              <a:t>10/03/2023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5B9B1D-CE0D-9D15-3C89-BDADEA36B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F2F68D-23A1-1E99-3AA3-EA5275D4B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0D302-8D59-E84E-84AB-71368356A5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098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Claudia.claes@hogent.b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759539-A674-F914-CA54-E79CF3C8A5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Naar een Quality of Life ondersteuningsmodel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F5C11AA-180A-C659-5E0F-6BF5D83ACC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endParaRPr lang="nl-BE" dirty="0"/>
          </a:p>
          <a:p>
            <a:pPr algn="l"/>
            <a:r>
              <a:rPr lang="nl-BE" dirty="0"/>
              <a:t>Naast het waarom en hoe, het WAT…</a:t>
            </a:r>
          </a:p>
          <a:p>
            <a:pPr algn="l"/>
            <a:endParaRPr lang="nl-BE" dirty="0"/>
          </a:p>
          <a:p>
            <a:pPr algn="l"/>
            <a:r>
              <a:rPr lang="nl-BE" dirty="0"/>
              <a:t>Claudia Claes</a:t>
            </a:r>
          </a:p>
        </p:txBody>
      </p:sp>
    </p:spTree>
    <p:extLst>
      <p:ext uri="{BB962C8B-B14F-4D97-AF65-F5344CB8AC3E}">
        <p14:creationId xmlns:p14="http://schemas.microsoft.com/office/powerpoint/2010/main" val="1740901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BA9A27-1284-D609-3558-C0A3FFBEB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AB170FF-B9B5-B463-0567-29E148943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73303"/>
            <a:ext cx="7772400" cy="4511393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A93EF967-042B-3024-C2CE-04A48FFEA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46129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F52B7-CF8F-EB04-0711-78C314FB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Quality of life stimuleren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9F2567-B2E1-9CB5-0CA8-619236B87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1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Reinders, H. S., &amp; Schalock, R. L. (2014). How organizations can enhance the quality of life of their clients and assess their results: The concept of QOL enhancement. </a:t>
            </a:r>
            <a:r>
              <a:rPr lang="nl-BE" sz="11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American Journal on Intellectual and Developmental Disabilities</a:t>
            </a:r>
            <a:r>
              <a:rPr lang="nl-BE" sz="1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nl-BE" sz="11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119</a:t>
            </a:r>
            <a:r>
              <a:rPr lang="nl-BE" sz="1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291-302.</a:t>
            </a:r>
            <a:endParaRPr lang="nl-BE" sz="1600" dirty="0"/>
          </a:p>
          <a:p>
            <a:endParaRPr lang="nl-BE" dirty="0"/>
          </a:p>
          <a:p>
            <a:r>
              <a:rPr lang="nl-BE" dirty="0"/>
              <a:t>Interne processen</a:t>
            </a:r>
          </a:p>
          <a:p>
            <a:r>
              <a:rPr lang="nl-BE" dirty="0"/>
              <a:t>Niets zonder context</a:t>
            </a:r>
          </a:p>
          <a:p>
            <a:r>
              <a:rPr lang="nl-BE" dirty="0"/>
              <a:t>Kansen ontdekken</a:t>
            </a:r>
          </a:p>
          <a:p>
            <a:r>
              <a:rPr lang="nl-BE" dirty="0"/>
              <a:t>Persoonsgerichte ondersteuning</a:t>
            </a:r>
          </a:p>
          <a:p>
            <a:r>
              <a:rPr lang="nl-BE" dirty="0"/>
              <a:t>‘Dignity of risk’</a:t>
            </a:r>
          </a:p>
        </p:txBody>
      </p:sp>
    </p:spTree>
    <p:extLst>
      <p:ext uri="{BB962C8B-B14F-4D97-AF65-F5344CB8AC3E}">
        <p14:creationId xmlns:p14="http://schemas.microsoft.com/office/powerpoint/2010/main" val="1700288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3A2F74E-E068-083F-6CCB-DA37C95F4C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Een quality of life ondersteuningsmodel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F86A48BB-2DD0-3270-D0A2-73E2660027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4037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C7FEB-350D-6B74-1AFA-86167E203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QOL-OM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62A1EE-5363-5E16-8FC6-27BB11A71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5215D9F-5002-BEFA-0381-AC4BE61D0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76632"/>
            <a:ext cx="7772400" cy="31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37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3A2F74E-E068-083F-6CCB-DA37C95F4C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Kwaliteitsborging in 6 simpele stappen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F86A48BB-2DD0-3270-D0A2-73E2660027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0588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AA8ECA-CC01-1E85-3966-0F0AF006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Een Quality of Life ondersteuningsmodel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6F2455-CD9C-CFF1-1417-D4E21339E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/>
              <a:t>Stap 1: Expliciteer de kernwaarden in relatie tot de QOL principes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213896B1-D444-F141-B6F7-B1533DCB7963}"/>
              </a:ext>
            </a:extLst>
          </p:cNvPr>
          <p:cNvSpPr txBox="1"/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</a:rPr>
              <a:t>Het kind/de </a:t>
            </a:r>
            <a:r>
              <a:rPr lang="en-US" sz="1100" dirty="0" err="1">
                <a:effectLst/>
              </a:rPr>
              <a:t>jongere</a:t>
            </a:r>
            <a:r>
              <a:rPr lang="en-US" sz="1100" dirty="0">
                <a:effectLst/>
              </a:rPr>
              <a:t> </a:t>
            </a:r>
            <a:r>
              <a:rPr lang="en-US" sz="1100" dirty="0" err="1">
                <a:effectLst/>
              </a:rPr>
              <a:t>centraal</a:t>
            </a:r>
            <a:endParaRPr lang="en-US" sz="11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effectLst/>
              </a:rPr>
              <a:t>Mens</a:t>
            </a:r>
            <a:r>
              <a:rPr lang="en-US" sz="1100" dirty="0">
                <a:effectLst/>
              </a:rPr>
              <a:t> </a:t>
            </a:r>
            <a:r>
              <a:rPr lang="en-US" sz="1100" dirty="0" err="1">
                <a:effectLst/>
              </a:rPr>
              <a:t>centraal</a:t>
            </a:r>
            <a:endParaRPr lang="en-US" sz="11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effectLst/>
              </a:rPr>
              <a:t>Thuisgevoel</a:t>
            </a:r>
            <a:endParaRPr lang="en-US" sz="11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effectLst/>
              </a:rPr>
              <a:t>Droom</a:t>
            </a:r>
            <a:r>
              <a:rPr lang="en-US" sz="1100" dirty="0">
                <a:effectLst/>
              </a:rPr>
              <a:t> </a:t>
            </a:r>
            <a:r>
              <a:rPr lang="en-US" sz="1100" dirty="0" err="1">
                <a:effectLst/>
              </a:rPr>
              <a:t>realiseren</a:t>
            </a:r>
            <a:endParaRPr lang="en-US" sz="11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effectLst/>
              </a:rPr>
              <a:t>Plek</a:t>
            </a:r>
            <a:r>
              <a:rPr lang="en-US" sz="1100" dirty="0">
                <a:effectLst/>
              </a:rPr>
              <a:t> in de </a:t>
            </a:r>
            <a:r>
              <a:rPr lang="en-US" sz="1100" dirty="0" err="1">
                <a:effectLst/>
              </a:rPr>
              <a:t>samenleving</a:t>
            </a:r>
            <a:endParaRPr lang="en-US" sz="11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effectLst/>
              </a:rPr>
              <a:t>Aandacht</a:t>
            </a:r>
            <a:r>
              <a:rPr lang="en-US" sz="1100" dirty="0">
                <a:effectLst/>
              </a:rPr>
              <a:t> </a:t>
            </a:r>
            <a:r>
              <a:rPr lang="en-US" sz="1100" dirty="0" err="1">
                <a:effectLst/>
              </a:rPr>
              <a:t>voor</a:t>
            </a:r>
            <a:r>
              <a:rPr lang="en-US" sz="1100" dirty="0">
                <a:effectLst/>
              </a:rPr>
              <a:t> </a:t>
            </a:r>
            <a:r>
              <a:rPr lang="en-US" sz="1100" dirty="0" err="1">
                <a:effectLst/>
              </a:rPr>
              <a:t>kwetsbare</a:t>
            </a:r>
            <a:r>
              <a:rPr lang="en-US" sz="1100" dirty="0">
                <a:effectLst/>
              </a:rPr>
              <a:t> </a:t>
            </a:r>
            <a:r>
              <a:rPr lang="en-US" sz="1100" dirty="0" err="1">
                <a:effectLst/>
              </a:rPr>
              <a:t>gezinnen</a:t>
            </a:r>
            <a:endParaRPr lang="en-US" sz="11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effectLst/>
              </a:rPr>
              <a:t>Samen</a:t>
            </a:r>
            <a:r>
              <a:rPr lang="en-US" sz="1100" dirty="0">
                <a:effectLst/>
              </a:rPr>
              <a:t> met </a:t>
            </a:r>
            <a:r>
              <a:rPr lang="en-US" sz="1100" dirty="0" err="1">
                <a:effectLst/>
              </a:rPr>
              <a:t>ouders</a:t>
            </a:r>
            <a:endParaRPr lang="en-US" sz="11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effectLst/>
              </a:rPr>
              <a:t>Eigenheid</a:t>
            </a:r>
            <a:r>
              <a:rPr lang="en-US" sz="1100" dirty="0">
                <a:effectLst/>
              </a:rPr>
              <a:t>, </a:t>
            </a:r>
            <a:r>
              <a:rPr lang="en-US" sz="1100" dirty="0" err="1">
                <a:effectLst/>
              </a:rPr>
              <a:t>warmte</a:t>
            </a:r>
            <a:r>
              <a:rPr lang="en-US" sz="1100" dirty="0">
                <a:effectLst/>
              </a:rPr>
              <a:t>, </a:t>
            </a:r>
            <a:r>
              <a:rPr lang="en-US" sz="1100" dirty="0" err="1">
                <a:effectLst/>
              </a:rPr>
              <a:t>persoonlijkheid</a:t>
            </a:r>
            <a:endParaRPr lang="en-US" sz="11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</a:rPr>
              <a:t>Eigen </a:t>
            </a:r>
            <a:r>
              <a:rPr lang="en-US" sz="1100" dirty="0" err="1">
                <a:effectLst/>
              </a:rPr>
              <a:t>keuzes</a:t>
            </a:r>
            <a:endParaRPr lang="en-US" sz="11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effectLst/>
              </a:rPr>
              <a:t>Kwaliteitsvol</a:t>
            </a:r>
            <a:r>
              <a:rPr lang="en-US" sz="1100" dirty="0">
                <a:effectLst/>
              </a:rPr>
              <a:t> </a:t>
            </a:r>
            <a:r>
              <a:rPr lang="en-US" sz="1100" dirty="0" err="1">
                <a:effectLst/>
              </a:rPr>
              <a:t>leven</a:t>
            </a:r>
            <a:endParaRPr lang="en-US" sz="11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</a:rPr>
              <a:t>Eigen </a:t>
            </a:r>
            <a:r>
              <a:rPr lang="en-US" sz="1100" dirty="0" err="1">
                <a:effectLst/>
              </a:rPr>
              <a:t>noden</a:t>
            </a:r>
            <a:endParaRPr lang="en-US" sz="11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</a:rPr>
              <a:t>Tot </a:t>
            </a:r>
            <a:r>
              <a:rPr lang="en-US" sz="1100" dirty="0" err="1">
                <a:effectLst/>
              </a:rPr>
              <a:t>bloei</a:t>
            </a:r>
            <a:r>
              <a:rPr lang="en-US" sz="1100" dirty="0">
                <a:effectLst/>
              </a:rPr>
              <a:t> </a:t>
            </a:r>
            <a:r>
              <a:rPr lang="en-US" sz="1100" dirty="0" err="1">
                <a:effectLst/>
              </a:rPr>
              <a:t>komen</a:t>
            </a:r>
            <a:endParaRPr lang="en-US" sz="11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effectLst/>
              </a:rPr>
              <a:t>Zelfontplooiïng</a:t>
            </a:r>
            <a:endParaRPr lang="en-US" sz="11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effectLst/>
              </a:rPr>
              <a:t>Kwaliteit</a:t>
            </a:r>
            <a:r>
              <a:rPr lang="en-US" sz="1100" dirty="0">
                <a:effectLst/>
              </a:rPr>
              <a:t> van </a:t>
            </a:r>
            <a:r>
              <a:rPr lang="en-US" sz="1100" dirty="0" err="1">
                <a:effectLst/>
              </a:rPr>
              <a:t>leven</a:t>
            </a:r>
            <a:endParaRPr lang="en-US" sz="11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effectLst/>
              </a:rPr>
              <a:t>Eigenheid</a:t>
            </a:r>
            <a:r>
              <a:rPr lang="en-US" sz="1100" dirty="0">
                <a:effectLst/>
              </a:rPr>
              <a:t> van elk </a:t>
            </a:r>
            <a:r>
              <a:rPr lang="en-US" sz="1100" dirty="0" err="1">
                <a:effectLst/>
              </a:rPr>
              <a:t>individu</a:t>
            </a:r>
            <a:endParaRPr lang="en-US" sz="11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</a:rPr>
              <a:t>Focus op </a:t>
            </a:r>
            <a:r>
              <a:rPr lang="en-US" sz="1100" dirty="0" err="1">
                <a:effectLst/>
              </a:rPr>
              <a:t>mogelijkheden</a:t>
            </a:r>
            <a:r>
              <a:rPr lang="en-US" sz="1100" dirty="0">
                <a:effectLst/>
              </a:rPr>
              <a:t>, </a:t>
            </a:r>
            <a:r>
              <a:rPr lang="en-US" sz="1100" dirty="0" err="1">
                <a:effectLst/>
              </a:rPr>
              <a:t>niet</a:t>
            </a:r>
            <a:r>
              <a:rPr lang="en-US" sz="1100" dirty="0">
                <a:effectLst/>
              </a:rPr>
              <a:t> op </a:t>
            </a:r>
            <a:r>
              <a:rPr lang="en-US" sz="1100" dirty="0" err="1">
                <a:effectLst/>
              </a:rPr>
              <a:t>beperkingen</a:t>
            </a:r>
            <a:endParaRPr lang="en-US" sz="11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effectLst/>
              </a:rPr>
              <a:t>Welzijn</a:t>
            </a:r>
            <a:r>
              <a:rPr lang="en-US" sz="1100" dirty="0">
                <a:effectLst/>
              </a:rPr>
              <a:t> </a:t>
            </a:r>
            <a:r>
              <a:rPr lang="en-US" sz="1100" dirty="0" err="1">
                <a:effectLst/>
              </a:rPr>
              <a:t>en</a:t>
            </a:r>
            <a:r>
              <a:rPr lang="en-US" sz="1100" dirty="0">
                <a:effectLst/>
              </a:rPr>
              <a:t> </a:t>
            </a:r>
            <a:r>
              <a:rPr lang="en-US" sz="1100" dirty="0" err="1">
                <a:effectLst/>
              </a:rPr>
              <a:t>emancipatie</a:t>
            </a:r>
            <a:endParaRPr lang="en-US" sz="11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effectLst/>
              </a:rPr>
              <a:t>Machtige</a:t>
            </a:r>
            <a:r>
              <a:rPr lang="en-US" sz="1100" dirty="0">
                <a:effectLst/>
              </a:rPr>
              <a:t> </a:t>
            </a:r>
            <a:r>
              <a:rPr lang="en-US" sz="1100" dirty="0" err="1">
                <a:effectLst/>
              </a:rPr>
              <a:t>mensen</a:t>
            </a:r>
            <a:endParaRPr lang="en-US" sz="1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3239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AA8ECA-CC01-1E85-3966-0F0AF006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Een Quality of Life ondersteuningsmodel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6F2455-CD9C-CFF1-1417-D4E21339E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 dirty="0" err="1"/>
              <a:t>Stap</a:t>
            </a:r>
            <a:r>
              <a:rPr lang="en-US" sz="2000" dirty="0"/>
              <a:t> 2: </a:t>
            </a:r>
            <a:r>
              <a:rPr lang="en-US" sz="2000" dirty="0" err="1"/>
              <a:t>Definieer</a:t>
            </a:r>
            <a:r>
              <a:rPr lang="en-US" sz="2000" dirty="0"/>
              <a:t> de </a:t>
            </a:r>
            <a:r>
              <a:rPr lang="en-US" sz="2000" dirty="0" err="1"/>
              <a:t>doelstellingen</a:t>
            </a:r>
            <a:r>
              <a:rPr lang="en-US" sz="2000" dirty="0"/>
              <a:t> in </a:t>
            </a:r>
            <a:r>
              <a:rPr lang="en-US" sz="2000" dirty="0" err="1"/>
              <a:t>relatie</a:t>
            </a:r>
            <a:r>
              <a:rPr lang="en-US" sz="2000" dirty="0"/>
              <a:t> tot de QOL </a:t>
            </a:r>
            <a:r>
              <a:rPr lang="en-US" sz="2000" dirty="0" err="1"/>
              <a:t>domeinen</a:t>
            </a:r>
            <a:endParaRPr lang="en-US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213896B1-D444-F141-B6F7-B1533DCB7963}"/>
              </a:ext>
            </a:extLst>
          </p:cNvPr>
          <p:cNvSpPr txBox="1"/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B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Zelfbepaling:</a:t>
            </a:r>
          </a:p>
          <a:p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is een goede balans tussen zelf kiezen van speelgoed en stimulerende activiteitentier</a:t>
            </a:r>
          </a:p>
          <a:p>
            <a:r>
              <a:rPr lang="nl-B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Sociale inclusie:</a:t>
            </a:r>
          </a:p>
          <a:p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zijn gerichte strategieën voor de opvang van kinderen uit kwetsbare gezinnen</a:t>
            </a:r>
          </a:p>
          <a:p>
            <a:r>
              <a:rPr lang="nl-B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Materieel welbevinden:</a:t>
            </a:r>
          </a:p>
          <a:p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Rustige en veilige accommodatie</a:t>
            </a:r>
          </a:p>
          <a:p>
            <a:r>
              <a:rPr lang="nl-B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Fysiek welbevinden:</a:t>
            </a:r>
          </a:p>
          <a:p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Aandacht voor preventieve gezondheidszorg</a:t>
            </a:r>
          </a:p>
          <a:p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08239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AA8ECA-CC01-1E85-3966-0F0AF006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Een Quality of Life ondersteuningsmodel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6F2455-CD9C-CFF1-1417-D4E21339E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 dirty="0" err="1"/>
              <a:t>Stap</a:t>
            </a:r>
            <a:r>
              <a:rPr lang="en-US" sz="2000"/>
              <a:t> </a:t>
            </a:r>
            <a:r>
              <a:rPr lang="en-US" sz="2000" dirty="0"/>
              <a:t>3</a:t>
            </a:r>
            <a:r>
              <a:rPr lang="en-US" sz="2000"/>
              <a:t>: </a:t>
            </a:r>
            <a:r>
              <a:rPr lang="en-US" sz="2000" dirty="0" err="1"/>
              <a:t>Defineer</a:t>
            </a:r>
            <a:r>
              <a:rPr lang="en-US" sz="2000" dirty="0"/>
              <a:t> de </a:t>
            </a:r>
            <a:r>
              <a:rPr lang="en-US" sz="2000" dirty="0" err="1"/>
              <a:t>procesindicatoren</a:t>
            </a:r>
            <a:r>
              <a:rPr lang="en-US" sz="2000" dirty="0"/>
              <a:t>  in </a:t>
            </a:r>
            <a:r>
              <a:rPr lang="en-US" sz="2000" dirty="0" err="1"/>
              <a:t>relatie</a:t>
            </a:r>
            <a:r>
              <a:rPr lang="en-US" sz="2000" dirty="0"/>
              <a:t> tot de QOL </a:t>
            </a:r>
            <a:r>
              <a:rPr lang="en-US" sz="2000" dirty="0" err="1"/>
              <a:t>principes</a:t>
            </a:r>
            <a:endParaRPr lang="en-US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213896B1-D444-F141-B6F7-B1533DCB7963}"/>
              </a:ext>
            </a:extLst>
          </p:cNvPr>
          <p:cNvSpPr txBox="1"/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GSchoolbook"/>
                <a:ea typeface="Times New Roman" panose="02020603050405020304" pitchFamily="18" charset="0"/>
              </a:rPr>
              <a:t>Quality interactions with other children, adults, things and places. </a:t>
            </a: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GSchoolbook"/>
                <a:ea typeface="Times New Roman" panose="02020603050405020304" pitchFamily="18" charset="0"/>
              </a:rPr>
              <a:t>Surroundings rich in language that encourage play, exploring, conversations between adults and children and children and children, and adults and children working together (collaborating). </a:t>
            </a: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GSchoolbook"/>
                <a:ea typeface="Times New Roman" panose="02020603050405020304" pitchFamily="18" charset="0"/>
              </a:rPr>
              <a:t>A balance between activities that adults decide on for the children and activities that are chosen by children themselves. </a:t>
            </a: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GSchoolbook"/>
                <a:ea typeface="Times New Roman" panose="02020603050405020304" pitchFamily="18" charset="0"/>
              </a:rPr>
              <a:t>Play and hands-on experiences, both indoors and outdoors. </a:t>
            </a: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GSchoolbook"/>
                <a:ea typeface="Times New Roman" panose="02020603050405020304" pitchFamily="18" charset="0"/>
              </a:rPr>
              <a:t>Adults who keep an eye on what children need, who understand, listen and talk to children. </a:t>
            </a: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GSchoolbook"/>
                <a:ea typeface="Times New Roman" panose="02020603050405020304" pitchFamily="18" charset="0"/>
              </a:rPr>
              <a:t>Connections and continuation in learning as children move from one setting to another. </a:t>
            </a: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GSchoolbook"/>
                <a:ea typeface="Times New Roman" panose="02020603050405020304" pitchFamily="18" charset="0"/>
              </a:rPr>
              <a:t>Supportive relationships between parents and early years settings. </a:t>
            </a: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61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AA8ECA-CC01-1E85-3966-0F0AF006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Een Quality of Life ondersteuningsmodel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6F2455-CD9C-CFF1-1417-D4E21339E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 dirty="0" err="1"/>
              <a:t>Stap</a:t>
            </a:r>
            <a:r>
              <a:rPr lang="en-US" sz="2000" dirty="0"/>
              <a:t> 4: </a:t>
            </a:r>
            <a:r>
              <a:rPr lang="en-US" sz="2000" dirty="0" err="1"/>
              <a:t>Expliciteer</a:t>
            </a:r>
            <a:r>
              <a:rPr lang="en-US" sz="2000" dirty="0"/>
              <a:t> de </a:t>
            </a:r>
            <a:r>
              <a:rPr lang="en-US" sz="2000" dirty="0" err="1"/>
              <a:t>structuurindicatoren</a:t>
            </a:r>
            <a:r>
              <a:rPr lang="en-US" sz="2000" dirty="0"/>
              <a:t> in </a:t>
            </a:r>
            <a:r>
              <a:rPr lang="en-US" sz="2000" dirty="0" err="1"/>
              <a:t>relatie</a:t>
            </a:r>
            <a:r>
              <a:rPr lang="en-US" sz="2000" dirty="0"/>
              <a:t> tot de QOL </a:t>
            </a:r>
            <a:r>
              <a:rPr lang="en-US" sz="2000" dirty="0" err="1"/>
              <a:t>principes</a:t>
            </a:r>
            <a:endParaRPr lang="en-US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213896B1-D444-F141-B6F7-B1533DCB7963}"/>
              </a:ext>
            </a:extLst>
          </p:cNvPr>
          <p:cNvSpPr txBox="1"/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GSchoolbook"/>
                <a:ea typeface="Times New Roman" panose="02020603050405020304" pitchFamily="18" charset="0"/>
              </a:rPr>
              <a:t>Good interaction between staff and children. </a:t>
            </a: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GSchoolbook"/>
                <a:ea typeface="Times New Roman" panose="02020603050405020304" pitchFamily="18" charset="0"/>
              </a:rPr>
              <a:t>The service can cater for a child with special or additional needs. </a:t>
            </a: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GSchoolbook"/>
                <a:ea typeface="Times New Roman" panose="02020603050405020304" pitchFamily="18" charset="0"/>
              </a:rPr>
              <a:t>The children are properly supervised but still allowed to experience activities that are challenging and exciting. </a:t>
            </a: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GSchoolbook"/>
                <a:ea typeface="Times New Roman" panose="02020603050405020304" pitchFamily="18" charset="0"/>
              </a:rPr>
              <a:t>There are written </a:t>
            </a:r>
            <a:r>
              <a:rPr lang="en-US" sz="1800" dirty="0" err="1">
                <a:effectLst/>
                <a:latin typeface="AGSchoolbook"/>
                <a:ea typeface="Times New Roman" panose="02020603050405020304" pitchFamily="18" charset="0"/>
              </a:rPr>
              <a:t>programmes</a:t>
            </a:r>
            <a:r>
              <a:rPr lang="en-US" sz="1800" dirty="0">
                <a:effectLst/>
                <a:latin typeface="AGSchoolbook"/>
                <a:ea typeface="Times New Roman" panose="02020603050405020304" pitchFamily="18" charset="0"/>
              </a:rPr>
              <a:t> outlining the children’s activities. </a:t>
            </a: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GSchoolbook"/>
                <a:ea typeface="Times New Roman" panose="02020603050405020304" pitchFamily="18" charset="0"/>
              </a:rPr>
              <a:t>The </a:t>
            </a:r>
            <a:r>
              <a:rPr lang="en-US" sz="1800" dirty="0" err="1">
                <a:effectLst/>
                <a:latin typeface="AGSchoolbook"/>
                <a:ea typeface="Times New Roman" panose="02020603050405020304" pitchFamily="18" charset="0"/>
              </a:rPr>
              <a:t>Programme</a:t>
            </a:r>
            <a:r>
              <a:rPr lang="en-US" sz="1800" dirty="0">
                <a:effectLst/>
                <a:latin typeface="AGSchoolbook"/>
                <a:ea typeface="Times New Roman" panose="02020603050405020304" pitchFamily="18" charset="0"/>
              </a:rPr>
              <a:t> of Care and Education should be flexible to meet the varying needs of the children. </a:t>
            </a: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GSchoolbook"/>
                <a:ea typeface="Times New Roman" panose="02020603050405020304" pitchFamily="18" charset="0"/>
              </a:rPr>
              <a:t>A system is in place to discuss with you how to best deal with your child should they become ill, distressed or angry. </a:t>
            </a: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GSchoolbook"/>
                <a:ea typeface="Times New Roman" panose="02020603050405020304" pitchFamily="18" charset="0"/>
              </a:rPr>
              <a:t>It is clear how challenging </a:t>
            </a:r>
            <a:r>
              <a:rPr lang="en-US" sz="1800" dirty="0" err="1">
                <a:effectLst/>
                <a:latin typeface="AGSchoolbook"/>
                <a:ea typeface="Times New Roman" panose="02020603050405020304" pitchFamily="18" charset="0"/>
              </a:rPr>
              <a:t>behaviour</a:t>
            </a:r>
            <a:r>
              <a:rPr lang="en-US" sz="1800" dirty="0">
                <a:effectLst/>
                <a:latin typeface="AGSchoolbook"/>
                <a:ea typeface="Times New Roman" panose="02020603050405020304" pitchFamily="18" charset="0"/>
              </a:rPr>
              <a:t> is managed. </a:t>
            </a: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GSchoolbook"/>
                <a:ea typeface="Times New Roman" panose="02020603050405020304" pitchFamily="18" charset="0"/>
              </a:rPr>
              <a:t>Children are observed interacting well with other children. </a:t>
            </a: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GSchoolbook"/>
                <a:ea typeface="Times New Roman" panose="02020603050405020304" pitchFamily="18" charset="0"/>
              </a:rPr>
              <a:t>A system is in place to replace staff who are ill or on holidays. </a:t>
            </a: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GSchoolbook"/>
                <a:ea typeface="Times New Roman" panose="02020603050405020304" pitchFamily="18" charset="0"/>
              </a:rPr>
              <a:t>The equipment and furniture must be safe, appropriate and well maintained and clean. </a:t>
            </a: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GSchoolbook"/>
                <a:ea typeface="Times New Roman" panose="02020603050405020304" pitchFamily="18" charset="0"/>
              </a:rPr>
              <a:t>Sufficient suitable toys, play materials and resources are available to provide stimulating activities and play opportunities for the children. </a:t>
            </a: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GSchoolbook"/>
                <a:ea typeface="Times New Roman" panose="02020603050405020304" pitchFamily="18" charset="0"/>
              </a:rPr>
              <a:t>The equipment, toys, materials available must be appropriate for the ages of the children attending and their developmental needs. </a:t>
            </a: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GSchoolbook"/>
                <a:ea typeface="Times New Roman" panose="02020603050405020304" pitchFamily="18" charset="0"/>
              </a:rPr>
              <a:t>Activities and resources should promote cultural awareness and equal opportunities. </a:t>
            </a: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251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AA8ECA-CC01-1E85-3966-0F0AF006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Een Quality of Life ondersteuningsmodel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6F2455-CD9C-CFF1-1417-D4E21339E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 dirty="0" err="1"/>
              <a:t>Stap</a:t>
            </a:r>
            <a:r>
              <a:rPr lang="en-US" sz="2000" dirty="0"/>
              <a:t> 5: </a:t>
            </a:r>
            <a:r>
              <a:rPr lang="en-US" sz="2000" dirty="0" err="1"/>
              <a:t>Ontwikkel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monitoringssysteem</a:t>
            </a:r>
            <a:r>
              <a:rPr lang="en-US" sz="2000" dirty="0"/>
              <a:t> via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regulatieve</a:t>
            </a:r>
            <a:r>
              <a:rPr lang="en-US" sz="2000" dirty="0"/>
              <a:t> </a:t>
            </a:r>
            <a:r>
              <a:rPr lang="en-US" sz="2000" dirty="0" err="1"/>
              <a:t>cyclus</a:t>
            </a:r>
            <a:endParaRPr lang="en-US" sz="2000" dirty="0"/>
          </a:p>
          <a:p>
            <a:pPr marL="0"/>
            <a:endParaRPr lang="en-US" sz="2000" dirty="0"/>
          </a:p>
          <a:p>
            <a:pPr marL="0"/>
            <a:r>
              <a:rPr lang="en-US" sz="2000" dirty="0" err="1"/>
              <a:t>Stap</a:t>
            </a:r>
            <a:r>
              <a:rPr lang="en-US" sz="2000" dirty="0"/>
              <a:t> 6: </a:t>
            </a:r>
            <a:r>
              <a:rPr lang="en-US" sz="2000" dirty="0" err="1"/>
              <a:t>Evalueer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stuur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endParaRPr lang="en-US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People work together in team banner. Strategy and business planning. Workers support each other. Isolated vector illustration in cartoon style - 125326828">
            <a:extLst>
              <a:ext uri="{FF2B5EF4-FFF2-40B4-BE49-F238E27FC236}">
                <a16:creationId xmlns:a16="http://schemas.microsoft.com/office/drawing/2014/main" id="{38993A67-017D-1BB1-33E5-7F4B02F9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472" y="963754"/>
            <a:ext cx="2791070" cy="455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84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80826E-B892-AD6D-6AE2-602D8EA6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nl-BE" sz="4800"/>
              <a:t>Overzicht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26F0F165-6C70-10EA-E15C-857365311B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424182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6257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B19AC1-C000-719E-12D0-9CFA9027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nl-BE" dirty="0"/>
              <a:t>QOL-OM Self-Assessment template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75162C82-BFAB-C5C2-5E0B-9D7A57E6B9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470125"/>
              </p:ext>
            </p:extLst>
          </p:nvPr>
        </p:nvGraphicFramePr>
        <p:xfrm>
          <a:off x="1426036" y="1926266"/>
          <a:ext cx="9339932" cy="4357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869">
                  <a:extLst>
                    <a:ext uri="{9D8B030D-6E8A-4147-A177-3AD203B41FA5}">
                      <a16:colId xmlns:a16="http://schemas.microsoft.com/office/drawing/2014/main" val="1834145177"/>
                    </a:ext>
                  </a:extLst>
                </a:gridCol>
                <a:gridCol w="2882428">
                  <a:extLst>
                    <a:ext uri="{9D8B030D-6E8A-4147-A177-3AD203B41FA5}">
                      <a16:colId xmlns:a16="http://schemas.microsoft.com/office/drawing/2014/main" val="4017083611"/>
                    </a:ext>
                  </a:extLst>
                </a:gridCol>
                <a:gridCol w="1943428">
                  <a:extLst>
                    <a:ext uri="{9D8B030D-6E8A-4147-A177-3AD203B41FA5}">
                      <a16:colId xmlns:a16="http://schemas.microsoft.com/office/drawing/2014/main" val="2157885332"/>
                    </a:ext>
                  </a:extLst>
                </a:gridCol>
                <a:gridCol w="998813">
                  <a:extLst>
                    <a:ext uri="{9D8B030D-6E8A-4147-A177-3AD203B41FA5}">
                      <a16:colId xmlns:a16="http://schemas.microsoft.com/office/drawing/2014/main" val="3519271355"/>
                    </a:ext>
                  </a:extLst>
                </a:gridCol>
                <a:gridCol w="1986394">
                  <a:extLst>
                    <a:ext uri="{9D8B030D-6E8A-4147-A177-3AD203B41FA5}">
                      <a16:colId xmlns:a16="http://schemas.microsoft.com/office/drawing/2014/main" val="3654581831"/>
                    </a:ext>
                  </a:extLst>
                </a:gridCol>
              </a:tblGrid>
              <a:tr h="412475">
                <a:tc>
                  <a:txBody>
                    <a:bodyPr/>
                    <a:lstStyle/>
                    <a:p>
                      <a:r>
                        <a:rPr lang="nl-BE" sz="1100"/>
                        <a:t>Component</a:t>
                      </a:r>
                    </a:p>
                  </a:txBody>
                  <a:tcPr marL="61259" marR="61259" marT="30629" marB="30629"/>
                </a:tc>
                <a:tc>
                  <a:txBody>
                    <a:bodyPr/>
                    <a:lstStyle/>
                    <a:p>
                      <a:r>
                        <a:rPr lang="nl-BE" sz="1100"/>
                        <a:t>Indicator</a:t>
                      </a:r>
                    </a:p>
                  </a:txBody>
                  <a:tcPr marL="61259" marR="61259" marT="30629" marB="30629"/>
                </a:tc>
                <a:tc>
                  <a:txBody>
                    <a:bodyPr/>
                    <a:lstStyle/>
                    <a:p>
                      <a:r>
                        <a:rPr lang="nl-BE" sz="1100"/>
                        <a:t>Bron</a:t>
                      </a:r>
                    </a:p>
                  </a:txBody>
                  <a:tcPr marL="61259" marR="61259" marT="30629" marB="30629"/>
                </a:tc>
                <a:tc>
                  <a:txBody>
                    <a:bodyPr/>
                    <a:lstStyle/>
                    <a:p>
                      <a:r>
                        <a:rPr lang="nl-BE" sz="1100"/>
                        <a:t>Huidige status</a:t>
                      </a:r>
                    </a:p>
                  </a:txBody>
                  <a:tcPr marL="61259" marR="61259" marT="30629" marB="30629"/>
                </a:tc>
                <a:tc>
                  <a:txBody>
                    <a:bodyPr/>
                    <a:lstStyle/>
                    <a:p>
                      <a:r>
                        <a:rPr lang="nl-BE" sz="1100" dirty="0"/>
                        <a:t>Kwaliteitsverbeteringsstrategie</a:t>
                      </a:r>
                    </a:p>
                  </a:txBody>
                  <a:tcPr marL="61259" marR="61259" marT="30629" marB="30629"/>
                </a:tc>
                <a:extLst>
                  <a:ext uri="{0D108BD9-81ED-4DB2-BD59-A6C34878D82A}">
                    <a16:rowId xmlns:a16="http://schemas.microsoft.com/office/drawing/2014/main" val="4211342000"/>
                  </a:ext>
                </a:extLst>
              </a:tr>
              <a:tr h="3945050">
                <a:tc>
                  <a:txBody>
                    <a:bodyPr/>
                    <a:lstStyle/>
                    <a:p>
                      <a:r>
                        <a:rPr lang="nl-BE" sz="900" dirty="0"/>
                        <a:t>Kernwaarden</a:t>
                      </a:r>
                    </a:p>
                    <a:p>
                      <a:endParaRPr lang="nl-BE" sz="900" dirty="0"/>
                    </a:p>
                    <a:p>
                      <a:endParaRPr lang="nl-BE" sz="900" dirty="0"/>
                    </a:p>
                    <a:p>
                      <a:endParaRPr lang="nl-BE" sz="900" dirty="0"/>
                    </a:p>
                    <a:p>
                      <a:endParaRPr lang="nl-BE" sz="900" dirty="0"/>
                    </a:p>
                    <a:p>
                      <a:endParaRPr lang="nl-BE" sz="900" dirty="0"/>
                    </a:p>
                    <a:p>
                      <a:endParaRPr lang="nl-BE" sz="900" dirty="0"/>
                    </a:p>
                    <a:p>
                      <a:r>
                        <a:rPr lang="nl-BE" sz="900" dirty="0"/>
                        <a:t>QOL domeinen</a:t>
                      </a:r>
                    </a:p>
                    <a:p>
                      <a:r>
                        <a:rPr lang="nl-BE" sz="900" dirty="0"/>
                        <a:t>(outcome)</a:t>
                      </a:r>
                    </a:p>
                    <a:p>
                      <a:endParaRPr lang="nl-BE" sz="900" dirty="0"/>
                    </a:p>
                    <a:p>
                      <a:endParaRPr lang="nl-BE" sz="900" dirty="0"/>
                    </a:p>
                    <a:p>
                      <a:endParaRPr lang="nl-BE" sz="900" dirty="0"/>
                    </a:p>
                    <a:p>
                      <a:endParaRPr lang="nl-BE" sz="900" dirty="0"/>
                    </a:p>
                    <a:p>
                      <a:r>
                        <a:rPr lang="nl-BE" sz="900" dirty="0"/>
                        <a:t>Systeem van ondersteuning</a:t>
                      </a:r>
                    </a:p>
                    <a:p>
                      <a:r>
                        <a:rPr lang="nl-BE" sz="900" dirty="0"/>
                        <a:t>(proces)</a:t>
                      </a:r>
                    </a:p>
                    <a:p>
                      <a:endParaRPr lang="nl-BE" sz="900" dirty="0"/>
                    </a:p>
                    <a:p>
                      <a:r>
                        <a:rPr lang="nl-BE" sz="900" dirty="0"/>
                        <a:t>Condities</a:t>
                      </a:r>
                    </a:p>
                    <a:p>
                      <a:r>
                        <a:rPr lang="nl-BE" sz="900" dirty="0"/>
                        <a:t>(structuur)</a:t>
                      </a:r>
                    </a:p>
                    <a:p>
                      <a:endParaRPr lang="nl-BE" sz="900" dirty="0"/>
                    </a:p>
                    <a:p>
                      <a:endParaRPr lang="nl-BE" sz="900" dirty="0"/>
                    </a:p>
                    <a:p>
                      <a:endParaRPr lang="nl-BE" sz="900" dirty="0"/>
                    </a:p>
                    <a:p>
                      <a:endParaRPr lang="nl-BE" sz="900" dirty="0"/>
                    </a:p>
                    <a:p>
                      <a:endParaRPr lang="nl-BE" sz="900" dirty="0"/>
                    </a:p>
                    <a:p>
                      <a:endParaRPr lang="nl-BE" sz="900" dirty="0"/>
                    </a:p>
                    <a:p>
                      <a:endParaRPr lang="nl-BE" sz="900" dirty="0"/>
                    </a:p>
                    <a:p>
                      <a:endParaRPr lang="nl-BE" sz="900" dirty="0"/>
                    </a:p>
                    <a:p>
                      <a:endParaRPr lang="nl-BE" sz="900" dirty="0"/>
                    </a:p>
                    <a:p>
                      <a:endParaRPr lang="nl-BE" sz="900" dirty="0"/>
                    </a:p>
                  </a:txBody>
                  <a:tcPr marL="61259" marR="61259" marT="30629" marB="30629"/>
                </a:tc>
                <a:tc>
                  <a:txBody>
                    <a:bodyPr/>
                    <a:lstStyle/>
                    <a:p>
                      <a:r>
                        <a:rPr lang="nl-BE" sz="900" dirty="0"/>
                        <a:t>QOL principes gebaseerd op gelijkwaardigheid, inclusie, zelfbepaling en empowerment</a:t>
                      </a:r>
                    </a:p>
                    <a:p>
                      <a:endParaRPr lang="nl-BE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900" dirty="0"/>
                        <a:t>Assessment van QOL domeinen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900" dirty="0"/>
                        <a:t>Afstemming ondersteuning op nodige ondersteuning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900" dirty="0"/>
                        <a:t>Structuurindicatoren worden systematisch uitgewerkt  en opgevolgdper</a:t>
                      </a:r>
                    </a:p>
                    <a:p>
                      <a:endParaRPr lang="nl-BE" sz="900" dirty="0"/>
                    </a:p>
                  </a:txBody>
                  <a:tcPr marL="61259" marR="61259" marT="30629" marB="30629"/>
                </a:tc>
                <a:tc>
                  <a:txBody>
                    <a:bodyPr/>
                    <a:lstStyle/>
                    <a:p>
                      <a:r>
                        <a:rPr lang="nl-BE" sz="900" dirty="0"/>
                        <a:t>Missie</a:t>
                      </a:r>
                    </a:p>
                    <a:p>
                      <a:r>
                        <a:rPr lang="nl-BE" sz="900" dirty="0"/>
                        <a:t>Beleidsteksten</a:t>
                      </a:r>
                    </a:p>
                    <a:p>
                      <a:r>
                        <a:rPr lang="nl-BE" sz="900" dirty="0"/>
                        <a:t>Observaties</a:t>
                      </a:r>
                    </a:p>
                    <a:p>
                      <a:endParaRPr lang="nl-BE" sz="900" dirty="0"/>
                    </a:p>
                    <a:p>
                      <a:endParaRPr lang="nl-BE" sz="900" dirty="0"/>
                    </a:p>
                    <a:p>
                      <a:endParaRPr lang="nl-BE" sz="900" dirty="0"/>
                    </a:p>
                    <a:p>
                      <a:endParaRPr lang="nl-BE" sz="900" dirty="0"/>
                    </a:p>
                    <a:p>
                      <a:r>
                        <a:rPr lang="nl-BE" sz="900" dirty="0"/>
                        <a:t>Analyse van ondersteuningsplannen</a:t>
                      </a:r>
                    </a:p>
                    <a:p>
                      <a:endParaRPr lang="nl-BE" sz="900" dirty="0"/>
                    </a:p>
                    <a:p>
                      <a:r>
                        <a:rPr lang="nl-BE" sz="900" dirty="0"/>
                        <a:t>Gesprekken met cliënten/ouders</a:t>
                      </a:r>
                    </a:p>
                    <a:p>
                      <a:endParaRPr lang="nl-BE" sz="900" dirty="0"/>
                    </a:p>
                    <a:p>
                      <a:endParaRPr lang="nl-BE" sz="900" dirty="0"/>
                    </a:p>
                    <a:p>
                      <a:endParaRPr lang="nl-BE" sz="900" dirty="0"/>
                    </a:p>
                    <a:p>
                      <a:r>
                        <a:rPr lang="nl-BE" sz="900" dirty="0"/>
                        <a:t>Tacit knowledge</a:t>
                      </a:r>
                    </a:p>
                    <a:p>
                      <a:r>
                        <a:rPr lang="nl-BE" sz="900" dirty="0"/>
                        <a:t>Beleidsteksten</a:t>
                      </a:r>
                    </a:p>
                    <a:p>
                      <a:endParaRPr lang="nl-BE" sz="900" dirty="0"/>
                    </a:p>
                    <a:p>
                      <a:endParaRPr lang="nl-BE" sz="900" dirty="0"/>
                    </a:p>
                    <a:p>
                      <a:endParaRPr lang="nl-BE" sz="900" dirty="0"/>
                    </a:p>
                    <a:p>
                      <a:r>
                        <a:rPr lang="nl-BE" sz="900" dirty="0"/>
                        <a:t>Personeelstevredenheidsmetingen</a:t>
                      </a:r>
                    </a:p>
                    <a:p>
                      <a:endParaRPr lang="nl-BE" sz="900" dirty="0"/>
                    </a:p>
                    <a:p>
                      <a:r>
                        <a:rPr lang="nl-BE" sz="900" dirty="0"/>
                        <a:t>Tevredenheidsmetingen</a:t>
                      </a:r>
                    </a:p>
                    <a:p>
                      <a:endParaRPr lang="nl-BE" sz="900" dirty="0"/>
                    </a:p>
                  </a:txBody>
                  <a:tcPr marL="61259" marR="61259" marT="30629" marB="30629"/>
                </a:tc>
                <a:tc>
                  <a:txBody>
                    <a:bodyPr/>
                    <a:lstStyle/>
                    <a:p>
                      <a:endParaRPr lang="nl-BE" sz="1200"/>
                    </a:p>
                  </a:txBody>
                  <a:tcPr marL="61259" marR="61259" marT="30629" marB="30629"/>
                </a:tc>
                <a:tc>
                  <a:txBody>
                    <a:bodyPr/>
                    <a:lstStyle/>
                    <a:p>
                      <a:endParaRPr lang="nl-BE" sz="1200" dirty="0"/>
                    </a:p>
                  </a:txBody>
                  <a:tcPr marL="61259" marR="61259" marT="30629" marB="30629"/>
                </a:tc>
                <a:extLst>
                  <a:ext uri="{0D108BD9-81ED-4DB2-BD59-A6C34878D82A}">
                    <a16:rowId xmlns:a16="http://schemas.microsoft.com/office/drawing/2014/main" val="783960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63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838177-A2B8-CE20-578F-B90FAB1F2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E95EFA-4990-EB3F-2C7B-CAE85DAD5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dirty="0"/>
              <a:t>Samen aan de slag….</a:t>
            </a:r>
          </a:p>
          <a:p>
            <a:pPr marL="0" indent="0">
              <a:buNone/>
            </a:pPr>
            <a:endParaRPr lang="nl-BE" b="1" dirty="0"/>
          </a:p>
          <a:p>
            <a:pPr marL="0" indent="0">
              <a:buNone/>
            </a:pPr>
            <a:endParaRPr lang="nl-BE" b="1" dirty="0"/>
          </a:p>
          <a:p>
            <a:pPr marL="0" indent="0">
              <a:buNone/>
            </a:pPr>
            <a:endParaRPr lang="nl-BE" b="1" dirty="0"/>
          </a:p>
          <a:p>
            <a:pPr marL="0" indent="0">
              <a:buNone/>
            </a:pPr>
            <a:endParaRPr lang="nl-BE" b="1" dirty="0"/>
          </a:p>
          <a:p>
            <a:pPr marL="0" indent="0">
              <a:buNone/>
            </a:pPr>
            <a:r>
              <a:rPr lang="nl-BE" b="1" dirty="0">
                <a:hlinkClick r:id="rId2"/>
              </a:rPr>
              <a:t>Claudia.claes@hogent.be</a:t>
            </a:r>
            <a:endParaRPr lang="nl-BE" b="1" dirty="0"/>
          </a:p>
          <a:p>
            <a:pPr marL="0" indent="0">
              <a:buNone/>
            </a:pP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2335340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F16668-E886-4C7E-AEFF-74B836BA2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Referenties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E2A56D-F3FC-4634-C195-93B17AF98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1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Schalock, R. L., Bonham, G. S., &amp; Verdugo, M. A. (2008). The conceptualization and measurement of quality of life: Implications for program planning and evaluation in the field of intellectual disabilities. </a:t>
            </a:r>
            <a:r>
              <a:rPr lang="nl-BE" sz="12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Evaluation and program planning</a:t>
            </a:r>
            <a:r>
              <a:rPr lang="nl-BE" sz="1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nl-BE" sz="12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31</a:t>
            </a:r>
            <a:r>
              <a:rPr lang="nl-BE" sz="1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181-190.</a:t>
            </a:r>
          </a:p>
          <a:p>
            <a:r>
              <a:rPr lang="nl-BE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Gómez, L. E., Schalock, R. L., &amp; Verdugo, M. Á. (2021). A Quality of Life Supports Model: Six research-focused steps to evaluate the model and enhance research practices in the field of IDD. </a:t>
            </a:r>
            <a:r>
              <a:rPr lang="nl-BE" sz="10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Research in Developmental Disabilities</a:t>
            </a:r>
            <a:r>
              <a:rPr lang="nl-BE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nl-BE" sz="10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119</a:t>
            </a:r>
            <a:r>
              <a:rPr lang="nl-BE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104112.</a:t>
            </a:r>
            <a:endParaRPr lang="nl-BE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nl-BE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Truelove, S., Vanderloo, L. M., &amp; Tucker, P. (2017). Defining and measuring active play among young children: a systematic review. </a:t>
            </a:r>
            <a:r>
              <a:rPr lang="nl-BE" sz="10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physical activity and health</a:t>
            </a:r>
            <a:r>
              <a:rPr lang="nl-BE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nl-BE" sz="10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14</a:t>
            </a:r>
            <a:r>
              <a:rPr lang="nl-BE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155-166.</a:t>
            </a:r>
            <a:endParaRPr lang="nl-BE" sz="12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nl-BE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Willoughby, M. (2016). </a:t>
            </a:r>
            <a:r>
              <a:rPr lang="nl-BE" sz="10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Quality Early Years Care and Education: What to Look for in an Early Years Service</a:t>
            </a:r>
            <a:r>
              <a:rPr lang="nl-BE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Barnardos.</a:t>
            </a:r>
            <a:endParaRPr lang="nl-BE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nl-BE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Monson, T., Swords, L., &amp; Spratt, T. (2022). Establishing outcome measures in practice: Developing a model for services working therapeutically with children and families. </a:t>
            </a:r>
            <a:r>
              <a:rPr lang="nl-BE" sz="10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British Journal of Social Work</a:t>
            </a:r>
            <a:r>
              <a:rPr lang="nl-BE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nl-BE" sz="10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52</a:t>
            </a:r>
            <a:r>
              <a:rPr lang="nl-BE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(6), 3501-3521.</a:t>
            </a:r>
            <a:endParaRPr lang="nl-BE" sz="12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nl-BE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Reinders, H. S., &amp; Schalock, R. L. (2014). How organizations can enhance the quality of life of their clients and assess their results: The concept of QOL enhancement. </a:t>
            </a:r>
            <a:r>
              <a:rPr lang="nl-BE" sz="10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American Journal on Intellectual and Developmental Disabilities</a:t>
            </a:r>
            <a:r>
              <a:rPr lang="nl-BE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nl-BE" sz="10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119</a:t>
            </a:r>
            <a:r>
              <a:rPr lang="nl-BE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291-302.</a:t>
            </a:r>
            <a:endParaRPr lang="nl-BE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nl-BE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Schalock, R. L. (2014). Quality of life as a change agent. </a:t>
            </a:r>
            <a:r>
              <a:rPr lang="nl-BE" sz="10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International Public Health Journal</a:t>
            </a:r>
            <a:r>
              <a:rPr lang="nl-BE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nl-BE" sz="10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</a:t>
            </a:r>
            <a:r>
              <a:rPr lang="nl-BE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105.</a:t>
            </a:r>
            <a:endParaRPr lang="nl-BE" sz="12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nl-BE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Summers, J. A., Marquis, J., Mannan, H., Turnbull, A. P., Fleming, K., Poston, D. J., ... &amp; Kupzyk, K. (2007). Relationship of perceived adequacy of services, family–professional partnerships, and family quality of life in early childhood service programmes. </a:t>
            </a:r>
            <a:r>
              <a:rPr lang="nl-BE" sz="10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International Journal of Disability, Development and Education</a:t>
            </a:r>
            <a:r>
              <a:rPr lang="nl-BE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nl-BE" sz="10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54</a:t>
            </a:r>
            <a:r>
              <a:rPr lang="nl-BE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(3), 319-338.</a:t>
            </a:r>
            <a:endParaRPr lang="nl-BE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nl-BE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Kober, R., &amp; Eggleton, I. R. (2009). Using quality of life to evaluate outcomes and measure effectiveness. </a:t>
            </a:r>
            <a:r>
              <a:rPr lang="nl-BE" sz="10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policy and practice in intellectual disabilities</a:t>
            </a:r>
            <a:r>
              <a:rPr lang="nl-BE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nl-BE" sz="10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</a:t>
            </a:r>
            <a:r>
              <a:rPr lang="nl-BE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40-51.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350425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B8B4B4D-D5D1-E4B9-4D62-617B5F6561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30 jaar quality of life onderzoek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9148F26B-FAD9-83E5-49D5-AF5E2B78CC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5211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9A5482-6B90-975E-E805-902ACCD9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BE" sz="5400"/>
              <a:t>30 jaar Quality of Life onderzoek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DB1941-334A-E520-32C2-CAE69917C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nl-BE" sz="2000"/>
              <a:t>Maatschappelijke ontwikkelingen (Burgerschapsparadigma)</a:t>
            </a:r>
          </a:p>
          <a:p>
            <a:pPr lvl="1"/>
            <a:r>
              <a:rPr lang="nl-BE" sz="2000"/>
              <a:t>Internationaal verdrag inzake Rechten van het Kind</a:t>
            </a:r>
          </a:p>
          <a:p>
            <a:pPr lvl="1"/>
            <a:r>
              <a:rPr lang="nl-BE" sz="2000"/>
              <a:t>VN verdrag rechten personen met een handicap</a:t>
            </a:r>
          </a:p>
          <a:p>
            <a:r>
              <a:rPr lang="nl-BE" sz="2000"/>
              <a:t>Wetenschappelijke ontwikkelingen (Ecologisch paradigma)</a:t>
            </a:r>
          </a:p>
          <a:p>
            <a:r>
              <a:rPr lang="nl-BE" sz="2000"/>
              <a:t>Organisatorische ontwikkelingen (Ondersteuningsparadigma)</a:t>
            </a:r>
          </a:p>
          <a:p>
            <a:endParaRPr lang="nl-BE" sz="2000"/>
          </a:p>
          <a:p>
            <a:pPr marL="0" indent="0">
              <a:buNone/>
            </a:pPr>
            <a:r>
              <a:rPr lang="nl-BE" sz="2000"/>
              <a:t>Person-centered</a:t>
            </a:r>
          </a:p>
          <a:p>
            <a:pPr marL="0" indent="0">
              <a:buNone/>
            </a:pPr>
            <a:r>
              <a:rPr lang="nl-BE" sz="2000"/>
              <a:t>Van rechts naar links denken</a:t>
            </a:r>
          </a:p>
          <a:p>
            <a:pPr marL="0" indent="0">
              <a:buNone/>
            </a:pPr>
            <a:r>
              <a:rPr lang="nl-BE" sz="2000"/>
              <a:t>Begin with the end in mind</a:t>
            </a:r>
          </a:p>
          <a:p>
            <a:endParaRPr lang="nl-BE" sz="2000"/>
          </a:p>
        </p:txBody>
      </p:sp>
      <p:pic>
        <p:nvPicPr>
          <p:cNvPr id="1026" name="Picture 2" descr="AAIDD: Robert Schalock - Classification and Intellectual Disability -  YouTube">
            <a:extLst>
              <a:ext uri="{FF2B5EF4-FFF2-40B4-BE49-F238E27FC236}">
                <a16:creationId xmlns:a16="http://schemas.microsoft.com/office/drawing/2014/main" id="{7F84A291-FE7C-C89D-15FB-175B225AA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2" r="6247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661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27DA4F-362A-D619-BC77-CD1DFBFCD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419600"/>
            <a:ext cx="10908792" cy="12039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Quality of life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560D36D-5709-0121-6A5B-653868943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71" r="7013" b="1"/>
          <a:stretch/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B19340B-C32E-FA18-0DCF-1DD155673D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30" r="-3" b="15015"/>
          <a:stretch/>
        </p:blipFill>
        <p:spPr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81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E8E8F1-669E-9B4F-1658-9790954FF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BE" sz="5400" dirty="0"/>
              <a:t>Kernelementen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F63DF421-23FA-1386-4E9D-2D247E132C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930149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6536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1156447" y="173184"/>
            <a:ext cx="8066928" cy="134336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defTabSz="767997">
              <a:defRPr/>
            </a:pPr>
            <a:br>
              <a:rPr lang="en-US" b="1" dirty="0">
                <a:ea typeface="+mj-ea"/>
                <a:cs typeface="+mj-cs"/>
              </a:rPr>
            </a:br>
            <a:r>
              <a:rPr lang="en-US" sz="2700" b="1" dirty="0" err="1"/>
              <a:t>Acht</a:t>
            </a:r>
            <a:r>
              <a:rPr lang="en-US" sz="2700" b="1" dirty="0"/>
              <a:t> </a:t>
            </a:r>
            <a:r>
              <a:rPr lang="en-US" sz="2700" b="1" dirty="0" err="1"/>
              <a:t>Domeinen</a:t>
            </a:r>
            <a:r>
              <a:rPr lang="en-US" sz="2700" b="1" dirty="0"/>
              <a:t> </a:t>
            </a:r>
            <a:br>
              <a:rPr lang="nl-BE" dirty="0">
                <a:ea typeface="+mj-ea"/>
                <a:cs typeface="+mj-cs"/>
              </a:rPr>
            </a:br>
            <a:endParaRPr lang="nl-BE" dirty="0">
              <a:ea typeface="+mj-ea"/>
              <a:cs typeface="Arial" charset="0"/>
            </a:endParaRPr>
          </a:p>
        </p:txBody>
      </p:sp>
      <p:sp>
        <p:nvSpPr>
          <p:cNvPr id="114691" name="Tijdelijke aanduiding voor inhoud 2"/>
          <p:cNvSpPr>
            <a:spLocks noGrp="1"/>
          </p:cNvSpPr>
          <p:nvPr>
            <p:ph idx="1"/>
          </p:nvPr>
        </p:nvSpPr>
        <p:spPr>
          <a:xfrm>
            <a:off x="2201863" y="1303934"/>
            <a:ext cx="6972300" cy="3840162"/>
          </a:xfrm>
        </p:spPr>
        <p:txBody>
          <a:bodyPr/>
          <a:lstStyle/>
          <a:p>
            <a:pPr marL="0" indent="0" defTabSz="269875"/>
            <a:endParaRPr lang="en-US" altLang="nl-BE" sz="2400" b="1">
              <a:cs typeface="Arial" panose="020B0604020202020204" pitchFamily="34" charset="0"/>
            </a:endParaRPr>
          </a:p>
          <a:p>
            <a:pPr marL="0" indent="0" defTabSz="269875"/>
            <a:endParaRPr lang="en-US" altLang="nl-BE" sz="2400" b="1">
              <a:cs typeface="Arial" panose="020B0604020202020204" pitchFamily="34" charset="0"/>
            </a:endParaRPr>
          </a:p>
          <a:p>
            <a:pPr marL="0" indent="0" defTabSz="269875"/>
            <a:endParaRPr lang="en-US" altLang="nl-BE" sz="2400" b="1">
              <a:cs typeface="Arial" panose="020B0604020202020204" pitchFamily="34" charset="0"/>
            </a:endParaRPr>
          </a:p>
          <a:p>
            <a:pPr marL="0" indent="0" defTabSz="269875"/>
            <a:endParaRPr lang="en-US" altLang="nl-BE" sz="2400" b="1">
              <a:cs typeface="Arial" panose="020B0604020202020204" pitchFamily="34" charset="0"/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1991546" y="1488263"/>
            <a:ext cx="8676455" cy="3881477"/>
            <a:chOff x="467545" y="2474400"/>
            <a:chExt cx="8676455" cy="3881477"/>
          </a:xfrm>
        </p:grpSpPr>
        <p:grpSp>
          <p:nvGrpSpPr>
            <p:cNvPr id="5" name="Groep 4"/>
            <p:cNvGrpSpPr/>
            <p:nvPr/>
          </p:nvGrpSpPr>
          <p:grpSpPr>
            <a:xfrm>
              <a:off x="2439944" y="4221088"/>
              <a:ext cx="1749289" cy="1049573"/>
              <a:chOff x="2750359" y="214318"/>
              <a:chExt cx="1749289" cy="1049573"/>
            </a:xfrm>
            <a:scene3d>
              <a:camera prst="orthographicFront"/>
              <a:lightRig rig="flat" dir="t"/>
            </a:scene3d>
          </p:grpSpPr>
          <p:sp>
            <p:nvSpPr>
              <p:cNvPr id="6" name="Rechthoek 5"/>
              <p:cNvSpPr/>
              <p:nvPr/>
            </p:nvSpPr>
            <p:spPr>
              <a:xfrm>
                <a:off x="2750359" y="214318"/>
                <a:ext cx="1749289" cy="1049573"/>
              </a:xfrm>
              <a:prstGeom prst="rec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7" name="Rechthoek 6"/>
              <p:cNvSpPr/>
              <p:nvPr/>
            </p:nvSpPr>
            <p:spPr>
              <a:xfrm>
                <a:off x="2750359" y="214318"/>
                <a:ext cx="1749289" cy="10495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tIns="91440" bIns="91440" spcCol="1270" anchor="ctr"/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nl-BE" sz="2000" b="1" dirty="0">
                    <a:solidFill>
                      <a:schemeClr val="tx1"/>
                    </a:solidFill>
                  </a:rPr>
                  <a:t>Materieel Welbevinden</a:t>
                </a:r>
              </a:p>
            </p:txBody>
          </p:sp>
        </p:grpSp>
        <p:grpSp>
          <p:nvGrpSpPr>
            <p:cNvPr id="8" name="Groep 7"/>
            <p:cNvGrpSpPr/>
            <p:nvPr/>
          </p:nvGrpSpPr>
          <p:grpSpPr>
            <a:xfrm>
              <a:off x="467545" y="2670421"/>
              <a:ext cx="2268252" cy="1157275"/>
              <a:chOff x="-244267" y="-14753"/>
              <a:chExt cx="2732066" cy="1435722"/>
            </a:xfrm>
            <a:scene3d>
              <a:camera prst="orthographicFront"/>
              <a:lightRig rig="flat" dir="t"/>
            </a:scene3d>
          </p:grpSpPr>
          <p:sp>
            <p:nvSpPr>
              <p:cNvPr id="9" name="Rechthoek 8"/>
              <p:cNvSpPr/>
              <p:nvPr/>
            </p:nvSpPr>
            <p:spPr>
              <a:xfrm>
                <a:off x="-244267" y="-14753"/>
                <a:ext cx="2428503" cy="1435722"/>
              </a:xfrm>
              <a:prstGeom prst="rec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r>
                  <a:rPr lang="nl-BE" sz="2000" b="1" dirty="0"/>
                  <a:t>Lichamelijk Welbevinden</a:t>
                </a:r>
              </a:p>
            </p:txBody>
          </p:sp>
          <p:sp>
            <p:nvSpPr>
              <p:cNvPr id="10" name="Rechthoek 9"/>
              <p:cNvSpPr/>
              <p:nvPr/>
            </p:nvSpPr>
            <p:spPr>
              <a:xfrm>
                <a:off x="59296" y="0"/>
                <a:ext cx="2428503" cy="115727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tIns="91440" bIns="91440" spcCol="1270" anchor="ctr"/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nl-BE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1" name="Groep 10"/>
            <p:cNvGrpSpPr/>
            <p:nvPr/>
          </p:nvGrpSpPr>
          <p:grpSpPr>
            <a:xfrm>
              <a:off x="5940153" y="2537499"/>
              <a:ext cx="2160240" cy="1061334"/>
              <a:chOff x="59296" y="0"/>
              <a:chExt cx="2428503" cy="1435722"/>
            </a:xfrm>
            <a:scene3d>
              <a:camera prst="orthographicFront"/>
              <a:lightRig rig="flat" dir="t"/>
            </a:scene3d>
          </p:grpSpPr>
          <p:sp>
            <p:nvSpPr>
              <p:cNvPr id="12" name="Rechthoek 11"/>
              <p:cNvSpPr/>
              <p:nvPr/>
            </p:nvSpPr>
            <p:spPr>
              <a:xfrm>
                <a:off x="59296" y="0"/>
                <a:ext cx="2428503" cy="1435722"/>
              </a:xfrm>
              <a:prstGeom prst="rec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3" name="Rechthoek 12"/>
              <p:cNvSpPr/>
              <p:nvPr/>
            </p:nvSpPr>
            <p:spPr>
              <a:xfrm>
                <a:off x="59296" y="0"/>
                <a:ext cx="2428503" cy="143572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tIns="91440" bIns="91440" spcCol="1270" anchor="ctr"/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nl-BE" sz="2000" b="1" dirty="0">
                    <a:solidFill>
                      <a:schemeClr val="tx1"/>
                    </a:solidFill>
                  </a:rPr>
                  <a:t>Rechten</a:t>
                </a:r>
              </a:p>
            </p:txBody>
          </p:sp>
        </p:grpSp>
        <p:grpSp>
          <p:nvGrpSpPr>
            <p:cNvPr id="14" name="Groep 13"/>
            <p:cNvGrpSpPr/>
            <p:nvPr/>
          </p:nvGrpSpPr>
          <p:grpSpPr>
            <a:xfrm>
              <a:off x="2682025" y="2474400"/>
              <a:ext cx="2466039" cy="1082812"/>
              <a:chOff x="-233661" y="-116433"/>
              <a:chExt cx="2466039" cy="1435722"/>
            </a:xfrm>
            <a:scene3d>
              <a:camera prst="orthographicFront"/>
              <a:lightRig rig="flat" dir="t"/>
            </a:scene3d>
          </p:grpSpPr>
          <p:sp>
            <p:nvSpPr>
              <p:cNvPr id="15" name="Rechthoek 14"/>
              <p:cNvSpPr/>
              <p:nvPr/>
            </p:nvSpPr>
            <p:spPr>
              <a:xfrm>
                <a:off x="-233661" y="-116433"/>
                <a:ext cx="2428503" cy="1435722"/>
              </a:xfrm>
              <a:prstGeom prst="rec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6" name="Rechthoek 15"/>
              <p:cNvSpPr/>
              <p:nvPr/>
            </p:nvSpPr>
            <p:spPr>
              <a:xfrm>
                <a:off x="-122208" y="0"/>
                <a:ext cx="2354586" cy="111363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tIns="91440" bIns="91440" spcCol="1270" anchor="ctr"/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nl-BE" sz="2000" b="1" dirty="0">
                    <a:solidFill>
                      <a:schemeClr val="tx1"/>
                    </a:solidFill>
                  </a:rPr>
                  <a:t>Interpersoonlijke Relaties</a:t>
                </a:r>
              </a:p>
            </p:txBody>
          </p:sp>
        </p:grpSp>
        <p:grpSp>
          <p:nvGrpSpPr>
            <p:cNvPr id="17" name="Groep 16"/>
            <p:cNvGrpSpPr/>
            <p:nvPr/>
          </p:nvGrpSpPr>
          <p:grpSpPr>
            <a:xfrm>
              <a:off x="467545" y="4257091"/>
              <a:ext cx="1656184" cy="1188134"/>
              <a:chOff x="59297" y="1"/>
              <a:chExt cx="1656184" cy="1029976"/>
            </a:xfrm>
            <a:scene3d>
              <a:camera prst="orthographicFront"/>
              <a:lightRig rig="flat" dir="t"/>
            </a:scene3d>
          </p:grpSpPr>
          <p:sp>
            <p:nvSpPr>
              <p:cNvPr id="18" name="Rechthoek 17"/>
              <p:cNvSpPr/>
              <p:nvPr/>
            </p:nvSpPr>
            <p:spPr>
              <a:xfrm>
                <a:off x="59297" y="1"/>
                <a:ext cx="1512168" cy="1029976"/>
              </a:xfrm>
              <a:prstGeom prst="rec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9" name="Rechthoek 18"/>
              <p:cNvSpPr/>
              <p:nvPr/>
            </p:nvSpPr>
            <p:spPr>
              <a:xfrm>
                <a:off x="59297" y="1"/>
                <a:ext cx="1656184" cy="96755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tIns="91440" bIns="91440" spcCol="1270" anchor="ctr"/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nl-BE" sz="2000" b="1" dirty="0">
                    <a:solidFill>
                      <a:schemeClr val="tx1"/>
                    </a:solidFill>
                  </a:rPr>
                  <a:t>Sociale Inclusie</a:t>
                </a:r>
              </a:p>
            </p:txBody>
          </p:sp>
        </p:grpSp>
        <p:grpSp>
          <p:nvGrpSpPr>
            <p:cNvPr id="24" name="Groep 23"/>
            <p:cNvGrpSpPr/>
            <p:nvPr/>
          </p:nvGrpSpPr>
          <p:grpSpPr>
            <a:xfrm>
              <a:off x="5116646" y="5306304"/>
              <a:ext cx="2033159" cy="1049573"/>
              <a:chOff x="2750359" y="214318"/>
              <a:chExt cx="1749289" cy="1049573"/>
            </a:xfrm>
            <a:scene3d>
              <a:camera prst="orthographicFront"/>
              <a:lightRig rig="flat" dir="t"/>
            </a:scene3d>
          </p:grpSpPr>
          <p:sp>
            <p:nvSpPr>
              <p:cNvPr id="25" name="Rechthoek 24"/>
              <p:cNvSpPr/>
              <p:nvPr/>
            </p:nvSpPr>
            <p:spPr>
              <a:xfrm>
                <a:off x="2750359" y="214318"/>
                <a:ext cx="1749289" cy="1049573"/>
              </a:xfrm>
              <a:prstGeom prst="rec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6" name="Rechthoek 25"/>
              <p:cNvSpPr/>
              <p:nvPr/>
            </p:nvSpPr>
            <p:spPr>
              <a:xfrm>
                <a:off x="2750359" y="214318"/>
                <a:ext cx="1749289" cy="10495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tIns="91440" bIns="91440" spcCol="1270" anchor="ctr"/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nl-BE" sz="2000" b="1" dirty="0">
                    <a:solidFill>
                      <a:schemeClr val="tx1"/>
                    </a:solidFill>
                  </a:rPr>
                  <a:t>Persoonlijke</a:t>
                </a:r>
              </a:p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nl-BE" sz="2000" b="1" dirty="0">
                    <a:solidFill>
                      <a:schemeClr val="tx1"/>
                    </a:solidFill>
                  </a:rPr>
                  <a:t>Ontwikkeling</a:t>
                </a:r>
              </a:p>
            </p:txBody>
          </p:sp>
        </p:grpSp>
        <p:grpSp>
          <p:nvGrpSpPr>
            <p:cNvPr id="27" name="Groep 26"/>
            <p:cNvGrpSpPr/>
            <p:nvPr/>
          </p:nvGrpSpPr>
          <p:grpSpPr>
            <a:xfrm>
              <a:off x="5127532" y="3848701"/>
              <a:ext cx="1749289" cy="1049573"/>
              <a:chOff x="2750359" y="214318"/>
              <a:chExt cx="1749289" cy="1049573"/>
            </a:xfrm>
            <a:scene3d>
              <a:camera prst="orthographicFront"/>
              <a:lightRig rig="flat" dir="t"/>
            </a:scene3d>
          </p:grpSpPr>
          <p:sp>
            <p:nvSpPr>
              <p:cNvPr id="28" name="Rechthoek 27"/>
              <p:cNvSpPr/>
              <p:nvPr/>
            </p:nvSpPr>
            <p:spPr>
              <a:xfrm>
                <a:off x="2750359" y="214318"/>
                <a:ext cx="1749289" cy="1049573"/>
              </a:xfrm>
              <a:prstGeom prst="rec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9" name="Rechthoek 28"/>
              <p:cNvSpPr/>
              <p:nvPr/>
            </p:nvSpPr>
            <p:spPr>
              <a:xfrm>
                <a:off x="2750359" y="214318"/>
                <a:ext cx="1749289" cy="10495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tIns="91440" bIns="91440" spcCol="1270" anchor="ctr"/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nl-BE" sz="2000" b="1" dirty="0">
                    <a:solidFill>
                      <a:schemeClr val="tx1"/>
                    </a:solidFill>
                  </a:rPr>
                  <a:t>Emotioneel</a:t>
                </a:r>
              </a:p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nl-BE" sz="2000" b="1" dirty="0">
                    <a:solidFill>
                      <a:schemeClr val="tx1"/>
                    </a:solidFill>
                  </a:rPr>
                  <a:t>Welbevinden</a:t>
                </a:r>
              </a:p>
            </p:txBody>
          </p:sp>
        </p:grpSp>
        <p:grpSp>
          <p:nvGrpSpPr>
            <p:cNvPr id="30" name="Groep 29"/>
            <p:cNvGrpSpPr/>
            <p:nvPr/>
          </p:nvGrpSpPr>
          <p:grpSpPr>
            <a:xfrm>
              <a:off x="7225748" y="3765581"/>
              <a:ext cx="1918252" cy="1049573"/>
              <a:chOff x="2750359" y="214318"/>
              <a:chExt cx="1918252" cy="1049573"/>
            </a:xfrm>
            <a:scene3d>
              <a:camera prst="orthographicFront"/>
              <a:lightRig rig="flat" dir="t"/>
            </a:scene3d>
          </p:grpSpPr>
          <p:sp>
            <p:nvSpPr>
              <p:cNvPr id="31" name="Rechthoek 30"/>
              <p:cNvSpPr/>
              <p:nvPr/>
            </p:nvSpPr>
            <p:spPr>
              <a:xfrm>
                <a:off x="2750359" y="214318"/>
                <a:ext cx="1749289" cy="1049573"/>
              </a:xfrm>
              <a:prstGeom prst="rec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2" name="Rechthoek 31"/>
              <p:cNvSpPr/>
              <p:nvPr/>
            </p:nvSpPr>
            <p:spPr>
              <a:xfrm>
                <a:off x="2750359" y="214318"/>
                <a:ext cx="1918252" cy="10495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tIns="91440" bIns="91440" spcCol="1270" anchor="ctr"/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nl-BE" sz="2000" b="1" dirty="0">
                    <a:solidFill>
                      <a:schemeClr val="tx1"/>
                    </a:solidFill>
                  </a:rPr>
                  <a:t>Zelfbepaling</a:t>
                </a:r>
              </a:p>
            </p:txBody>
          </p:sp>
        </p:grp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43ABF318-5DA6-23AF-5F9F-01CD1D9EB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3" y="1844675"/>
            <a:ext cx="3109913" cy="1468438"/>
          </a:xfrm>
          <a:prstGeom prst="rect">
            <a:avLst/>
          </a:prstGeom>
        </p:spPr>
      </p:pic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CDE4972F-F657-A82F-3FC0-FD4DBAD70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663" y="3376613"/>
            <a:ext cx="3109913" cy="593725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BEBFADF7-4672-3FED-7066-539408C50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663" y="4032250"/>
            <a:ext cx="3109913" cy="2262188"/>
          </a:xfrm>
          <a:prstGeom prst="rect">
            <a:avLst/>
          </a:prstGeom>
        </p:spPr>
      </p:pic>
      <p:pic>
        <p:nvPicPr>
          <p:cNvPr id="5" name="Afbeelding 4" descr="Afbeelding met tekst, persoon, schermafbeelding&#10;&#10;Automatisch gegenereerde beschrijving">
            <a:extLst>
              <a:ext uri="{FF2B5EF4-FFF2-40B4-BE49-F238E27FC236}">
                <a16:creationId xmlns:a16="http://schemas.microsoft.com/office/drawing/2014/main" id="{4D117AFD-D754-5370-0F17-F36AA6DE1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075" y="1844675"/>
            <a:ext cx="2555875" cy="4449763"/>
          </a:xfrm>
          <a:prstGeom prst="rect">
            <a:avLst/>
          </a:prstGeom>
        </p:spPr>
      </p:pic>
      <p:pic>
        <p:nvPicPr>
          <p:cNvPr id="4" name="Tijdelijke aanduiding voor inhoud 3" descr="Afbeelding met tekst&#10;&#10;Automatisch gegenereerde beschrijving">
            <a:extLst>
              <a:ext uri="{FF2B5EF4-FFF2-40B4-BE49-F238E27FC236}">
                <a16:creationId xmlns:a16="http://schemas.microsoft.com/office/drawing/2014/main" id="{AC477EB2-BD74-9E70-49AC-FD59AEDFC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283450" y="1844675"/>
            <a:ext cx="3413125" cy="44497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A1E081-DAF9-7673-4113-28112C7F3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Gezamenlijke taal</a:t>
            </a:r>
          </a:p>
        </p:txBody>
      </p:sp>
    </p:spTree>
    <p:extLst>
      <p:ext uri="{BB962C8B-B14F-4D97-AF65-F5344CB8AC3E}">
        <p14:creationId xmlns:p14="http://schemas.microsoft.com/office/powerpoint/2010/main" val="1955717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5613843-DBF3-00CA-4ECF-79E4BFE01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Een systemisch model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E9F167E9-8887-6B00-54E4-2255990235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15444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6C2E449F8CF4BBB759E91F846EF9F" ma:contentTypeVersion="16" ma:contentTypeDescription="Een nieuw document maken." ma:contentTypeScope="" ma:versionID="7fd21b19c7150c0f50a256c214146d9c">
  <xsd:schema xmlns:xsd="http://www.w3.org/2001/XMLSchema" xmlns:xs="http://www.w3.org/2001/XMLSchema" xmlns:p="http://schemas.microsoft.com/office/2006/metadata/properties" xmlns:ns2="f9cc7725-6df8-4d3d-9164-265710f8ec4a" xmlns:ns3="b4bfee83-9e48-4e6a-830e-af3a9f5cbdff" targetNamespace="http://schemas.microsoft.com/office/2006/metadata/properties" ma:root="true" ma:fieldsID="fe5b7823ecc4034113caca88b74ee00e" ns2:_="" ns3:_="">
    <xsd:import namespace="f9cc7725-6df8-4d3d-9164-265710f8ec4a"/>
    <xsd:import namespace="b4bfee83-9e48-4e6a-830e-af3a9f5cbd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c7725-6df8-4d3d-9164-265710f8ec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24ef91b5-b160-4a08-8931-0f48c46e7b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fee83-9e48-4e6a-830e-af3a9f5cbdf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e7c1c68-92cd-43b1-a985-0561efdb2066}" ma:internalName="TaxCatchAll" ma:showField="CatchAllData" ma:web="b4bfee83-9e48-4e6a-830e-af3a9f5cbd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cc7725-6df8-4d3d-9164-265710f8ec4a">
      <Terms xmlns="http://schemas.microsoft.com/office/infopath/2007/PartnerControls"/>
    </lcf76f155ced4ddcb4097134ff3c332f>
    <TaxCatchAll xmlns="b4bfee83-9e48-4e6a-830e-af3a9f5cbdff" xsi:nil="true"/>
  </documentManagement>
</p:properties>
</file>

<file path=customXml/itemProps1.xml><?xml version="1.0" encoding="utf-8"?>
<ds:datastoreItem xmlns:ds="http://schemas.openxmlformats.org/officeDocument/2006/customXml" ds:itemID="{734DB9CA-B529-4308-BE13-7D1EEFBB3289}"/>
</file>

<file path=customXml/itemProps2.xml><?xml version="1.0" encoding="utf-8"?>
<ds:datastoreItem xmlns:ds="http://schemas.openxmlformats.org/officeDocument/2006/customXml" ds:itemID="{2B44AB6C-3FB6-409D-9406-F08B8F42EE30}"/>
</file>

<file path=customXml/itemProps3.xml><?xml version="1.0" encoding="utf-8"?>
<ds:datastoreItem xmlns:ds="http://schemas.openxmlformats.org/officeDocument/2006/customXml" ds:itemID="{962395F0-50E3-4A5B-B92D-5E16E9C47B9A}"/>
</file>

<file path=docProps/app.xml><?xml version="1.0" encoding="utf-8"?>
<Properties xmlns="http://schemas.openxmlformats.org/officeDocument/2006/extended-properties" xmlns:vt="http://schemas.openxmlformats.org/officeDocument/2006/docPropsVTypes">
  <TotalTime>3164</TotalTime>
  <Words>1191</Words>
  <Application>Microsoft Macintosh PowerPoint</Application>
  <PresentationFormat>Breedbeeld</PresentationFormat>
  <Paragraphs>197</Paragraphs>
  <Slides>22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9" baseType="lpstr">
      <vt:lpstr>AGSchoolbook</vt:lpstr>
      <vt:lpstr>Arial</vt:lpstr>
      <vt:lpstr>Calibri</vt:lpstr>
      <vt:lpstr>Calibri Light</vt:lpstr>
      <vt:lpstr>Symbol</vt:lpstr>
      <vt:lpstr>Times New Roman</vt:lpstr>
      <vt:lpstr>Kantoorthema</vt:lpstr>
      <vt:lpstr>Naar een Quality of Life ondersteuningsmodel</vt:lpstr>
      <vt:lpstr>Overzicht</vt:lpstr>
      <vt:lpstr>30 jaar quality of life onderzoek</vt:lpstr>
      <vt:lpstr>30 jaar Quality of Life onderzoek</vt:lpstr>
      <vt:lpstr>Quality of life</vt:lpstr>
      <vt:lpstr>Kernelementen</vt:lpstr>
      <vt:lpstr> Acht Domeinen  </vt:lpstr>
      <vt:lpstr>Gezamenlijke taal</vt:lpstr>
      <vt:lpstr>Een systemisch model</vt:lpstr>
      <vt:lpstr>PowerPoint-presentatie</vt:lpstr>
      <vt:lpstr>Quality of life stimuleren</vt:lpstr>
      <vt:lpstr>Een quality of life ondersteuningsmodel</vt:lpstr>
      <vt:lpstr>QOL-OM</vt:lpstr>
      <vt:lpstr>Kwaliteitsborging in 6 simpele stappen</vt:lpstr>
      <vt:lpstr>Een Quality of Life ondersteuningsmodel</vt:lpstr>
      <vt:lpstr>Een Quality of Life ondersteuningsmodel</vt:lpstr>
      <vt:lpstr>Een Quality of Life ondersteuningsmodel</vt:lpstr>
      <vt:lpstr>Een Quality of Life ondersteuningsmodel</vt:lpstr>
      <vt:lpstr>Een Quality of Life ondersteuningsmodel</vt:lpstr>
      <vt:lpstr>QOL-OM Self-Assessment template</vt:lpstr>
      <vt:lpstr>PowerPoint-presentatie</vt:lpstr>
      <vt:lpstr>Referenties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Claudia Claes</dc:creator>
  <cp:lastModifiedBy>Claudia Claes</cp:lastModifiedBy>
  <cp:revision>2</cp:revision>
  <dcterms:created xsi:type="dcterms:W3CDTF">2023-02-07T08:01:42Z</dcterms:created>
  <dcterms:modified xsi:type="dcterms:W3CDTF">2023-03-12T14:15:43Z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0x0101004696C2E449F8CF4BBB759E91F846EF9F</vt:lpwstr>
  </property>
</Properties>
</file>