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6"/>
  </p:notesMasterIdLst>
  <p:sldIdLst>
    <p:sldId id="256" r:id="rId4"/>
    <p:sldId id="602" r:id="rId5"/>
    <p:sldId id="338" r:id="rId6"/>
    <p:sldId id="591" r:id="rId7"/>
    <p:sldId id="586" r:id="rId8"/>
    <p:sldId id="598" r:id="rId9"/>
    <p:sldId id="587" r:id="rId10"/>
    <p:sldId id="601" r:id="rId11"/>
    <p:sldId id="600" r:id="rId12"/>
    <p:sldId id="593" r:id="rId13"/>
    <p:sldId id="599" r:id="rId14"/>
    <p:sldId id="597" r:id="rId1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F7C"/>
    <a:srgbClr val="358F37"/>
    <a:srgbClr val="649862"/>
    <a:srgbClr val="438669"/>
    <a:srgbClr val="34735D"/>
    <a:srgbClr val="35725C"/>
    <a:srgbClr val="73B6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FDD3F-3221-456D-A415-406C38FBEB7F}" v="1" dt="2023-03-24T10:11:06.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snapToGrid="0" snapToObjects="1">
      <p:cViewPr varScale="1">
        <p:scale>
          <a:sx n="85" d="100"/>
          <a:sy n="85" d="100"/>
        </p:scale>
        <p:origin x="96" y="7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se Beerens" userId="4c302695-b814-4620-969a-63eab474d64c" providerId="ADAL" clId="{B36FDD3F-3221-456D-A415-406C38FBEB7F}"/>
    <pc:docChg chg="custSel addSld delSld modSld">
      <pc:chgData name="Ilse Beerens" userId="4c302695-b814-4620-969a-63eab474d64c" providerId="ADAL" clId="{B36FDD3F-3221-456D-A415-406C38FBEB7F}" dt="2023-03-24T10:54:14.796" v="34" actId="47"/>
      <pc:docMkLst>
        <pc:docMk/>
      </pc:docMkLst>
      <pc:sldChg chg="delSp add del mod delAnim">
        <pc:chgData name="Ilse Beerens" userId="4c302695-b814-4620-969a-63eab474d64c" providerId="ADAL" clId="{B36FDD3F-3221-456D-A415-406C38FBEB7F}" dt="2023-03-24T10:54:14.796" v="34" actId="47"/>
        <pc:sldMkLst>
          <pc:docMk/>
          <pc:sldMk cId="1093158647" sldId="311"/>
        </pc:sldMkLst>
        <pc:picChg chg="del">
          <ac:chgData name="Ilse Beerens" userId="4c302695-b814-4620-969a-63eab474d64c" providerId="ADAL" clId="{B36FDD3F-3221-456D-A415-406C38FBEB7F}" dt="2023-03-24T10:48:42.089" v="1" actId="478"/>
          <ac:picMkLst>
            <pc:docMk/>
            <pc:sldMk cId="1093158647" sldId="311"/>
            <ac:picMk id="6" creationId="{9E53BDD0-025B-1F67-A1D5-5578DF62C1EF}"/>
          </ac:picMkLst>
        </pc:picChg>
      </pc:sldChg>
      <pc:sldChg chg="modSp new mod">
        <pc:chgData name="Ilse Beerens" userId="4c302695-b814-4620-969a-63eab474d64c" providerId="ADAL" clId="{B36FDD3F-3221-456D-A415-406C38FBEB7F}" dt="2023-03-24T10:49:42.735" v="33" actId="20577"/>
        <pc:sldMkLst>
          <pc:docMk/>
          <pc:sldMk cId="2009526285" sldId="602"/>
        </pc:sldMkLst>
        <pc:spChg chg="mod">
          <ac:chgData name="Ilse Beerens" userId="4c302695-b814-4620-969a-63eab474d64c" providerId="ADAL" clId="{B36FDD3F-3221-456D-A415-406C38FBEB7F}" dt="2023-03-24T10:49:42.735" v="33" actId="20577"/>
          <ac:spMkLst>
            <pc:docMk/>
            <pc:sldMk cId="2009526285" sldId="602"/>
            <ac:spMk id="2" creationId="{4D9FB610-AAAD-5F35-4196-85F3E83ECE8A}"/>
          </ac:spMkLst>
        </pc:spChg>
        <pc:spChg chg="mod">
          <ac:chgData name="Ilse Beerens" userId="4c302695-b814-4620-969a-63eab474d64c" providerId="ADAL" clId="{B36FDD3F-3221-456D-A415-406C38FBEB7F}" dt="2023-03-24T10:49:28.935" v="5" actId="14100"/>
          <ac:spMkLst>
            <pc:docMk/>
            <pc:sldMk cId="2009526285" sldId="602"/>
            <ac:spMk id="3" creationId="{FB0A23DF-13D5-3AA2-EECB-C40DAEEB86E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FBE45-55CC-4994-B6DE-C068C06026D1}" type="datetimeFigureOut">
              <a:rPr lang="nl-BE" smtClean="0"/>
              <a:t>24/03/2023</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65CD6-8A27-4481-9DCA-05CA40F48030}" type="slidenum">
              <a:rPr lang="nl-BE" smtClean="0"/>
              <a:t>‹nr.›</a:t>
            </a:fld>
            <a:endParaRPr lang="nl-BE"/>
          </a:p>
        </p:txBody>
      </p:sp>
    </p:spTree>
    <p:extLst>
      <p:ext uri="{BB962C8B-B14F-4D97-AF65-F5344CB8AC3E}">
        <p14:creationId xmlns:p14="http://schemas.microsoft.com/office/powerpoint/2010/main" val="128757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072F8320-998D-224E-8B89-806D4C763A87}" type="slidenum">
              <a:rPr lang="nl-NL" smtClean="0"/>
              <a:t>‹nr.›</a:t>
            </a:fld>
            <a:endParaRPr lang="nl-NL"/>
          </a:p>
        </p:txBody>
      </p:sp>
    </p:spTree>
    <p:extLst>
      <p:ext uri="{BB962C8B-B14F-4D97-AF65-F5344CB8AC3E}">
        <p14:creationId xmlns:p14="http://schemas.microsoft.com/office/powerpoint/2010/main" val="321907700"/>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072F8320-998D-224E-8B89-806D4C763A87}" type="slidenum">
              <a:rPr lang="nl-NL" smtClean="0"/>
              <a:t>‹nr.›</a:t>
            </a:fld>
            <a:endParaRPr lang="nl-NL"/>
          </a:p>
        </p:txBody>
      </p:sp>
    </p:spTree>
    <p:extLst>
      <p:ext uri="{BB962C8B-B14F-4D97-AF65-F5344CB8AC3E}">
        <p14:creationId xmlns:p14="http://schemas.microsoft.com/office/powerpoint/2010/main" val="304913677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072F8320-998D-224E-8B89-806D4C763A87}" type="slidenum">
              <a:rPr lang="nl-NL" smtClean="0"/>
              <a:t>‹nr.›</a:t>
            </a:fld>
            <a:endParaRPr lang="nl-NL"/>
          </a:p>
        </p:txBody>
      </p:sp>
    </p:spTree>
    <p:extLst>
      <p:ext uri="{BB962C8B-B14F-4D97-AF65-F5344CB8AC3E}">
        <p14:creationId xmlns:p14="http://schemas.microsoft.com/office/powerpoint/2010/main" val="62219350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072F8320-998D-224E-8B89-806D4C763A87}" type="slidenum">
              <a:rPr lang="nl-NL" smtClean="0"/>
              <a:t>‹nr.›</a:t>
            </a:fld>
            <a:endParaRPr lang="nl-NL"/>
          </a:p>
        </p:txBody>
      </p:sp>
    </p:spTree>
    <p:extLst>
      <p:ext uri="{BB962C8B-B14F-4D97-AF65-F5344CB8AC3E}">
        <p14:creationId xmlns:p14="http://schemas.microsoft.com/office/powerpoint/2010/main" val="3809314719"/>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072F8320-998D-224E-8B89-806D4C763A87}" type="slidenum">
              <a:rPr lang="nl-NL" smtClean="0"/>
              <a:t>‹nr.›</a:t>
            </a:fld>
            <a:endParaRPr lang="nl-NL"/>
          </a:p>
        </p:txBody>
      </p:sp>
    </p:spTree>
    <p:extLst>
      <p:ext uri="{BB962C8B-B14F-4D97-AF65-F5344CB8AC3E}">
        <p14:creationId xmlns:p14="http://schemas.microsoft.com/office/powerpoint/2010/main" val="2337058707"/>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72F8320-998D-224E-8B89-806D4C763A87}" type="slidenum">
              <a:rPr lang="nl-NL" smtClean="0"/>
              <a:t>‹nr.›</a:t>
            </a:fld>
            <a:endParaRPr lang="nl-NL"/>
          </a:p>
        </p:txBody>
      </p:sp>
    </p:spTree>
    <p:extLst>
      <p:ext uri="{BB962C8B-B14F-4D97-AF65-F5344CB8AC3E}">
        <p14:creationId xmlns:p14="http://schemas.microsoft.com/office/powerpoint/2010/main" val="391997903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072F8320-998D-224E-8B89-806D4C763A87}" type="slidenum">
              <a:rPr lang="nl-NL" smtClean="0"/>
              <a:t>‹nr.›</a:t>
            </a:fld>
            <a:endParaRPr lang="nl-NL"/>
          </a:p>
        </p:txBody>
      </p:sp>
    </p:spTree>
    <p:extLst>
      <p:ext uri="{BB962C8B-B14F-4D97-AF65-F5344CB8AC3E}">
        <p14:creationId xmlns:p14="http://schemas.microsoft.com/office/powerpoint/2010/main" val="406834159"/>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072F8320-998D-224E-8B89-806D4C763A87}" type="slidenum">
              <a:rPr lang="nl-NL" smtClean="0"/>
              <a:t>‹nr.›</a:t>
            </a:fld>
            <a:endParaRPr lang="nl-NL"/>
          </a:p>
        </p:txBody>
      </p:sp>
    </p:spTree>
    <p:extLst>
      <p:ext uri="{BB962C8B-B14F-4D97-AF65-F5344CB8AC3E}">
        <p14:creationId xmlns:p14="http://schemas.microsoft.com/office/powerpoint/2010/main" val="401988450"/>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072F8320-998D-224E-8B89-806D4C763A87}" type="slidenum">
              <a:rPr lang="nl-NL" smtClean="0"/>
              <a:t>‹nr.›</a:t>
            </a:fld>
            <a:endParaRPr lang="nl-NL"/>
          </a:p>
        </p:txBody>
      </p:sp>
    </p:spTree>
    <p:extLst>
      <p:ext uri="{BB962C8B-B14F-4D97-AF65-F5344CB8AC3E}">
        <p14:creationId xmlns:p14="http://schemas.microsoft.com/office/powerpoint/2010/main" val="365613307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72F8320-998D-224E-8B89-806D4C763A87}" type="slidenum">
              <a:rPr lang="nl-NL" smtClean="0"/>
              <a:t>‹nr.›</a:t>
            </a:fld>
            <a:endParaRPr lang="nl-NL"/>
          </a:p>
        </p:txBody>
      </p:sp>
    </p:spTree>
    <p:extLst>
      <p:ext uri="{BB962C8B-B14F-4D97-AF65-F5344CB8AC3E}">
        <p14:creationId xmlns:p14="http://schemas.microsoft.com/office/powerpoint/2010/main" val="244422420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72F8320-998D-224E-8B89-806D4C763A87}" type="slidenum">
              <a:rPr lang="nl-NL" smtClean="0"/>
              <a:t>‹nr.›</a:t>
            </a:fld>
            <a:endParaRPr lang="nl-NL"/>
          </a:p>
        </p:txBody>
      </p:sp>
    </p:spTree>
    <p:extLst>
      <p:ext uri="{BB962C8B-B14F-4D97-AF65-F5344CB8AC3E}">
        <p14:creationId xmlns:p14="http://schemas.microsoft.com/office/powerpoint/2010/main" val="3287216642"/>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90603" y="274638"/>
            <a:ext cx="7924799" cy="1143000"/>
          </a:xfrm>
          <a:prstGeom prst="rect">
            <a:avLst/>
          </a:prstGeom>
        </p:spPr>
        <p:txBody>
          <a:bodyPr vert="horz" lIns="0" tIns="0" rIns="0" bIns="0" rtlCol="0" anchor="ctr">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990603" y="1600201"/>
            <a:ext cx="7924799" cy="4451188"/>
          </a:xfrm>
          <a:prstGeom prst="rect">
            <a:avLst/>
          </a:prstGeom>
        </p:spPr>
        <p:txBody>
          <a:bodyPr vert="horz" lIns="0" tIns="0" rIns="0" bIns="0"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pic>
        <p:nvPicPr>
          <p:cNvPr id="7" name="Afbeelding 6" descr="Powerpoint-6.g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744" y="5992353"/>
            <a:ext cx="848847" cy="819335"/>
          </a:xfrm>
          <a:prstGeom prst="rect">
            <a:avLst/>
          </a:prstGeom>
        </p:spPr>
      </p:pic>
      <p:pic>
        <p:nvPicPr>
          <p:cNvPr id="4" name="Afbeelding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0603" y="6268651"/>
            <a:ext cx="4906060" cy="266737"/>
          </a:xfrm>
          <a:prstGeom prst="rect">
            <a:avLst/>
          </a:prstGeom>
        </p:spPr>
      </p:pic>
    </p:spTree>
    <p:extLst>
      <p:ext uri="{BB962C8B-B14F-4D97-AF65-F5344CB8AC3E}">
        <p14:creationId xmlns:p14="http://schemas.microsoft.com/office/powerpoint/2010/main" val="3022105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hf hdr="0" ftr="0" dt="0"/>
  <p:txStyles>
    <p:titleStyle>
      <a:lvl1pPr algn="l" defTabSz="457200" rtl="0" eaLnBrk="1" latinLnBrk="0" hangingPunct="1">
        <a:spcBef>
          <a:spcPct val="0"/>
        </a:spcBef>
        <a:buNone/>
        <a:defRPr sz="4400" i="1" kern="1200">
          <a:solidFill>
            <a:srgbClr val="358F37"/>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eslissingenvlaamseregering.vlaanderen.be/?dateOption=select&amp;endDate=2022-12-16T22%3A59%3A59.000Z&amp;search=Kwaliteit%20van%20zorg&amp;startDate=2022-12-15T23%3A00%3A00.000Z"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vlaamswelzijnsverbond.be/files/Visietekst%20Kwaliteitsindicatoren%20zin%20in%20indicatoren.pdf"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Powerpoint-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p:nvSpPr>
        <p:spPr>
          <a:xfrm>
            <a:off x="1579147" y="1473707"/>
            <a:ext cx="7560502" cy="2693045"/>
          </a:xfrm>
          <a:prstGeom prst="rect">
            <a:avLst/>
          </a:prstGeom>
          <a:noFill/>
        </p:spPr>
        <p:txBody>
          <a:bodyPr wrap="square" lIns="0" tIns="0" rIns="0" bIns="0" rtlCol="0" anchor="t">
            <a:spAutoFit/>
          </a:bodyPr>
          <a:lstStyle/>
          <a:p>
            <a:pPr>
              <a:lnSpc>
                <a:spcPts val="4160"/>
              </a:lnSpc>
            </a:pPr>
            <a:r>
              <a:rPr lang="nl-BE" sz="3800" i="1" err="1">
                <a:solidFill>
                  <a:schemeClr val="bg1"/>
                </a:solidFill>
              </a:rPr>
              <a:t>Inspiratiedag</a:t>
            </a:r>
            <a:r>
              <a:rPr lang="nl-BE" sz="3800" i="1">
                <a:solidFill>
                  <a:schemeClr val="bg1"/>
                </a:solidFill>
              </a:rPr>
              <a:t>: </a:t>
            </a:r>
            <a:endParaRPr lang="nl-NL">
              <a:solidFill>
                <a:schemeClr val="bg1"/>
              </a:solidFill>
            </a:endParaRPr>
          </a:p>
          <a:p>
            <a:pPr>
              <a:lnSpc>
                <a:spcPts val="4160"/>
              </a:lnSpc>
            </a:pPr>
            <a:endParaRPr lang="nl-BE" sz="3800" i="1">
              <a:solidFill>
                <a:schemeClr val="bg1"/>
              </a:solidFill>
            </a:endParaRPr>
          </a:p>
          <a:p>
            <a:pPr>
              <a:lnSpc>
                <a:spcPts val="4160"/>
              </a:lnSpc>
            </a:pPr>
            <a:r>
              <a:rPr lang="nl-BE" sz="3800" i="1">
                <a:solidFill>
                  <a:schemeClr val="bg1"/>
                </a:solidFill>
              </a:rPr>
              <a:t>De vele gezichten van kwaliteitszorg</a:t>
            </a:r>
            <a:endParaRPr lang="nl-BE">
              <a:solidFill>
                <a:schemeClr val="bg1"/>
              </a:solidFill>
              <a:cs typeface="Calibri"/>
            </a:endParaRPr>
          </a:p>
          <a:p>
            <a:pPr>
              <a:lnSpc>
                <a:spcPts val="4160"/>
              </a:lnSpc>
            </a:pPr>
            <a:endParaRPr lang="nl-BE" sz="3800" i="1">
              <a:solidFill>
                <a:schemeClr val="bg1"/>
              </a:solidFill>
              <a:cs typeface="Calibri"/>
            </a:endParaRPr>
          </a:p>
          <a:p>
            <a:pPr>
              <a:lnSpc>
                <a:spcPts val="4160"/>
              </a:lnSpc>
            </a:pPr>
            <a:r>
              <a:rPr lang="nl-BE" sz="3800" i="1">
                <a:solidFill>
                  <a:schemeClr val="bg1"/>
                </a:solidFill>
                <a:cs typeface="Calibri"/>
              </a:rPr>
              <a:t>Van harte welkom!</a:t>
            </a:r>
          </a:p>
        </p:txBody>
      </p:sp>
      <p:sp>
        <p:nvSpPr>
          <p:cNvPr id="5" name="Tekstvak 4"/>
          <p:cNvSpPr txBox="1"/>
          <p:nvPr/>
        </p:nvSpPr>
        <p:spPr>
          <a:xfrm>
            <a:off x="2975413" y="5308793"/>
            <a:ext cx="5477933" cy="307777"/>
          </a:xfrm>
          <a:prstGeom prst="rect">
            <a:avLst/>
          </a:prstGeom>
          <a:noFill/>
        </p:spPr>
        <p:txBody>
          <a:bodyPr wrap="square" lIns="0" tIns="0" rIns="0" bIns="0" rtlCol="0" anchor="t">
            <a:spAutoFit/>
          </a:bodyPr>
          <a:lstStyle/>
          <a:p>
            <a:pPr algn="r"/>
            <a:r>
              <a:rPr lang="nl-NL" sz="2000">
                <a:solidFill>
                  <a:srgbClr val="FFFFFF"/>
                </a:solidFill>
              </a:rPr>
              <a:t> 21/03/2023</a:t>
            </a:r>
          </a:p>
        </p:txBody>
      </p:sp>
      <p:sp>
        <p:nvSpPr>
          <p:cNvPr id="2" name="Tijdelijke aanduiding voor dianummer 1"/>
          <p:cNvSpPr>
            <a:spLocks noGrp="1"/>
          </p:cNvSpPr>
          <p:nvPr>
            <p:ph type="sldNum" sz="quarter" idx="12"/>
          </p:nvPr>
        </p:nvSpPr>
        <p:spPr/>
        <p:txBody>
          <a:bodyPr/>
          <a:lstStyle/>
          <a:p>
            <a:pPr algn="r"/>
            <a:fld id="{072F8320-998D-224E-8B89-806D4C763A87}" type="slidenum">
              <a:rPr lang="nl-NL" smtClean="0"/>
              <a:pPr algn="r"/>
              <a:t>1</a:t>
            </a:fld>
            <a:endParaRPr lang="nl-NL"/>
          </a:p>
        </p:txBody>
      </p:sp>
    </p:spTree>
    <p:extLst>
      <p:ext uri="{BB962C8B-B14F-4D97-AF65-F5344CB8AC3E}">
        <p14:creationId xmlns:p14="http://schemas.microsoft.com/office/powerpoint/2010/main" val="264966293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8" descr="Afbeelding met tekst, plant, agave, gras&#10;&#10;Automatisch gegenereerde beschrijving">
            <a:extLst>
              <a:ext uri="{FF2B5EF4-FFF2-40B4-BE49-F238E27FC236}">
                <a16:creationId xmlns:a16="http://schemas.microsoft.com/office/drawing/2014/main" id="{A3BE4B8C-1F16-FFE8-C37D-1B9112603A54}"/>
              </a:ext>
            </a:extLst>
          </p:cNvPr>
          <p:cNvPicPr>
            <a:picLocks noChangeAspect="1"/>
          </p:cNvPicPr>
          <p:nvPr/>
        </p:nvPicPr>
        <p:blipFill rotWithShape="1">
          <a:blip r:embed="rId2"/>
          <a:srcRect l="1" r="-23486"/>
          <a:stretch/>
        </p:blipFill>
        <p:spPr>
          <a:xfrm>
            <a:off x="2953265" y="2825498"/>
            <a:ext cx="7644713" cy="4028461"/>
          </a:xfrm>
          <a:prstGeom prst="rect">
            <a:avLst/>
          </a:prstGeom>
        </p:spPr>
      </p:pic>
      <p:sp>
        <p:nvSpPr>
          <p:cNvPr id="4" name="Tijdelijke aanduiding voor dianummer 3">
            <a:extLst>
              <a:ext uri="{FF2B5EF4-FFF2-40B4-BE49-F238E27FC236}">
                <a16:creationId xmlns:a16="http://schemas.microsoft.com/office/drawing/2014/main" id="{2D684B7B-AC00-652C-19BF-CB65F406C5F4}"/>
              </a:ext>
            </a:extLst>
          </p:cNvPr>
          <p:cNvSpPr>
            <a:spLocks noGrp="1"/>
          </p:cNvSpPr>
          <p:nvPr>
            <p:ph type="sldNum" sz="quarter" idx="12"/>
          </p:nvPr>
        </p:nvSpPr>
        <p:spPr/>
        <p:txBody>
          <a:bodyPr/>
          <a:lstStyle/>
          <a:p>
            <a:fld id="{072F8320-998D-224E-8B89-806D4C763A87}" type="slidenum">
              <a:rPr lang="nl-NL" smtClean="0"/>
              <a:t>10</a:t>
            </a:fld>
            <a:endParaRPr lang="nl-NL"/>
          </a:p>
        </p:txBody>
      </p:sp>
      <p:pic>
        <p:nvPicPr>
          <p:cNvPr id="5" name="Afbeelding 5" descr="Afbeelding met tekst&#10;&#10;Automatisch gegenereerde beschrijving">
            <a:extLst>
              <a:ext uri="{FF2B5EF4-FFF2-40B4-BE49-F238E27FC236}">
                <a16:creationId xmlns:a16="http://schemas.microsoft.com/office/drawing/2014/main" id="{27523DC5-E556-8EB4-0F62-C4A62466D813}"/>
              </a:ext>
            </a:extLst>
          </p:cNvPr>
          <p:cNvPicPr>
            <a:picLocks noChangeAspect="1"/>
          </p:cNvPicPr>
          <p:nvPr/>
        </p:nvPicPr>
        <p:blipFill>
          <a:blip r:embed="rId3"/>
          <a:stretch>
            <a:fillRect/>
          </a:stretch>
        </p:blipFill>
        <p:spPr>
          <a:xfrm>
            <a:off x="80319" y="1209468"/>
            <a:ext cx="3700849" cy="2513467"/>
          </a:xfrm>
          <a:prstGeom prst="rect">
            <a:avLst/>
          </a:prstGeom>
        </p:spPr>
      </p:pic>
      <p:sp>
        <p:nvSpPr>
          <p:cNvPr id="7" name="Tekstvak 6">
            <a:extLst>
              <a:ext uri="{FF2B5EF4-FFF2-40B4-BE49-F238E27FC236}">
                <a16:creationId xmlns:a16="http://schemas.microsoft.com/office/drawing/2014/main" id="{B38EDD9F-B66B-6448-BBC0-0ACC93E36DB6}"/>
              </a:ext>
            </a:extLst>
          </p:cNvPr>
          <p:cNvSpPr txBox="1"/>
          <p:nvPr/>
        </p:nvSpPr>
        <p:spPr>
          <a:xfrm>
            <a:off x="4021094" y="2988788"/>
            <a:ext cx="4919533"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a:ea typeface="+mn-lt"/>
                <a:cs typeface="+mn-lt"/>
              </a:rPr>
              <a:t>De vleugels heeft het verschil gemaakt voor onze zoon. Hij is veel veranderd in positieve zin. Wij danken daarom het totale team van de begeleiding voor hun aanpak, hoe zij met cliënten  omgaan, lovenswaardig !!</a:t>
            </a:r>
            <a:endParaRPr lang="nl-NL" sz="1400">
              <a:cs typeface="Calibri"/>
            </a:endParaRPr>
          </a:p>
          <a:p>
            <a:endParaRPr lang="nl-NL" sz="1400">
              <a:cs typeface="Calibri"/>
            </a:endParaRPr>
          </a:p>
          <a:p>
            <a:r>
              <a:rPr lang="nl-NL" sz="1400">
                <a:ea typeface="+mn-lt"/>
                <a:cs typeface="+mn-lt"/>
              </a:rPr>
              <a:t>Zijn </a:t>
            </a:r>
            <a:r>
              <a:rPr lang="nl-NL" sz="1400" err="1">
                <a:ea typeface="+mn-lt"/>
                <a:cs typeface="+mn-lt"/>
              </a:rPr>
              <a:t>aandachtsbegeleidster</a:t>
            </a:r>
            <a:r>
              <a:rPr lang="nl-NL" sz="1400">
                <a:ea typeface="+mn-lt"/>
                <a:cs typeface="+mn-lt"/>
              </a:rPr>
              <a:t> neemt de rol van ons over en doet dit met zoveel liefde , met geen woorden te beschrijven… maar o zo hartverwarmend voor ons.</a:t>
            </a:r>
            <a:endParaRPr lang="nl-NL" sz="1400">
              <a:cs typeface="Calibri"/>
            </a:endParaRPr>
          </a:p>
          <a:p>
            <a:r>
              <a:rPr lang="nl-NL" sz="1400">
                <a:ea typeface="+mn-lt"/>
                <a:cs typeface="+mn-lt"/>
              </a:rPr>
              <a:t>We hebben het gevoel dat hij in het warme nest is terecht gekomen dat wij hem niet altijd kunnen bieden</a:t>
            </a:r>
            <a:endParaRPr lang="nl-NL" sz="1400">
              <a:cs typeface="Calibri"/>
            </a:endParaRPr>
          </a:p>
          <a:p>
            <a:endParaRPr lang="nl-NL" sz="1400">
              <a:cs typeface="Calibri"/>
            </a:endParaRPr>
          </a:p>
          <a:p>
            <a:r>
              <a:rPr lang="nl-NL" sz="1400">
                <a:ea typeface="+mn-lt"/>
                <a:cs typeface="+mn-lt"/>
              </a:rPr>
              <a:t>Echt waar, het moet gezegd worden, want wij zijn uiterst tevreden over De Vleugels.</a:t>
            </a:r>
            <a:endParaRPr lang="nl-NL" sz="1400">
              <a:cs typeface="Calibri"/>
            </a:endParaRPr>
          </a:p>
          <a:p>
            <a:endParaRPr lang="nl-NL" sz="1400">
              <a:cs typeface="Calibri"/>
            </a:endParaRPr>
          </a:p>
          <a:p>
            <a:r>
              <a:rPr lang="nl-NL" sz="1400">
                <a:ea typeface="+mn-lt"/>
                <a:cs typeface="+mn-lt"/>
              </a:rPr>
              <a:t>Dikke pluim aan jullie allemaal !</a:t>
            </a:r>
            <a:endParaRPr lang="nl-NL" sz="1400">
              <a:cs typeface="Calibri"/>
            </a:endParaRPr>
          </a:p>
          <a:p>
            <a:endParaRPr lang="nl-NL" sz="1400">
              <a:cs typeface="Calibri"/>
            </a:endParaRPr>
          </a:p>
          <a:p>
            <a:r>
              <a:rPr lang="nl-NL" sz="1400">
                <a:ea typeface="+mn-lt"/>
                <a:cs typeface="+mn-lt"/>
              </a:rPr>
              <a:t>Ouders van een cliënt</a:t>
            </a:r>
            <a:endParaRPr lang="nl-NL" sz="1400">
              <a:cs typeface="Calibri"/>
            </a:endParaRPr>
          </a:p>
          <a:p>
            <a:pPr algn="l"/>
            <a:endParaRPr lang="nl-NL">
              <a:cs typeface="Calibri"/>
            </a:endParaRPr>
          </a:p>
        </p:txBody>
      </p:sp>
      <p:sp>
        <p:nvSpPr>
          <p:cNvPr id="6" name="Tijdelijke aanduiding voor inhoud 5">
            <a:extLst>
              <a:ext uri="{FF2B5EF4-FFF2-40B4-BE49-F238E27FC236}">
                <a16:creationId xmlns:a16="http://schemas.microsoft.com/office/drawing/2014/main" id="{CD2A807A-D3A4-A139-67A6-EF5FCCC53BC3}"/>
              </a:ext>
            </a:extLst>
          </p:cNvPr>
          <p:cNvSpPr>
            <a:spLocks noGrp="1"/>
          </p:cNvSpPr>
          <p:nvPr>
            <p:ph idx="1"/>
          </p:nvPr>
        </p:nvSpPr>
        <p:spPr>
          <a:xfrm>
            <a:off x="887630" y="405715"/>
            <a:ext cx="7924799" cy="4451188"/>
          </a:xfrm>
        </p:spPr>
        <p:txBody>
          <a:bodyPr vert="horz" lIns="0" tIns="0" rIns="0" bIns="0" rtlCol="0" anchor="t">
            <a:normAutofit/>
          </a:bodyPr>
          <a:lstStyle/>
          <a:p>
            <a:r>
              <a:rPr lang="nl-NL" sz="1800">
                <a:ea typeface="+mn-lt"/>
                <a:cs typeface="+mn-lt"/>
              </a:rPr>
              <a:t>Aantoonbaarheid op basis van wetenschappelijke kennis, praktijkkennis en ervaringskennis</a:t>
            </a:r>
          </a:p>
        </p:txBody>
      </p:sp>
    </p:spTree>
    <p:extLst>
      <p:ext uri="{BB962C8B-B14F-4D97-AF65-F5344CB8AC3E}">
        <p14:creationId xmlns:p14="http://schemas.microsoft.com/office/powerpoint/2010/main" val="4293389240"/>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9CF85BE-5161-D44D-F6A0-473BA4B99841}"/>
              </a:ext>
            </a:extLst>
          </p:cNvPr>
          <p:cNvSpPr>
            <a:spLocks noGrp="1"/>
          </p:cNvSpPr>
          <p:nvPr>
            <p:ph type="title"/>
          </p:nvPr>
        </p:nvSpPr>
        <p:spPr>
          <a:xfrm>
            <a:off x="455144" y="274638"/>
            <a:ext cx="8460258" cy="1143000"/>
          </a:xfrm>
        </p:spPr>
        <p:txBody>
          <a:bodyPr/>
          <a:lstStyle/>
          <a:p>
            <a:r>
              <a:rPr lang="en-US" err="1">
                <a:cs typeface="Calibri"/>
              </a:rPr>
              <a:t>Werken</a:t>
            </a:r>
            <a:r>
              <a:rPr lang="en-US">
                <a:cs typeface="Calibri"/>
              </a:rPr>
              <a:t> </a:t>
            </a:r>
            <a:r>
              <a:rPr lang="en-US" err="1">
                <a:cs typeface="Calibri"/>
              </a:rPr>
              <a:t>aan</a:t>
            </a:r>
            <a:r>
              <a:rPr lang="en-US">
                <a:cs typeface="Calibri"/>
              </a:rPr>
              <a:t> </a:t>
            </a:r>
            <a:r>
              <a:rPr lang="en-US" err="1">
                <a:cs typeface="Calibri"/>
              </a:rPr>
              <a:t>kwaliteit</a:t>
            </a:r>
            <a:r>
              <a:rPr lang="en-US">
                <a:cs typeface="Calibri"/>
              </a:rPr>
              <a:t> is </a:t>
            </a:r>
            <a:r>
              <a:rPr lang="en-US" err="1">
                <a:cs typeface="Calibri"/>
              </a:rPr>
              <a:t>mensenwerk</a:t>
            </a:r>
            <a:endParaRPr lang="en-US" err="1"/>
          </a:p>
        </p:txBody>
      </p:sp>
      <p:pic>
        <p:nvPicPr>
          <p:cNvPr id="7" name="Afbeelding 5" descr="Afbeelding met clipart&#10;&#10;Automatisch gegenereerde beschrijving">
            <a:extLst>
              <a:ext uri="{FF2B5EF4-FFF2-40B4-BE49-F238E27FC236}">
                <a16:creationId xmlns:a16="http://schemas.microsoft.com/office/drawing/2014/main" id="{3BF6C9C8-B7E6-92D6-B0B2-42F718629C13}"/>
              </a:ext>
            </a:extLst>
          </p:cNvPr>
          <p:cNvPicPr>
            <a:picLocks noChangeAspect="1"/>
          </p:cNvPicPr>
          <p:nvPr/>
        </p:nvPicPr>
        <p:blipFill>
          <a:blip r:embed="rId2"/>
          <a:stretch>
            <a:fillRect/>
          </a:stretch>
        </p:blipFill>
        <p:spPr>
          <a:xfrm>
            <a:off x="457200" y="1843881"/>
            <a:ext cx="4038600" cy="4038600"/>
          </a:xfrm>
          <a:prstGeom prst="rect">
            <a:avLst/>
          </a:prstGeom>
          <a:noFill/>
        </p:spPr>
      </p:pic>
      <p:sp>
        <p:nvSpPr>
          <p:cNvPr id="14" name="Content Placeholder 3">
            <a:extLst>
              <a:ext uri="{FF2B5EF4-FFF2-40B4-BE49-F238E27FC236}">
                <a16:creationId xmlns:a16="http://schemas.microsoft.com/office/drawing/2014/main" id="{BA679FDD-F931-2C9E-8F79-ACA41C00AED6}"/>
              </a:ext>
            </a:extLst>
          </p:cNvPr>
          <p:cNvSpPr>
            <a:spLocks noGrp="1"/>
          </p:cNvSpPr>
          <p:nvPr>
            <p:ph sz="half" idx="2"/>
          </p:nvPr>
        </p:nvSpPr>
        <p:spPr>
          <a:xfrm>
            <a:off x="4174525" y="1600200"/>
            <a:ext cx="4512275" cy="4525963"/>
          </a:xfrm>
        </p:spPr>
        <p:txBody>
          <a:bodyPr vert="horz" lIns="0" tIns="0" rIns="0" bIns="0" rtlCol="0" anchor="t">
            <a:normAutofit/>
          </a:bodyPr>
          <a:lstStyle/>
          <a:p>
            <a:r>
              <a:rPr lang="en-US" err="1">
                <a:cs typeface="Calibri"/>
              </a:rPr>
              <a:t>Kwaliteit</a:t>
            </a:r>
            <a:r>
              <a:rPr lang="en-US">
                <a:cs typeface="Calibri"/>
              </a:rPr>
              <a:t>  </a:t>
            </a:r>
            <a:r>
              <a:rPr lang="en-US" err="1">
                <a:cs typeface="Calibri"/>
              </a:rPr>
              <a:t>staat</a:t>
            </a:r>
            <a:r>
              <a:rPr lang="en-US">
                <a:cs typeface="Calibri"/>
              </a:rPr>
              <a:t> of </a:t>
            </a:r>
            <a:r>
              <a:rPr lang="en-US" err="1">
                <a:cs typeface="Calibri"/>
              </a:rPr>
              <a:t>valt</a:t>
            </a:r>
            <a:r>
              <a:rPr lang="en-US">
                <a:cs typeface="Calibri"/>
              </a:rPr>
              <a:t> in de </a:t>
            </a:r>
            <a:r>
              <a:rPr lang="en-US" err="1">
                <a:cs typeface="Calibri"/>
              </a:rPr>
              <a:t>relatie</a:t>
            </a:r>
            <a:r>
              <a:rPr lang="en-US">
                <a:cs typeface="Calibri"/>
              </a:rPr>
              <a:t> professional </a:t>
            </a:r>
            <a:r>
              <a:rPr lang="en-US" err="1">
                <a:cs typeface="Calibri"/>
              </a:rPr>
              <a:t>en</a:t>
            </a:r>
            <a:r>
              <a:rPr lang="en-US">
                <a:cs typeface="Calibri"/>
              </a:rPr>
              <a:t> </a:t>
            </a:r>
            <a:r>
              <a:rPr lang="en-US" err="1">
                <a:cs typeface="Calibri"/>
              </a:rPr>
              <a:t>kinderen</a:t>
            </a:r>
            <a:r>
              <a:rPr lang="en-US">
                <a:cs typeface="Calibri"/>
              </a:rPr>
              <a:t>, </a:t>
            </a:r>
            <a:r>
              <a:rPr lang="en-US" err="1">
                <a:cs typeface="Calibri"/>
              </a:rPr>
              <a:t>ouders</a:t>
            </a:r>
            <a:r>
              <a:rPr lang="en-US">
                <a:cs typeface="Calibri"/>
              </a:rPr>
              <a:t>, </a:t>
            </a:r>
            <a:r>
              <a:rPr lang="en-US" err="1">
                <a:cs typeface="Calibri"/>
              </a:rPr>
              <a:t>jongeren</a:t>
            </a:r>
            <a:r>
              <a:rPr lang="en-US">
                <a:cs typeface="Calibri"/>
              </a:rPr>
              <a:t> </a:t>
            </a:r>
            <a:r>
              <a:rPr lang="en-US" err="1">
                <a:cs typeface="Calibri"/>
              </a:rPr>
              <a:t>en</a:t>
            </a:r>
            <a:r>
              <a:rPr lang="en-US">
                <a:cs typeface="Calibri"/>
              </a:rPr>
              <a:t> </a:t>
            </a:r>
            <a:r>
              <a:rPr lang="en-US" err="1">
                <a:cs typeface="Calibri"/>
              </a:rPr>
              <a:t>mensen</a:t>
            </a:r>
            <a:r>
              <a:rPr lang="en-US">
                <a:cs typeface="Calibri"/>
              </a:rPr>
              <a:t> met </a:t>
            </a:r>
            <a:r>
              <a:rPr lang="en-US" err="1">
                <a:cs typeface="Calibri"/>
              </a:rPr>
              <a:t>een</a:t>
            </a:r>
            <a:r>
              <a:rPr lang="en-US">
                <a:cs typeface="Calibri"/>
              </a:rPr>
              <a:t> handicap </a:t>
            </a:r>
          </a:p>
          <a:p>
            <a:r>
              <a:rPr lang="en-US" err="1">
                <a:cs typeface="Calibri"/>
              </a:rPr>
              <a:t>Trefzeker</a:t>
            </a:r>
            <a:r>
              <a:rPr lang="en-US">
                <a:cs typeface="Calibri"/>
              </a:rPr>
              <a:t> </a:t>
            </a:r>
            <a:r>
              <a:rPr lang="en-US" err="1">
                <a:cs typeface="Calibri"/>
              </a:rPr>
              <a:t>handelen</a:t>
            </a:r>
            <a:r>
              <a:rPr lang="en-US">
                <a:cs typeface="Calibri"/>
              </a:rPr>
              <a:t> in </a:t>
            </a:r>
            <a:r>
              <a:rPr lang="en-US" err="1">
                <a:cs typeface="Calibri"/>
              </a:rPr>
              <a:t>unieke</a:t>
            </a:r>
            <a:r>
              <a:rPr lang="en-US">
                <a:cs typeface="Calibri"/>
              </a:rPr>
              <a:t> </a:t>
            </a:r>
            <a:r>
              <a:rPr lang="en-US" err="1">
                <a:cs typeface="Calibri"/>
              </a:rPr>
              <a:t>aan</a:t>
            </a:r>
            <a:r>
              <a:rPr lang="en-US">
                <a:cs typeface="Calibri"/>
              </a:rPr>
              <a:t> </a:t>
            </a:r>
            <a:r>
              <a:rPr lang="en-US" err="1">
                <a:cs typeface="Calibri"/>
              </a:rPr>
              <a:t>tijd</a:t>
            </a:r>
            <a:r>
              <a:rPr lang="en-US">
                <a:cs typeface="Calibri"/>
              </a:rPr>
              <a:t>, </a:t>
            </a:r>
            <a:r>
              <a:rPr lang="en-US" err="1">
                <a:cs typeface="Calibri"/>
              </a:rPr>
              <a:t>plaats</a:t>
            </a:r>
            <a:r>
              <a:rPr lang="en-US">
                <a:cs typeface="Calibri"/>
              </a:rPr>
              <a:t> </a:t>
            </a:r>
            <a:r>
              <a:rPr lang="en-US" err="1">
                <a:cs typeface="Calibri"/>
              </a:rPr>
              <a:t>en</a:t>
            </a:r>
            <a:r>
              <a:rPr lang="en-US">
                <a:cs typeface="Calibri"/>
              </a:rPr>
              <a:t> context </a:t>
            </a:r>
            <a:r>
              <a:rPr lang="en-US" err="1">
                <a:cs typeface="Calibri"/>
              </a:rPr>
              <a:t>gebonden</a:t>
            </a:r>
            <a:r>
              <a:rPr lang="en-US">
                <a:cs typeface="Calibri"/>
              </a:rPr>
              <a:t> </a:t>
            </a:r>
            <a:r>
              <a:rPr lang="en-US" err="1">
                <a:cs typeface="Calibri"/>
              </a:rPr>
              <a:t>situaties</a:t>
            </a:r>
            <a:r>
              <a:rPr lang="en-US">
                <a:cs typeface="Calibri"/>
              </a:rPr>
              <a:t>: </a:t>
            </a:r>
            <a:r>
              <a:rPr lang="en-US" b="1" err="1">
                <a:cs typeface="Calibri"/>
              </a:rPr>
              <a:t>vertrouw</a:t>
            </a:r>
            <a:r>
              <a:rPr lang="en-US">
                <a:cs typeface="Calibri"/>
              </a:rPr>
              <a:t> in </a:t>
            </a:r>
            <a:r>
              <a:rPr lang="en-US" err="1">
                <a:cs typeface="Calibri"/>
              </a:rPr>
              <a:t>hun</a:t>
            </a:r>
            <a:r>
              <a:rPr lang="en-US">
                <a:cs typeface="Calibri"/>
              </a:rPr>
              <a:t> </a:t>
            </a:r>
            <a:r>
              <a:rPr lang="en-US" err="1">
                <a:cs typeface="Calibri"/>
              </a:rPr>
              <a:t>professionaliteit</a:t>
            </a:r>
            <a:endParaRPr lang="en-US">
              <a:ea typeface="Calibri"/>
              <a:cs typeface="Calibri"/>
            </a:endParaRPr>
          </a:p>
        </p:txBody>
      </p:sp>
      <p:sp>
        <p:nvSpPr>
          <p:cNvPr id="5" name="Tijdelijke aanduiding voor dianummer 4">
            <a:extLst>
              <a:ext uri="{FF2B5EF4-FFF2-40B4-BE49-F238E27FC236}">
                <a16:creationId xmlns:a16="http://schemas.microsoft.com/office/drawing/2014/main" id="{FC5F568D-F458-7E1A-9DF0-ADC8ECA70244}"/>
              </a:ext>
            </a:extLst>
          </p:cNvPr>
          <p:cNvSpPr>
            <a:spLocks noGrp="1"/>
          </p:cNvSpPr>
          <p:nvPr>
            <p:ph type="sldNum" sz="quarter" idx="12"/>
          </p:nvPr>
        </p:nvSpPr>
        <p:spPr>
          <a:xfrm>
            <a:off x="6553200" y="6356350"/>
            <a:ext cx="2133600" cy="365125"/>
          </a:xfrm>
        </p:spPr>
        <p:txBody>
          <a:bodyPr>
            <a:normAutofit/>
          </a:bodyPr>
          <a:lstStyle/>
          <a:p>
            <a:pPr>
              <a:lnSpc>
                <a:spcPct val="90000"/>
              </a:lnSpc>
              <a:spcAft>
                <a:spcPts val="600"/>
              </a:spcAft>
            </a:pPr>
            <a:fld id="{072F8320-998D-224E-8B89-806D4C763A87}" type="slidenum">
              <a:rPr lang="nl-NL" smtClean="0"/>
              <a:pPr>
                <a:lnSpc>
                  <a:spcPct val="90000"/>
                </a:lnSpc>
                <a:spcAft>
                  <a:spcPts val="600"/>
                </a:spcAft>
              </a:pPr>
              <a:t>11</a:t>
            </a:fld>
            <a:endParaRPr lang="nl-NL"/>
          </a:p>
        </p:txBody>
      </p:sp>
    </p:spTree>
    <p:extLst>
      <p:ext uri="{BB962C8B-B14F-4D97-AF65-F5344CB8AC3E}">
        <p14:creationId xmlns:p14="http://schemas.microsoft.com/office/powerpoint/2010/main" val="2815195252"/>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FF049B-5B2E-8B2A-CE0C-6D23E9BE7876}"/>
              </a:ext>
            </a:extLst>
          </p:cNvPr>
          <p:cNvSpPr>
            <a:spLocks noGrp="1"/>
          </p:cNvSpPr>
          <p:nvPr>
            <p:ph idx="1"/>
          </p:nvPr>
        </p:nvSpPr>
        <p:spPr/>
        <p:txBody>
          <a:bodyPr vert="horz" lIns="0" tIns="0" rIns="0" bIns="0" rtlCol="0" anchor="t">
            <a:normAutofit lnSpcReduction="10000"/>
          </a:bodyPr>
          <a:lstStyle/>
          <a:p>
            <a:pPr marL="0" indent="0">
              <a:buNone/>
            </a:pPr>
            <a:r>
              <a:rPr lang="nl-NL">
                <a:cs typeface="Calibri"/>
              </a:rPr>
              <a:t>"Echte kwaliteitszorg is wezenlijk vreemd van de technologische orde van metingen en schema's, van standaarden en programma's. Ze heeft te maken met het mysterie van het leven zelf. Ze aard in de Ontmoeting, in wat </a:t>
            </a:r>
            <a:r>
              <a:rPr lang="nl-NL" err="1">
                <a:cs typeface="Calibri"/>
              </a:rPr>
              <a:t>Livinas</a:t>
            </a:r>
            <a:r>
              <a:rPr lang="nl-NL">
                <a:cs typeface="Calibri"/>
              </a:rPr>
              <a:t> de confrontatie met het gelaat van de andere noemt, het gelaat van de persoon in nood. Echte kwaliteitszorg borrelt op uit de diepte van het engagement, uit de mensvisie van de organisatie en zoekt spontaan haar weg in duizenden gedaanten."</a:t>
            </a:r>
            <a:endParaRPr lang="nl-NL"/>
          </a:p>
          <a:p>
            <a:pPr marL="0" indent="0" algn="r">
              <a:buNone/>
            </a:pPr>
            <a:r>
              <a:rPr lang="nl-NL" sz="1600">
                <a:cs typeface="Calibri"/>
              </a:rPr>
              <a:t>Eddy Van Tilt, De armoede van kwaliteitszorg</a:t>
            </a:r>
          </a:p>
          <a:p>
            <a:pPr marL="0" indent="0" algn="r">
              <a:buNone/>
            </a:pPr>
            <a:r>
              <a:rPr lang="nl-NL" sz="1600">
                <a:cs typeface="Calibri"/>
              </a:rPr>
              <a:t>Tijdschrift voor </a:t>
            </a:r>
            <a:r>
              <a:rPr lang="nl-NL" sz="1600" err="1">
                <a:cs typeface="Calibri"/>
              </a:rPr>
              <a:t>Welzijnswerk,jg</a:t>
            </a:r>
            <a:r>
              <a:rPr lang="nl-NL" sz="1600">
                <a:cs typeface="Calibri"/>
              </a:rPr>
              <a:t> 21, sept/okt 1997</a:t>
            </a:r>
          </a:p>
          <a:p>
            <a:endParaRPr lang="nl-NL">
              <a:cs typeface="Calibri"/>
            </a:endParaRPr>
          </a:p>
        </p:txBody>
      </p:sp>
      <p:sp>
        <p:nvSpPr>
          <p:cNvPr id="4" name="Tijdelijke aanduiding voor dianummer 3">
            <a:extLst>
              <a:ext uri="{FF2B5EF4-FFF2-40B4-BE49-F238E27FC236}">
                <a16:creationId xmlns:a16="http://schemas.microsoft.com/office/drawing/2014/main" id="{764603B0-E470-86F6-17A8-94AF184E06A6}"/>
              </a:ext>
            </a:extLst>
          </p:cNvPr>
          <p:cNvSpPr>
            <a:spLocks noGrp="1"/>
          </p:cNvSpPr>
          <p:nvPr>
            <p:ph type="sldNum" sz="quarter" idx="12"/>
          </p:nvPr>
        </p:nvSpPr>
        <p:spPr/>
        <p:txBody>
          <a:bodyPr/>
          <a:lstStyle/>
          <a:p>
            <a:fld id="{072F8320-998D-224E-8B89-806D4C763A87}" type="slidenum">
              <a:rPr lang="nl-NL" smtClean="0"/>
              <a:t>12</a:t>
            </a:fld>
            <a:endParaRPr lang="nl-NL"/>
          </a:p>
        </p:txBody>
      </p:sp>
    </p:spTree>
    <p:extLst>
      <p:ext uri="{BB962C8B-B14F-4D97-AF65-F5344CB8AC3E}">
        <p14:creationId xmlns:p14="http://schemas.microsoft.com/office/powerpoint/2010/main" val="332861403"/>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FB610-AAAD-5F35-4196-85F3E83ECE8A}"/>
              </a:ext>
            </a:extLst>
          </p:cNvPr>
          <p:cNvSpPr>
            <a:spLocks noGrp="1"/>
          </p:cNvSpPr>
          <p:nvPr>
            <p:ph type="title"/>
          </p:nvPr>
        </p:nvSpPr>
        <p:spPr/>
        <p:txBody>
          <a:bodyPr/>
          <a:lstStyle/>
          <a:p>
            <a:r>
              <a:rPr lang="nl-BE" dirty="0"/>
              <a:t>Videoboodschap Karin </a:t>
            </a:r>
            <a:r>
              <a:rPr lang="nl-BE" dirty="0" err="1"/>
              <a:t>Moykens</a:t>
            </a:r>
            <a:endParaRPr lang="en-BE" dirty="0"/>
          </a:p>
        </p:txBody>
      </p:sp>
      <p:sp>
        <p:nvSpPr>
          <p:cNvPr id="3" name="Tijdelijke aanduiding voor inhoud 2">
            <a:extLst>
              <a:ext uri="{FF2B5EF4-FFF2-40B4-BE49-F238E27FC236}">
                <a16:creationId xmlns:a16="http://schemas.microsoft.com/office/drawing/2014/main" id="{FB0A23DF-13D5-3AA2-EECB-C40DAEEB86E4}"/>
              </a:ext>
            </a:extLst>
          </p:cNvPr>
          <p:cNvSpPr>
            <a:spLocks noGrp="1"/>
          </p:cNvSpPr>
          <p:nvPr>
            <p:ph idx="1"/>
          </p:nvPr>
        </p:nvSpPr>
        <p:spPr>
          <a:xfrm>
            <a:off x="990603" y="2867377"/>
            <a:ext cx="7924799" cy="3184011"/>
          </a:xfrm>
        </p:spPr>
        <p:txBody>
          <a:bodyPr/>
          <a:lstStyle/>
          <a:p>
            <a:pPr marL="0" indent="0">
              <a:buNone/>
            </a:pPr>
            <a:r>
              <a:rPr lang="nl-BE" dirty="0"/>
              <a:t>https://youtu.be/LKnOZTDFKO8</a:t>
            </a:r>
            <a:endParaRPr lang="en-BE" dirty="0"/>
          </a:p>
        </p:txBody>
      </p:sp>
      <p:sp>
        <p:nvSpPr>
          <p:cNvPr id="4" name="Tijdelijke aanduiding voor dianummer 3">
            <a:extLst>
              <a:ext uri="{FF2B5EF4-FFF2-40B4-BE49-F238E27FC236}">
                <a16:creationId xmlns:a16="http://schemas.microsoft.com/office/drawing/2014/main" id="{B5EE76E9-4DEA-619C-1722-41C55069C9FD}"/>
              </a:ext>
            </a:extLst>
          </p:cNvPr>
          <p:cNvSpPr>
            <a:spLocks noGrp="1"/>
          </p:cNvSpPr>
          <p:nvPr>
            <p:ph type="sldNum" sz="quarter" idx="12"/>
          </p:nvPr>
        </p:nvSpPr>
        <p:spPr/>
        <p:txBody>
          <a:bodyPr/>
          <a:lstStyle/>
          <a:p>
            <a:fld id="{072F8320-998D-224E-8B89-806D4C763A87}" type="slidenum">
              <a:rPr lang="nl-NL" smtClean="0"/>
              <a:t>2</a:t>
            </a:fld>
            <a:endParaRPr lang="nl-NL"/>
          </a:p>
        </p:txBody>
      </p:sp>
    </p:spTree>
    <p:extLst>
      <p:ext uri="{BB962C8B-B14F-4D97-AF65-F5344CB8AC3E}">
        <p14:creationId xmlns:p14="http://schemas.microsoft.com/office/powerpoint/2010/main" val="2009526285"/>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400" dirty="0">
                <a:cs typeface="Calibri"/>
              </a:rPr>
              <a:t>De vele gezichten van kwaliteitszorg</a:t>
            </a:r>
            <a:endParaRPr lang="nl-NL" dirty="0"/>
          </a:p>
        </p:txBody>
      </p:sp>
      <p:sp>
        <p:nvSpPr>
          <p:cNvPr id="3" name="Tijdelijke aanduiding voor inhoud 2"/>
          <p:cNvSpPr>
            <a:spLocks noGrp="1"/>
          </p:cNvSpPr>
          <p:nvPr>
            <p:ph idx="1"/>
          </p:nvPr>
        </p:nvSpPr>
        <p:spPr>
          <a:xfrm>
            <a:off x="990603" y="2002605"/>
            <a:ext cx="7924799" cy="4048784"/>
          </a:xfrm>
        </p:spPr>
        <p:txBody>
          <a:bodyPr vert="horz" lIns="0" tIns="0" rIns="0" bIns="0" rtlCol="0" anchor="t">
            <a:normAutofit/>
          </a:bodyPr>
          <a:lstStyle/>
          <a:p>
            <a:pPr marL="0" indent="0">
              <a:spcAft>
                <a:spcPts val="1200"/>
              </a:spcAft>
              <a:buNone/>
            </a:pPr>
            <a:r>
              <a:rPr lang="nl-BE" b="1" dirty="0"/>
              <a:t>Linda Beirens</a:t>
            </a:r>
            <a:endParaRPr lang="nl-NL" dirty="0">
              <a:cs typeface="Calibri"/>
            </a:endParaRPr>
          </a:p>
          <a:p>
            <a:pPr marL="0" indent="0">
              <a:spcAft>
                <a:spcPts val="1200"/>
              </a:spcAft>
              <a:buNone/>
            </a:pPr>
            <a:r>
              <a:rPr lang="en-BE" dirty="0" err="1">
                <a:solidFill>
                  <a:srgbClr val="5E5E5E"/>
                </a:solidFill>
                <a:effectLst/>
                <a:latin typeface="Calibri" panose="020F0502020204030204" pitchFamily="34" charset="0"/>
                <a:ea typeface="Calibri" panose="020F0502020204030204" pitchFamily="34" charset="0"/>
              </a:rPr>
              <a:t>Stafmedewerker</a:t>
            </a:r>
            <a:r>
              <a:rPr lang="en-BE" dirty="0">
                <a:solidFill>
                  <a:srgbClr val="5E5E5E"/>
                </a:solidFill>
                <a:effectLst/>
                <a:latin typeface="Calibri" panose="020F0502020204030204" pitchFamily="34" charset="0"/>
                <a:ea typeface="Calibri" panose="020F0502020204030204" pitchFamily="34" charset="0"/>
              </a:rPr>
              <a:t> </a:t>
            </a:r>
            <a:r>
              <a:rPr lang="en-BE" dirty="0" err="1">
                <a:solidFill>
                  <a:srgbClr val="5E5E5E"/>
                </a:solidFill>
                <a:effectLst/>
                <a:latin typeface="Calibri" panose="020F0502020204030204" pitchFamily="34" charset="0"/>
                <a:ea typeface="Calibri" panose="020F0502020204030204" pitchFamily="34" charset="0"/>
              </a:rPr>
              <a:t>projectwerking</a:t>
            </a:r>
            <a:r>
              <a:rPr lang="en-BE" dirty="0">
                <a:solidFill>
                  <a:srgbClr val="5E5E5E"/>
                </a:solidFill>
                <a:effectLst/>
                <a:latin typeface="Calibri" panose="020F0502020204030204" pitchFamily="34" charset="0"/>
                <a:ea typeface="Calibri" panose="020F0502020204030204" pitchFamily="34" charset="0"/>
              </a:rPr>
              <a:t> en </a:t>
            </a:r>
            <a:r>
              <a:rPr lang="en-BE" dirty="0" err="1">
                <a:solidFill>
                  <a:srgbClr val="5E5E5E"/>
                </a:solidFill>
                <a:effectLst/>
                <a:latin typeface="Calibri" panose="020F0502020204030204" pitchFamily="34" charset="0"/>
                <a:ea typeface="Calibri" panose="020F0502020204030204" pitchFamily="34" charset="0"/>
              </a:rPr>
              <a:t>beleidsondersteuning</a:t>
            </a:r>
            <a:r>
              <a:rPr lang="nl-BE" dirty="0">
                <a:solidFill>
                  <a:srgbClr val="5E5E5E"/>
                </a:solidFill>
                <a:effectLst/>
                <a:latin typeface="Calibri" panose="020F0502020204030204" pitchFamily="34" charset="0"/>
                <a:ea typeface="Calibri" panose="020F0502020204030204" pitchFamily="34" charset="0"/>
              </a:rPr>
              <a:t> Vlaams Welzijnsverbond</a:t>
            </a:r>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pPr algn="r"/>
            <a:fld id="{072F8320-998D-224E-8B89-806D4C763A87}" type="slidenum">
              <a:rPr lang="nl-NL" smtClean="0"/>
              <a:pPr algn="r"/>
              <a:t>3</a:t>
            </a:fld>
            <a:endParaRPr lang="nl-NL"/>
          </a:p>
        </p:txBody>
      </p:sp>
    </p:spTree>
    <p:extLst>
      <p:ext uri="{BB962C8B-B14F-4D97-AF65-F5344CB8AC3E}">
        <p14:creationId xmlns:p14="http://schemas.microsoft.com/office/powerpoint/2010/main" val="170365947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970A0-AB1C-9C88-9DDD-F2642C350979}"/>
              </a:ext>
            </a:extLst>
          </p:cNvPr>
          <p:cNvSpPr>
            <a:spLocks noGrp="1"/>
          </p:cNvSpPr>
          <p:nvPr>
            <p:ph type="title"/>
          </p:nvPr>
        </p:nvSpPr>
        <p:spPr>
          <a:xfrm>
            <a:off x="413955" y="274638"/>
            <a:ext cx="8501447" cy="1143000"/>
          </a:xfrm>
        </p:spPr>
        <p:txBody>
          <a:bodyPr anchor="ctr">
            <a:normAutofit/>
          </a:bodyPr>
          <a:lstStyle/>
          <a:p>
            <a:pPr>
              <a:lnSpc>
                <a:spcPct val="90000"/>
              </a:lnSpc>
            </a:pPr>
            <a:r>
              <a:rPr lang="nl-NL" sz="4100" dirty="0">
                <a:cs typeface="Calibri"/>
              </a:rPr>
              <a:t>De vele gezichten van kwaliteitszorg</a:t>
            </a:r>
          </a:p>
        </p:txBody>
      </p:sp>
      <p:sp>
        <p:nvSpPr>
          <p:cNvPr id="10" name="Content Placeholder 3">
            <a:extLst>
              <a:ext uri="{FF2B5EF4-FFF2-40B4-BE49-F238E27FC236}">
                <a16:creationId xmlns:a16="http://schemas.microsoft.com/office/drawing/2014/main" id="{587548BE-8F58-61BE-A9E0-997FC0888E2E}"/>
              </a:ext>
            </a:extLst>
          </p:cNvPr>
          <p:cNvSpPr>
            <a:spLocks noGrp="1"/>
          </p:cNvSpPr>
          <p:nvPr>
            <p:ph sz="half" idx="2"/>
          </p:nvPr>
        </p:nvSpPr>
        <p:spPr>
          <a:xfrm>
            <a:off x="3875903" y="1600200"/>
            <a:ext cx="4975653" cy="4525963"/>
          </a:xfrm>
        </p:spPr>
        <p:txBody>
          <a:bodyPr vert="horz" lIns="0" tIns="0" rIns="0" bIns="0" rtlCol="0" anchor="t">
            <a:normAutofit/>
          </a:bodyPr>
          <a:lstStyle/>
          <a:p>
            <a:pPr marL="0" indent="0">
              <a:lnSpc>
                <a:spcPct val="90000"/>
              </a:lnSpc>
              <a:buNone/>
            </a:pPr>
            <a:endParaRPr lang="en-US" sz="1800" b="1">
              <a:cs typeface="Calibri"/>
            </a:endParaRPr>
          </a:p>
          <a:p>
            <a:pPr marL="0" indent="0">
              <a:lnSpc>
                <a:spcPct val="90000"/>
              </a:lnSpc>
              <a:buNone/>
            </a:pPr>
            <a:endParaRPr lang="en-US" sz="1800" b="1">
              <a:cs typeface="Calibri"/>
            </a:endParaRPr>
          </a:p>
          <a:p>
            <a:pPr marL="0" indent="0">
              <a:lnSpc>
                <a:spcPct val="90000"/>
              </a:lnSpc>
              <a:buNone/>
            </a:pPr>
            <a:endParaRPr lang="en-US" sz="1800" b="1"/>
          </a:p>
          <a:p>
            <a:pPr marL="0" indent="0">
              <a:lnSpc>
                <a:spcPct val="90000"/>
              </a:lnSpc>
              <a:buNone/>
            </a:pPr>
            <a:endParaRPr lang="en-US" sz="2000">
              <a:cs typeface="Calibri"/>
            </a:endParaRPr>
          </a:p>
          <a:p>
            <a:pPr marL="0" indent="0">
              <a:lnSpc>
                <a:spcPct val="90000"/>
              </a:lnSpc>
              <a:buNone/>
            </a:pPr>
            <a:endParaRPr lang="en-US" sz="1800"/>
          </a:p>
          <a:p>
            <a:pPr marL="0" indent="0">
              <a:lnSpc>
                <a:spcPct val="90000"/>
              </a:lnSpc>
              <a:buNone/>
            </a:pPr>
            <a:endParaRPr lang="en-US" sz="1800"/>
          </a:p>
        </p:txBody>
      </p:sp>
      <p:sp>
        <p:nvSpPr>
          <p:cNvPr id="4" name="Tijdelijke aanduiding voor dianummer 3">
            <a:extLst>
              <a:ext uri="{FF2B5EF4-FFF2-40B4-BE49-F238E27FC236}">
                <a16:creationId xmlns:a16="http://schemas.microsoft.com/office/drawing/2014/main" id="{A7C52E97-C3CD-6F6C-73A5-589E301E7C39}"/>
              </a:ext>
            </a:extLst>
          </p:cNvPr>
          <p:cNvSpPr>
            <a:spLocks noGrp="1"/>
          </p:cNvSpPr>
          <p:nvPr>
            <p:ph type="sldNum" sz="quarter" idx="12"/>
          </p:nvPr>
        </p:nvSpPr>
        <p:spPr>
          <a:xfrm>
            <a:off x="6553200" y="6356350"/>
            <a:ext cx="2133600" cy="365125"/>
          </a:xfrm>
        </p:spPr>
        <p:txBody>
          <a:bodyPr>
            <a:normAutofit/>
          </a:bodyPr>
          <a:lstStyle/>
          <a:p>
            <a:pPr>
              <a:lnSpc>
                <a:spcPct val="90000"/>
              </a:lnSpc>
              <a:spcAft>
                <a:spcPts val="600"/>
              </a:spcAft>
            </a:pPr>
            <a:fld id="{072F8320-998D-224E-8B89-806D4C763A87}" type="slidenum">
              <a:rPr lang="nl-NL" smtClean="0"/>
              <a:pPr>
                <a:lnSpc>
                  <a:spcPct val="90000"/>
                </a:lnSpc>
                <a:spcAft>
                  <a:spcPts val="600"/>
                </a:spcAft>
              </a:pPr>
              <a:t>4</a:t>
            </a:fld>
            <a:endParaRPr lang="nl-NL"/>
          </a:p>
        </p:txBody>
      </p:sp>
      <p:pic>
        <p:nvPicPr>
          <p:cNvPr id="11" name="Afbeelding 11" descr="Afbeelding met cirkel&#10;&#10;Automatisch gegenereerde beschrijving">
            <a:extLst>
              <a:ext uri="{FF2B5EF4-FFF2-40B4-BE49-F238E27FC236}">
                <a16:creationId xmlns:a16="http://schemas.microsoft.com/office/drawing/2014/main" id="{4935DD44-F6EF-D239-4CC2-AF2D6977C37C}"/>
              </a:ext>
            </a:extLst>
          </p:cNvPr>
          <p:cNvPicPr>
            <a:picLocks noGrp="1" noChangeAspect="1"/>
          </p:cNvPicPr>
          <p:nvPr>
            <p:ph sz="half" idx="1"/>
          </p:nvPr>
        </p:nvPicPr>
        <p:blipFill>
          <a:blip r:embed="rId2"/>
          <a:stretch>
            <a:fillRect/>
          </a:stretch>
        </p:blipFill>
        <p:spPr>
          <a:xfrm>
            <a:off x="83151" y="3113668"/>
            <a:ext cx="4869077" cy="3115704"/>
          </a:xfrm>
        </p:spPr>
      </p:pic>
      <p:sp>
        <p:nvSpPr>
          <p:cNvPr id="6" name="Tekstvak 5">
            <a:extLst>
              <a:ext uri="{FF2B5EF4-FFF2-40B4-BE49-F238E27FC236}">
                <a16:creationId xmlns:a16="http://schemas.microsoft.com/office/drawing/2014/main" id="{66950184-57D1-F5CA-2ABB-2B1921BCE072}"/>
              </a:ext>
            </a:extLst>
          </p:cNvPr>
          <p:cNvSpPr txBox="1"/>
          <p:nvPr/>
        </p:nvSpPr>
        <p:spPr>
          <a:xfrm>
            <a:off x="409319" y="1052897"/>
            <a:ext cx="8899436"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a:p>
            <a:r>
              <a:rPr lang="nl-NL" sz="2800" i="1">
                <a:ea typeface="+mn-lt"/>
                <a:cs typeface="+mn-lt"/>
                <a:hlinkClick r:id="rId3"/>
              </a:rPr>
              <a:t>Decreet over de kwaliteit van zorg in het beleidsdomein WVG</a:t>
            </a:r>
            <a:endParaRPr lang="nl-NL" sz="2800" i="1">
              <a:cs typeface="Calibri"/>
            </a:endParaRPr>
          </a:p>
          <a:p>
            <a:pPr marL="457200" indent="-457200">
              <a:buFont typeface="Calibri"/>
              <a:buChar char="-"/>
            </a:pPr>
            <a:r>
              <a:rPr lang="nl-NL" sz="2800" b="1">
                <a:solidFill>
                  <a:srgbClr val="00B050"/>
                </a:solidFill>
                <a:cs typeface="Calibri"/>
              </a:rPr>
              <a:t>Belanghebbendenoverleg</a:t>
            </a:r>
          </a:p>
          <a:p>
            <a:pPr marL="457200" indent="-457200">
              <a:buFont typeface="Calibri"/>
              <a:buChar char="-"/>
            </a:pPr>
            <a:r>
              <a:rPr lang="nl-NL" sz="2800" b="1">
                <a:solidFill>
                  <a:srgbClr val="00B050"/>
                </a:solidFill>
                <a:cs typeface="Calibri"/>
              </a:rPr>
              <a:t>1 bouwsteen in keten normering, toezicht, handhaving</a:t>
            </a:r>
          </a:p>
          <a:p>
            <a:endParaRPr lang="nl-NL" sz="2800" b="1">
              <a:solidFill>
                <a:srgbClr val="00B050"/>
              </a:solidFill>
              <a:cs typeface="Calibri"/>
            </a:endParaRPr>
          </a:p>
          <a:p>
            <a:endParaRPr lang="nl-NL" sz="2800" b="1">
              <a:solidFill>
                <a:srgbClr val="00B050"/>
              </a:solidFill>
              <a:cs typeface="Calibri"/>
            </a:endParaRPr>
          </a:p>
        </p:txBody>
      </p:sp>
      <p:sp>
        <p:nvSpPr>
          <p:cNvPr id="12" name="Tekstvak 11">
            <a:extLst>
              <a:ext uri="{FF2B5EF4-FFF2-40B4-BE49-F238E27FC236}">
                <a16:creationId xmlns:a16="http://schemas.microsoft.com/office/drawing/2014/main" id="{F720677B-4681-34E9-F9DA-05619D98042D}"/>
              </a:ext>
            </a:extLst>
          </p:cNvPr>
          <p:cNvSpPr txBox="1"/>
          <p:nvPr/>
        </p:nvSpPr>
        <p:spPr>
          <a:xfrm>
            <a:off x="4620912" y="3477912"/>
            <a:ext cx="407772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200" b="1">
                <a:solidFill>
                  <a:srgbClr val="34735D"/>
                </a:solidFill>
                <a:cs typeface="Calibri"/>
              </a:rPr>
              <a:t>Thema's vandaag:</a:t>
            </a:r>
          </a:p>
          <a:p>
            <a:pPr marL="285750" indent="-285750">
              <a:buFont typeface="Arial"/>
              <a:buChar char="•"/>
            </a:pPr>
            <a:r>
              <a:rPr lang="nl-NL" sz="3200">
                <a:cs typeface="Calibri"/>
              </a:rPr>
              <a:t>Transparantie</a:t>
            </a:r>
          </a:p>
          <a:p>
            <a:pPr marL="285750" indent="-285750">
              <a:buFont typeface="Arial"/>
              <a:buChar char="•"/>
            </a:pPr>
            <a:r>
              <a:rPr lang="nl-NL" sz="3200">
                <a:cs typeface="Calibri"/>
              </a:rPr>
              <a:t>Impactgerichte kwaliteitscultuur</a:t>
            </a:r>
          </a:p>
          <a:p>
            <a:pPr marL="285750" indent="-285750">
              <a:buFont typeface="Arial"/>
              <a:buChar char="•"/>
            </a:pPr>
            <a:r>
              <a:rPr lang="nl-NL" sz="3200">
                <a:cs typeface="Calibri"/>
              </a:rPr>
              <a:t>Kwaliteit van Leven</a:t>
            </a:r>
          </a:p>
        </p:txBody>
      </p:sp>
    </p:spTree>
    <p:extLst>
      <p:ext uri="{BB962C8B-B14F-4D97-AF65-F5344CB8AC3E}">
        <p14:creationId xmlns:p14="http://schemas.microsoft.com/office/powerpoint/2010/main" val="3761897107"/>
      </p:ext>
    </p:extLst>
  </p:cSld>
  <p:clrMapOvr>
    <a:masterClrMapping/>
  </p:clrMapOvr>
  <mc:AlternateContent xmlns:mc="http://schemas.openxmlformats.org/markup-compatibility/2006">
    <mc:Choice xmlns:p14="http://schemas.microsoft.com/office/powerpoint/2010/main" Requires="p14">
      <p:transition spd="slow" p14:dur="12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5" descr="Afbeelding met diagram&#10;&#10;Automatisch gegenereerde beschrijving">
            <a:extLst>
              <a:ext uri="{FF2B5EF4-FFF2-40B4-BE49-F238E27FC236}">
                <a16:creationId xmlns:a16="http://schemas.microsoft.com/office/drawing/2014/main" id="{A1326C6B-BAD4-0CDE-2DC6-4FEC0934ACED}"/>
              </a:ext>
            </a:extLst>
          </p:cNvPr>
          <p:cNvPicPr>
            <a:picLocks noChangeAspect="1"/>
          </p:cNvPicPr>
          <p:nvPr/>
        </p:nvPicPr>
        <p:blipFill>
          <a:blip r:embed="rId2"/>
          <a:stretch>
            <a:fillRect/>
          </a:stretch>
        </p:blipFill>
        <p:spPr>
          <a:xfrm>
            <a:off x="3720284" y="2159729"/>
            <a:ext cx="5008862" cy="3722730"/>
          </a:xfrm>
          <a:prstGeom prst="rect">
            <a:avLst/>
          </a:prstGeom>
        </p:spPr>
      </p:pic>
      <p:sp>
        <p:nvSpPr>
          <p:cNvPr id="2" name="Titel 1">
            <a:extLst>
              <a:ext uri="{FF2B5EF4-FFF2-40B4-BE49-F238E27FC236}">
                <a16:creationId xmlns:a16="http://schemas.microsoft.com/office/drawing/2014/main" id="{4A745FF9-6D97-EA05-2E81-904877A94C76}"/>
              </a:ext>
            </a:extLst>
          </p:cNvPr>
          <p:cNvSpPr>
            <a:spLocks noGrp="1"/>
          </p:cNvSpPr>
          <p:nvPr>
            <p:ph type="title"/>
          </p:nvPr>
        </p:nvSpPr>
        <p:spPr/>
        <p:txBody>
          <a:bodyPr>
            <a:normAutofit/>
          </a:bodyPr>
          <a:lstStyle/>
          <a:p>
            <a:r>
              <a:rPr lang="nl-NL" sz="3200" i="0">
                <a:cs typeface="Calibri"/>
              </a:rPr>
              <a:t>29 april 1997: Decreet inzake de </a:t>
            </a:r>
            <a:r>
              <a:rPr lang="nl-NL" sz="3200" b="1" i="0">
                <a:solidFill>
                  <a:srgbClr val="438669"/>
                </a:solidFill>
                <a:cs typeface="Calibri"/>
              </a:rPr>
              <a:t>kwaliteitszorg </a:t>
            </a:r>
            <a:r>
              <a:rPr lang="nl-NL" sz="3200" i="0">
                <a:cs typeface="Calibri"/>
              </a:rPr>
              <a:t>in de welzijnsvoorzieningen</a:t>
            </a:r>
            <a:endParaRPr lang="nl-NL" sz="3200">
              <a:cs typeface="Calibri"/>
            </a:endParaRPr>
          </a:p>
        </p:txBody>
      </p:sp>
      <p:sp>
        <p:nvSpPr>
          <p:cNvPr id="3" name="Tijdelijke aanduiding voor inhoud 2">
            <a:extLst>
              <a:ext uri="{FF2B5EF4-FFF2-40B4-BE49-F238E27FC236}">
                <a16:creationId xmlns:a16="http://schemas.microsoft.com/office/drawing/2014/main" id="{C0A6189D-A318-A0ED-5467-2DE5BCC9442C}"/>
              </a:ext>
            </a:extLst>
          </p:cNvPr>
          <p:cNvSpPr>
            <a:spLocks noGrp="1"/>
          </p:cNvSpPr>
          <p:nvPr>
            <p:ph idx="1"/>
          </p:nvPr>
        </p:nvSpPr>
        <p:spPr/>
        <p:txBody>
          <a:bodyPr vert="horz" lIns="0" tIns="0" rIns="0" bIns="0" rtlCol="0" anchor="t">
            <a:normAutofit/>
          </a:bodyPr>
          <a:lstStyle/>
          <a:p>
            <a:pPr lvl="1">
              <a:buFont typeface="Calibri"/>
              <a:buChar char="-"/>
            </a:pPr>
            <a:r>
              <a:rPr lang="nl-NL">
                <a:ea typeface="+mn-lt"/>
                <a:cs typeface="+mn-lt"/>
              </a:rPr>
              <a:t>Kwaliteitsbeleid</a:t>
            </a:r>
            <a:endParaRPr lang="en-US">
              <a:ea typeface="+mn-lt"/>
              <a:cs typeface="+mn-lt"/>
            </a:endParaRPr>
          </a:p>
          <a:p>
            <a:pPr lvl="1">
              <a:buFont typeface="Calibri"/>
              <a:buChar char="-"/>
            </a:pPr>
            <a:r>
              <a:rPr lang="nl-NL">
                <a:ea typeface="+mn-lt"/>
                <a:cs typeface="+mn-lt"/>
              </a:rPr>
              <a:t>SMK's</a:t>
            </a:r>
            <a:endParaRPr lang="en-US">
              <a:ea typeface="+mn-lt"/>
              <a:cs typeface="+mn-lt"/>
            </a:endParaRPr>
          </a:p>
          <a:p>
            <a:pPr lvl="1"/>
            <a:r>
              <a:rPr lang="nl-NL">
                <a:ea typeface="+mn-lt"/>
                <a:cs typeface="+mn-lt"/>
              </a:rPr>
              <a:t>Kwaliteitshandboek</a:t>
            </a:r>
            <a:br>
              <a:rPr lang="nl-NL">
                <a:ea typeface="+mn-lt"/>
                <a:cs typeface="+mn-lt"/>
              </a:rPr>
            </a:br>
            <a:endParaRPr lang="nl-NL">
              <a:ea typeface="+mn-lt"/>
              <a:cs typeface="+mn-lt"/>
            </a:endParaRPr>
          </a:p>
          <a:p>
            <a:endParaRPr lang="nl-NL" sz="2600">
              <a:ea typeface="+mn-lt"/>
              <a:cs typeface="+mn-lt"/>
            </a:endParaRPr>
          </a:p>
          <a:p>
            <a:endParaRPr lang="nl-NL" sz="2600">
              <a:ea typeface="+mn-lt"/>
              <a:cs typeface="+mn-lt"/>
            </a:endParaRPr>
          </a:p>
          <a:p>
            <a:endParaRPr lang="nl-NL" sz="2600">
              <a:ea typeface="+mn-lt"/>
              <a:cs typeface="+mn-lt"/>
            </a:endParaRPr>
          </a:p>
          <a:p>
            <a:endParaRPr lang="nl-NL" sz="2600">
              <a:ea typeface="+mn-lt"/>
              <a:cs typeface="+mn-lt"/>
            </a:endParaRPr>
          </a:p>
          <a:p>
            <a:endParaRPr lang="nl-NL" sz="2600">
              <a:ea typeface="+mn-lt"/>
              <a:cs typeface="+mn-lt"/>
            </a:endParaRPr>
          </a:p>
          <a:p>
            <a:pPr lvl="1"/>
            <a:endParaRPr lang="nl-NL">
              <a:ea typeface="+mn-lt"/>
              <a:cs typeface="+mn-lt"/>
            </a:endParaRPr>
          </a:p>
          <a:p>
            <a:pPr lvl="1"/>
            <a:endParaRPr lang="nl-NL">
              <a:ea typeface="+mn-lt"/>
              <a:cs typeface="+mn-lt"/>
            </a:endParaRPr>
          </a:p>
        </p:txBody>
      </p:sp>
      <p:sp>
        <p:nvSpPr>
          <p:cNvPr id="4" name="Tijdelijke aanduiding voor dianummer 3">
            <a:extLst>
              <a:ext uri="{FF2B5EF4-FFF2-40B4-BE49-F238E27FC236}">
                <a16:creationId xmlns:a16="http://schemas.microsoft.com/office/drawing/2014/main" id="{414DD6FB-8BD9-CD23-E7C0-6BE798D3BBB9}"/>
              </a:ext>
            </a:extLst>
          </p:cNvPr>
          <p:cNvSpPr>
            <a:spLocks noGrp="1"/>
          </p:cNvSpPr>
          <p:nvPr>
            <p:ph type="sldNum" sz="quarter" idx="12"/>
          </p:nvPr>
        </p:nvSpPr>
        <p:spPr/>
        <p:txBody>
          <a:bodyPr/>
          <a:lstStyle/>
          <a:p>
            <a:fld id="{072F8320-998D-224E-8B89-806D4C763A87}" type="slidenum">
              <a:rPr lang="nl-NL" smtClean="0"/>
              <a:t>5</a:t>
            </a:fld>
            <a:endParaRPr lang="nl-NL"/>
          </a:p>
        </p:txBody>
      </p:sp>
    </p:spTree>
    <p:extLst>
      <p:ext uri="{BB962C8B-B14F-4D97-AF65-F5344CB8AC3E}">
        <p14:creationId xmlns:p14="http://schemas.microsoft.com/office/powerpoint/2010/main" val="3872307542"/>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5" descr="Afbeelding met clipart&#10;&#10;Automatisch gegenereerde beschrijving">
            <a:extLst>
              <a:ext uri="{FF2B5EF4-FFF2-40B4-BE49-F238E27FC236}">
                <a16:creationId xmlns:a16="http://schemas.microsoft.com/office/drawing/2014/main" id="{A507B107-3BEA-8E70-8D33-7CCC17728C7B}"/>
              </a:ext>
            </a:extLst>
          </p:cNvPr>
          <p:cNvPicPr>
            <a:picLocks noGrp="1" noChangeAspect="1"/>
          </p:cNvPicPr>
          <p:nvPr>
            <p:ph idx="1"/>
          </p:nvPr>
        </p:nvPicPr>
        <p:blipFill>
          <a:blip r:embed="rId2"/>
          <a:stretch>
            <a:fillRect/>
          </a:stretch>
        </p:blipFill>
        <p:spPr>
          <a:xfrm>
            <a:off x="6610224" y="4391502"/>
            <a:ext cx="2143125" cy="2143125"/>
          </a:xfrm>
        </p:spPr>
      </p:pic>
      <p:sp>
        <p:nvSpPr>
          <p:cNvPr id="4" name="Tijdelijke aanduiding voor dianummer 3">
            <a:extLst>
              <a:ext uri="{FF2B5EF4-FFF2-40B4-BE49-F238E27FC236}">
                <a16:creationId xmlns:a16="http://schemas.microsoft.com/office/drawing/2014/main" id="{0F474FED-1D6D-A8C2-F131-C9F2EA5421C1}"/>
              </a:ext>
            </a:extLst>
          </p:cNvPr>
          <p:cNvSpPr>
            <a:spLocks noGrp="1"/>
          </p:cNvSpPr>
          <p:nvPr>
            <p:ph type="sldNum" sz="quarter" idx="12"/>
          </p:nvPr>
        </p:nvSpPr>
        <p:spPr/>
        <p:txBody>
          <a:bodyPr/>
          <a:lstStyle/>
          <a:p>
            <a:fld id="{072F8320-998D-224E-8B89-806D4C763A87}" type="slidenum">
              <a:rPr lang="nl-NL" smtClean="0"/>
              <a:t>6</a:t>
            </a:fld>
            <a:endParaRPr lang="nl-NL"/>
          </a:p>
        </p:txBody>
      </p:sp>
      <p:sp>
        <p:nvSpPr>
          <p:cNvPr id="6" name="Tekstvak 5">
            <a:extLst>
              <a:ext uri="{FF2B5EF4-FFF2-40B4-BE49-F238E27FC236}">
                <a16:creationId xmlns:a16="http://schemas.microsoft.com/office/drawing/2014/main" id="{C337C5F9-BD18-4604-71C3-1DC390A3B4C6}"/>
              </a:ext>
            </a:extLst>
          </p:cNvPr>
          <p:cNvSpPr txBox="1"/>
          <p:nvPr/>
        </p:nvSpPr>
        <p:spPr>
          <a:xfrm>
            <a:off x="504566" y="725960"/>
            <a:ext cx="768950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nl-NL">
                <a:ea typeface="+mn-lt"/>
                <a:cs typeface="+mn-lt"/>
              </a:rPr>
              <a:t>Bepalen van kwaliteit , in dialoog en vanuit verschillende perspectieven en waarden geeft taal en werkt verbindend naar een gemeenschappelijk verhaal</a:t>
            </a:r>
          </a:p>
          <a:p>
            <a:pPr lvl="1"/>
            <a:endParaRPr lang="nl-NL">
              <a:ea typeface="+mn-lt"/>
              <a:cs typeface="+mn-lt"/>
            </a:endParaRPr>
          </a:p>
          <a:p>
            <a:pPr marL="285750" lvl="1" indent="-285750">
              <a:buFont typeface="Arial"/>
              <a:buChar char="•"/>
            </a:pPr>
            <a:r>
              <a:rPr lang="nl-NL">
                <a:ea typeface="+mn-lt"/>
                <a:cs typeface="+mn-lt"/>
              </a:rPr>
              <a:t>Inzicht in de processen met focus niet op controle  maar op het creëren van meerwaarde voor de zorggebruikers en de medewerkers. </a:t>
            </a:r>
          </a:p>
          <a:p>
            <a:pPr marL="285750" indent="-285750">
              <a:buFont typeface="Arial,Sans-Serif"/>
              <a:buChar char="•"/>
            </a:pPr>
            <a:endParaRPr lang="nl-NL">
              <a:ea typeface="+mn-lt"/>
              <a:cs typeface="+mn-lt"/>
            </a:endParaRPr>
          </a:p>
          <a:p>
            <a:pPr marL="285750" indent="-285750">
              <a:buFont typeface="Arial,Sans-Serif"/>
              <a:buChar char="•"/>
            </a:pPr>
            <a:r>
              <a:rPr lang="nl-NL">
                <a:ea typeface="+mn-lt"/>
                <a:cs typeface="+mn-lt"/>
              </a:rPr>
              <a:t>Cruciaal: het expliciteren van missie, visie en waarden: zowel intern als extern. </a:t>
            </a:r>
            <a:br>
              <a:rPr lang="nl-NL">
                <a:ea typeface="+mn-lt"/>
                <a:cs typeface="+mn-lt"/>
              </a:rPr>
            </a:br>
            <a:r>
              <a:rPr lang="nl-NL">
                <a:ea typeface="+mn-lt"/>
                <a:cs typeface="+mn-lt"/>
              </a:rPr>
              <a:t>- Geeft richting </a:t>
            </a:r>
            <a:br>
              <a:rPr lang="nl-NL">
                <a:ea typeface="+mn-lt"/>
                <a:cs typeface="+mn-lt"/>
              </a:rPr>
            </a:br>
            <a:r>
              <a:rPr lang="nl-NL">
                <a:ea typeface="+mn-lt"/>
                <a:cs typeface="+mn-lt"/>
              </a:rPr>
              <a:t>- Visitekaartje </a:t>
            </a:r>
          </a:p>
        </p:txBody>
      </p:sp>
      <p:pic>
        <p:nvPicPr>
          <p:cNvPr id="7" name="Afbeelding 7">
            <a:extLst>
              <a:ext uri="{FF2B5EF4-FFF2-40B4-BE49-F238E27FC236}">
                <a16:creationId xmlns:a16="http://schemas.microsoft.com/office/drawing/2014/main" id="{F40FE73E-2EC6-AB75-EB83-6747AF605177}"/>
              </a:ext>
            </a:extLst>
          </p:cNvPr>
          <p:cNvPicPr>
            <a:picLocks noChangeAspect="1"/>
          </p:cNvPicPr>
          <p:nvPr/>
        </p:nvPicPr>
        <p:blipFill>
          <a:blip r:embed="rId3"/>
          <a:stretch>
            <a:fillRect/>
          </a:stretch>
        </p:blipFill>
        <p:spPr>
          <a:xfrm>
            <a:off x="1552832" y="2705188"/>
            <a:ext cx="3505199" cy="2322897"/>
          </a:xfrm>
          <a:prstGeom prst="rect">
            <a:avLst/>
          </a:prstGeom>
        </p:spPr>
      </p:pic>
    </p:spTree>
    <p:extLst>
      <p:ext uri="{BB962C8B-B14F-4D97-AF65-F5344CB8AC3E}">
        <p14:creationId xmlns:p14="http://schemas.microsoft.com/office/powerpoint/2010/main" val="4209011900"/>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F4C9A9A-4E21-A628-B3BB-9F2514C55B57}"/>
              </a:ext>
            </a:extLst>
          </p:cNvPr>
          <p:cNvSpPr>
            <a:spLocks noGrp="1"/>
          </p:cNvSpPr>
          <p:nvPr>
            <p:ph type="title"/>
          </p:nvPr>
        </p:nvSpPr>
        <p:spPr>
          <a:xfrm>
            <a:off x="990603" y="274638"/>
            <a:ext cx="7924799" cy="1143000"/>
          </a:xfrm>
        </p:spPr>
        <p:txBody>
          <a:bodyPr>
            <a:normAutofit fontScale="90000"/>
          </a:bodyPr>
          <a:lstStyle/>
          <a:p>
            <a:r>
              <a:rPr lang="nl-NL" sz="3200" i="0">
                <a:cs typeface="Calibri"/>
              </a:rPr>
              <a:t>17 oktober 2003: Decreet betreffende de </a:t>
            </a:r>
            <a:r>
              <a:rPr lang="nl-NL" sz="3200" b="1" i="0">
                <a:cs typeface="Calibri"/>
              </a:rPr>
              <a:t>kwaliteit </a:t>
            </a:r>
            <a:r>
              <a:rPr lang="nl-NL" sz="3200" i="0">
                <a:cs typeface="Calibri"/>
              </a:rPr>
              <a:t>van de gezondheids- en welzijnsvoorziening</a:t>
            </a:r>
          </a:p>
        </p:txBody>
      </p:sp>
      <p:sp>
        <p:nvSpPr>
          <p:cNvPr id="3" name="Tijdelijke aanduiding voor inhoud 2">
            <a:extLst>
              <a:ext uri="{FF2B5EF4-FFF2-40B4-BE49-F238E27FC236}">
                <a16:creationId xmlns:a16="http://schemas.microsoft.com/office/drawing/2014/main" id="{392759D9-2AFD-D2E2-E507-8334235C17F5}"/>
              </a:ext>
            </a:extLst>
          </p:cNvPr>
          <p:cNvSpPr>
            <a:spLocks noGrp="1"/>
          </p:cNvSpPr>
          <p:nvPr>
            <p:ph sz="half" idx="1"/>
          </p:nvPr>
        </p:nvSpPr>
        <p:spPr>
          <a:xfrm>
            <a:off x="910281" y="1713470"/>
            <a:ext cx="4038600" cy="4525963"/>
          </a:xfrm>
        </p:spPr>
        <p:txBody>
          <a:bodyPr vert="horz" lIns="0" tIns="0" rIns="0" bIns="0" rtlCol="0" anchor="t">
            <a:normAutofit/>
          </a:bodyPr>
          <a:lstStyle/>
          <a:p>
            <a:r>
              <a:rPr lang="nl-NL"/>
              <a:t>geharmoniseerd kwaliteitsdecreet</a:t>
            </a:r>
          </a:p>
          <a:p>
            <a:r>
              <a:rPr lang="nl-NL">
                <a:cs typeface="Calibri"/>
              </a:rPr>
              <a:t>Sectorale uitrol </a:t>
            </a:r>
            <a:r>
              <a:rPr lang="nl-NL">
                <a:ea typeface="+mn-lt"/>
                <a:cs typeface="+mn-lt"/>
              </a:rPr>
              <a:t>≠</a:t>
            </a:r>
            <a:endParaRPr lang="nl-NL">
              <a:cs typeface="Calibri"/>
            </a:endParaRPr>
          </a:p>
          <a:p>
            <a:r>
              <a:rPr lang="nl-NL">
                <a:cs typeface="Calibri"/>
              </a:rPr>
              <a:t>Zelfevaluatie</a:t>
            </a:r>
            <a:endParaRPr lang="nl-NL"/>
          </a:p>
          <a:p>
            <a:pPr lvl="1"/>
            <a:r>
              <a:rPr lang="nl-NL">
                <a:ea typeface="Calibri"/>
                <a:cs typeface="Calibri"/>
              </a:rPr>
              <a:t>Indicatoren</a:t>
            </a:r>
            <a:br>
              <a:rPr lang="nl-NL">
                <a:ea typeface="Calibri"/>
                <a:cs typeface="Calibri"/>
              </a:rPr>
            </a:br>
            <a:endParaRPr lang="nl-NL">
              <a:cs typeface="Calibri"/>
            </a:endParaRPr>
          </a:p>
          <a:p>
            <a:pPr marL="0" indent="0">
              <a:buNone/>
            </a:pPr>
            <a:endParaRPr lang="nl-NL">
              <a:cs typeface="Calibri"/>
            </a:endParaRPr>
          </a:p>
          <a:p>
            <a:pPr marL="0" indent="0">
              <a:buNone/>
            </a:pPr>
            <a:endParaRPr lang="nl-NL">
              <a:ea typeface="Calibri"/>
              <a:cs typeface="Calibri"/>
            </a:endParaRPr>
          </a:p>
          <a:p>
            <a:pPr marL="0" indent="0">
              <a:buNone/>
            </a:pPr>
            <a:endParaRPr lang="nl-NL" sz="1800" i="1">
              <a:ea typeface="Calibri"/>
              <a:cs typeface="Calibri"/>
            </a:endParaRPr>
          </a:p>
        </p:txBody>
      </p:sp>
      <p:pic>
        <p:nvPicPr>
          <p:cNvPr id="5" name="Afbeelding 5" descr="Afbeelding met zoogdier, staan, bruin&#10;&#10;Automatisch gegenereerde beschrijving">
            <a:extLst>
              <a:ext uri="{FF2B5EF4-FFF2-40B4-BE49-F238E27FC236}">
                <a16:creationId xmlns:a16="http://schemas.microsoft.com/office/drawing/2014/main" id="{E404504A-1C18-AF71-C808-DED67E7D0DFB}"/>
              </a:ext>
            </a:extLst>
          </p:cNvPr>
          <p:cNvPicPr>
            <a:picLocks noChangeAspect="1"/>
          </p:cNvPicPr>
          <p:nvPr/>
        </p:nvPicPr>
        <p:blipFill rotWithShape="1">
          <a:blip r:embed="rId2"/>
          <a:srcRect l="29002" r="15072" b="1"/>
          <a:stretch/>
        </p:blipFill>
        <p:spPr>
          <a:xfrm>
            <a:off x="4648200" y="1600200"/>
            <a:ext cx="4038600" cy="4525963"/>
          </a:xfrm>
          <a:prstGeom prst="rect">
            <a:avLst/>
          </a:prstGeom>
          <a:noFill/>
        </p:spPr>
      </p:pic>
      <p:sp>
        <p:nvSpPr>
          <p:cNvPr id="4" name="Tijdelijke aanduiding voor dianummer 3">
            <a:extLst>
              <a:ext uri="{FF2B5EF4-FFF2-40B4-BE49-F238E27FC236}">
                <a16:creationId xmlns:a16="http://schemas.microsoft.com/office/drawing/2014/main" id="{BF7942A1-06C4-13D7-7E3B-F97860FC4913}"/>
              </a:ext>
            </a:extLst>
          </p:cNvPr>
          <p:cNvSpPr>
            <a:spLocks noGrp="1"/>
          </p:cNvSpPr>
          <p:nvPr>
            <p:ph type="sldNum" sz="quarter" idx="12"/>
          </p:nvPr>
        </p:nvSpPr>
        <p:spPr>
          <a:xfrm>
            <a:off x="6553200" y="6356350"/>
            <a:ext cx="2133600" cy="365125"/>
          </a:xfrm>
        </p:spPr>
        <p:txBody>
          <a:bodyPr>
            <a:normAutofit/>
          </a:bodyPr>
          <a:lstStyle/>
          <a:p>
            <a:pPr>
              <a:lnSpc>
                <a:spcPct val="90000"/>
              </a:lnSpc>
              <a:spcAft>
                <a:spcPts val="600"/>
              </a:spcAft>
            </a:pPr>
            <a:fld id="{072F8320-998D-224E-8B89-806D4C763A87}" type="slidenum">
              <a:rPr lang="nl-NL" smtClean="0"/>
              <a:pPr>
                <a:lnSpc>
                  <a:spcPct val="90000"/>
                </a:lnSpc>
                <a:spcAft>
                  <a:spcPts val="600"/>
                </a:spcAft>
              </a:pPr>
              <a:t>7</a:t>
            </a:fld>
            <a:endParaRPr lang="nl-NL"/>
          </a:p>
        </p:txBody>
      </p:sp>
    </p:spTree>
    <p:extLst>
      <p:ext uri="{BB962C8B-B14F-4D97-AF65-F5344CB8AC3E}">
        <p14:creationId xmlns:p14="http://schemas.microsoft.com/office/powerpoint/2010/main" val="172813948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E1CA10-5119-1E5E-1204-E541203A70A3}"/>
              </a:ext>
            </a:extLst>
          </p:cNvPr>
          <p:cNvSpPr>
            <a:spLocks noGrp="1"/>
          </p:cNvSpPr>
          <p:nvPr>
            <p:ph type="title"/>
          </p:nvPr>
        </p:nvSpPr>
        <p:spPr/>
        <p:txBody>
          <a:bodyPr/>
          <a:lstStyle/>
          <a:p>
            <a:endParaRPr lang="nl-NL"/>
          </a:p>
        </p:txBody>
      </p:sp>
      <p:pic>
        <p:nvPicPr>
          <p:cNvPr id="6" name="Afbeelding 6" descr="Afbeelding met tekst, accessoire, visitekaartje&#10;&#10;Automatisch gegenereerde beschrijving">
            <a:extLst>
              <a:ext uri="{FF2B5EF4-FFF2-40B4-BE49-F238E27FC236}">
                <a16:creationId xmlns:a16="http://schemas.microsoft.com/office/drawing/2014/main" id="{B8971A6E-A45F-C646-F03A-58A884DC67D9}"/>
              </a:ext>
            </a:extLst>
          </p:cNvPr>
          <p:cNvPicPr>
            <a:picLocks noGrp="1" noChangeAspect="1"/>
          </p:cNvPicPr>
          <p:nvPr>
            <p:ph sz="half" idx="1"/>
          </p:nvPr>
        </p:nvPicPr>
        <p:blipFill>
          <a:blip r:embed="rId2"/>
          <a:stretch>
            <a:fillRect/>
          </a:stretch>
        </p:blipFill>
        <p:spPr>
          <a:xfrm>
            <a:off x="5947075" y="1905793"/>
            <a:ext cx="2625038" cy="3276342"/>
          </a:xfrm>
        </p:spPr>
      </p:pic>
      <p:pic>
        <p:nvPicPr>
          <p:cNvPr id="7" name="Afbeelding 7">
            <a:extLst>
              <a:ext uri="{FF2B5EF4-FFF2-40B4-BE49-F238E27FC236}">
                <a16:creationId xmlns:a16="http://schemas.microsoft.com/office/drawing/2014/main" id="{504A1F1E-CA8C-CE90-2670-D7624394F598}"/>
              </a:ext>
            </a:extLst>
          </p:cNvPr>
          <p:cNvPicPr>
            <a:picLocks noGrp="1" noChangeAspect="1"/>
          </p:cNvPicPr>
          <p:nvPr>
            <p:ph sz="half" idx="2"/>
          </p:nvPr>
        </p:nvPicPr>
        <p:blipFill>
          <a:blip r:embed="rId3"/>
          <a:stretch>
            <a:fillRect/>
          </a:stretch>
        </p:blipFill>
        <p:spPr>
          <a:xfrm>
            <a:off x="297335" y="2158978"/>
            <a:ext cx="3297709" cy="2636108"/>
          </a:xfrm>
        </p:spPr>
      </p:pic>
      <p:sp>
        <p:nvSpPr>
          <p:cNvPr id="5" name="Tijdelijke aanduiding voor dianummer 4">
            <a:extLst>
              <a:ext uri="{FF2B5EF4-FFF2-40B4-BE49-F238E27FC236}">
                <a16:creationId xmlns:a16="http://schemas.microsoft.com/office/drawing/2014/main" id="{4665D3C7-2AD7-EE38-C49D-7F0AD2BE8EAA}"/>
              </a:ext>
            </a:extLst>
          </p:cNvPr>
          <p:cNvSpPr>
            <a:spLocks noGrp="1"/>
          </p:cNvSpPr>
          <p:nvPr>
            <p:ph type="sldNum" sz="quarter" idx="12"/>
          </p:nvPr>
        </p:nvSpPr>
        <p:spPr/>
        <p:txBody>
          <a:bodyPr/>
          <a:lstStyle/>
          <a:p>
            <a:fld id="{072F8320-998D-224E-8B89-806D4C763A87}" type="slidenum">
              <a:rPr lang="nl-NL" smtClean="0"/>
              <a:t>8</a:t>
            </a:fld>
            <a:endParaRPr lang="nl-NL"/>
          </a:p>
        </p:txBody>
      </p:sp>
      <p:pic>
        <p:nvPicPr>
          <p:cNvPr id="8" name="Afbeelding 8">
            <a:extLst>
              <a:ext uri="{FF2B5EF4-FFF2-40B4-BE49-F238E27FC236}">
                <a16:creationId xmlns:a16="http://schemas.microsoft.com/office/drawing/2014/main" id="{F763B394-170B-12A8-2336-3FA5B4C545AA}"/>
              </a:ext>
            </a:extLst>
          </p:cNvPr>
          <p:cNvPicPr>
            <a:picLocks noChangeAspect="1"/>
          </p:cNvPicPr>
          <p:nvPr/>
        </p:nvPicPr>
        <p:blipFill>
          <a:blip r:embed="rId4"/>
          <a:stretch>
            <a:fillRect/>
          </a:stretch>
        </p:blipFill>
        <p:spPr>
          <a:xfrm>
            <a:off x="3399523" y="2536739"/>
            <a:ext cx="2447925" cy="1866900"/>
          </a:xfrm>
          <a:prstGeom prst="rect">
            <a:avLst/>
          </a:prstGeom>
        </p:spPr>
      </p:pic>
    </p:spTree>
    <p:extLst>
      <p:ext uri="{BB962C8B-B14F-4D97-AF65-F5344CB8AC3E}">
        <p14:creationId xmlns:p14="http://schemas.microsoft.com/office/powerpoint/2010/main" val="253898636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5" descr="Afbeelding met clipart&#10;&#10;Automatisch gegenereerde beschrijving">
            <a:extLst>
              <a:ext uri="{FF2B5EF4-FFF2-40B4-BE49-F238E27FC236}">
                <a16:creationId xmlns:a16="http://schemas.microsoft.com/office/drawing/2014/main" id="{A507B107-3BEA-8E70-8D33-7CCC17728C7B}"/>
              </a:ext>
            </a:extLst>
          </p:cNvPr>
          <p:cNvPicPr>
            <a:picLocks noGrp="1" noChangeAspect="1"/>
          </p:cNvPicPr>
          <p:nvPr>
            <p:ph idx="1"/>
          </p:nvPr>
        </p:nvPicPr>
        <p:blipFill>
          <a:blip r:embed="rId2"/>
          <a:stretch>
            <a:fillRect/>
          </a:stretch>
        </p:blipFill>
        <p:spPr>
          <a:xfrm>
            <a:off x="6610224" y="4391502"/>
            <a:ext cx="2143125" cy="2143125"/>
          </a:xfrm>
        </p:spPr>
      </p:pic>
      <p:sp>
        <p:nvSpPr>
          <p:cNvPr id="4" name="Tijdelijke aanduiding voor dianummer 3">
            <a:extLst>
              <a:ext uri="{FF2B5EF4-FFF2-40B4-BE49-F238E27FC236}">
                <a16:creationId xmlns:a16="http://schemas.microsoft.com/office/drawing/2014/main" id="{0F474FED-1D6D-A8C2-F131-C9F2EA5421C1}"/>
              </a:ext>
            </a:extLst>
          </p:cNvPr>
          <p:cNvSpPr>
            <a:spLocks noGrp="1"/>
          </p:cNvSpPr>
          <p:nvPr>
            <p:ph type="sldNum" sz="quarter" idx="12"/>
          </p:nvPr>
        </p:nvSpPr>
        <p:spPr/>
        <p:txBody>
          <a:bodyPr/>
          <a:lstStyle/>
          <a:p>
            <a:fld id="{072F8320-998D-224E-8B89-806D4C763A87}" type="slidenum">
              <a:rPr lang="nl-NL" smtClean="0"/>
              <a:t>9</a:t>
            </a:fld>
            <a:endParaRPr lang="nl-NL"/>
          </a:p>
        </p:txBody>
      </p:sp>
      <p:sp>
        <p:nvSpPr>
          <p:cNvPr id="6" name="Tekstvak 5">
            <a:extLst>
              <a:ext uri="{FF2B5EF4-FFF2-40B4-BE49-F238E27FC236}">
                <a16:creationId xmlns:a16="http://schemas.microsoft.com/office/drawing/2014/main" id="{C337C5F9-BD18-4604-71C3-1DC390A3B4C6}"/>
              </a:ext>
            </a:extLst>
          </p:cNvPr>
          <p:cNvSpPr txBox="1"/>
          <p:nvPr/>
        </p:nvSpPr>
        <p:spPr>
          <a:xfrm>
            <a:off x="463377" y="571501"/>
            <a:ext cx="768950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nl-NL">
                <a:ea typeface="+mn-lt"/>
                <a:cs typeface="+mn-lt"/>
              </a:rPr>
              <a:t>Indicatoren kunnen van betekenis zijn als ze ingezet worden waartoe ze dienen: signaalfunctie en niet om te controleren, te beheersen </a:t>
            </a:r>
            <a:r>
              <a:rPr lang="nl-NL" i="1">
                <a:ea typeface="+mn-lt"/>
                <a:cs typeface="+mn-lt"/>
                <a:hlinkClick r:id="rId3"/>
              </a:rPr>
              <a:t>"Zin en onzin van kwaliteits indicatoren”</a:t>
            </a:r>
            <a:endParaRPr lang="nl-NL">
              <a:ea typeface="+mn-lt"/>
              <a:cs typeface="+mn-lt"/>
            </a:endParaRPr>
          </a:p>
          <a:p>
            <a:endParaRPr lang="nl-NL">
              <a:cs typeface="Calibri"/>
            </a:endParaRPr>
          </a:p>
          <a:p>
            <a:pPr marL="285750" indent="-285750">
              <a:buFont typeface="Arial,Sans-Serif"/>
              <a:buChar char="•"/>
            </a:pPr>
            <a:r>
              <a:rPr lang="nl-NL">
                <a:cs typeface="Calibri"/>
              </a:rPr>
              <a:t>TIJD voor evaluatie maar vooral voor betekenisgerichte</a:t>
            </a:r>
            <a:r>
              <a:rPr lang="nl-NL">
                <a:ea typeface="+mn-lt"/>
                <a:cs typeface="+mn-lt"/>
              </a:rPr>
              <a:t> reflectie (intervisie, collegiaal overleg, ...)</a:t>
            </a:r>
          </a:p>
          <a:p>
            <a:pPr marL="0" lvl="1"/>
            <a:endParaRPr lang="nl-NL">
              <a:ea typeface="+mn-lt"/>
              <a:cs typeface="+mn-lt"/>
            </a:endParaRPr>
          </a:p>
          <a:p>
            <a:pPr marL="285750" lvl="1" indent="-285750">
              <a:buFont typeface="Arial"/>
              <a:buChar char="•"/>
            </a:pPr>
            <a:r>
              <a:rPr lang="nl-NL">
                <a:ea typeface="+mn-lt"/>
                <a:cs typeface="+mn-lt"/>
              </a:rPr>
              <a:t>Evenwicht  in de balans vernieuwing en behoud (borgen)</a:t>
            </a:r>
            <a:endParaRPr lang="nl-NL">
              <a:cs typeface="Calibri"/>
            </a:endParaRPr>
          </a:p>
          <a:p>
            <a:pPr marL="285750" indent="-285750">
              <a:buFont typeface="Arial,Sans-Serif"/>
              <a:buChar char="•"/>
            </a:pPr>
            <a:endParaRPr lang="nl-NL">
              <a:ea typeface="+mn-lt"/>
              <a:cs typeface="+mn-lt"/>
            </a:endParaRPr>
          </a:p>
          <a:p>
            <a:endParaRPr lang="nl-NL">
              <a:ea typeface="+mn-lt"/>
              <a:cs typeface="+mn-lt"/>
            </a:endParaRPr>
          </a:p>
          <a:p>
            <a:pPr lvl="1"/>
            <a:r>
              <a:rPr lang="nl-NL">
                <a:ea typeface="+mn-lt"/>
                <a:cs typeface="+mn-lt"/>
              </a:rPr>
              <a:t>I</a:t>
            </a:r>
          </a:p>
        </p:txBody>
      </p:sp>
      <p:pic>
        <p:nvPicPr>
          <p:cNvPr id="3" name="Afbeelding 5" descr="Afbeelding met tekst, visitekaartje&#10;&#10;Automatisch gegenereerde beschrijving">
            <a:extLst>
              <a:ext uri="{FF2B5EF4-FFF2-40B4-BE49-F238E27FC236}">
                <a16:creationId xmlns:a16="http://schemas.microsoft.com/office/drawing/2014/main" id="{C74E1D6B-A36F-AAA0-851B-53A431327261}"/>
              </a:ext>
            </a:extLst>
          </p:cNvPr>
          <p:cNvPicPr>
            <a:picLocks noChangeAspect="1"/>
          </p:cNvPicPr>
          <p:nvPr/>
        </p:nvPicPr>
        <p:blipFill>
          <a:blip r:embed="rId4"/>
          <a:stretch>
            <a:fillRect/>
          </a:stretch>
        </p:blipFill>
        <p:spPr>
          <a:xfrm>
            <a:off x="984559" y="2730916"/>
            <a:ext cx="4703535" cy="3219645"/>
          </a:xfrm>
          <a:prstGeom prst="rect">
            <a:avLst/>
          </a:prstGeom>
        </p:spPr>
      </p:pic>
    </p:spTree>
    <p:extLst>
      <p:ext uri="{BB962C8B-B14F-4D97-AF65-F5344CB8AC3E}">
        <p14:creationId xmlns:p14="http://schemas.microsoft.com/office/powerpoint/2010/main" val="578307122"/>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 logo presentatie Vlaams Welzijnsverbond" id="{C3570F11-B511-44D0-A1C9-62D29D21CEAE}" vid="{2043ABFE-D700-402C-ACC5-55CEFF7A2B5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96C2E449F8CF4BBB759E91F846EF9F" ma:contentTypeVersion="16" ma:contentTypeDescription="Een nieuw document maken." ma:contentTypeScope="" ma:versionID="7fd21b19c7150c0f50a256c214146d9c">
  <xsd:schema xmlns:xsd="http://www.w3.org/2001/XMLSchema" xmlns:xs="http://www.w3.org/2001/XMLSchema" xmlns:p="http://schemas.microsoft.com/office/2006/metadata/properties" xmlns:ns2="f9cc7725-6df8-4d3d-9164-265710f8ec4a" xmlns:ns3="b4bfee83-9e48-4e6a-830e-af3a9f5cbdff" targetNamespace="http://schemas.microsoft.com/office/2006/metadata/properties" ma:root="true" ma:fieldsID="fe5b7823ecc4034113caca88b74ee00e" ns2:_="" ns3:_="">
    <xsd:import namespace="f9cc7725-6df8-4d3d-9164-265710f8ec4a"/>
    <xsd:import namespace="b4bfee83-9e48-4e6a-830e-af3a9f5cbd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c7725-6df8-4d3d-9164-265710f8e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24ef91b5-b160-4a08-8931-0f48c46e7bf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bfee83-9e48-4e6a-830e-af3a9f5cbdff"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2e7c1c68-92cd-43b1-a985-0561efdb2066}" ma:internalName="TaxCatchAll" ma:showField="CatchAllData" ma:web="b4bfee83-9e48-4e6a-830e-af3a9f5cbd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5D2685-A543-4CED-ADBC-0660511DA459}">
  <ds:schemaRefs>
    <ds:schemaRef ds:uri="http://schemas.microsoft.com/sharepoint/v3/contenttype/forms"/>
  </ds:schemaRefs>
</ds:datastoreItem>
</file>

<file path=customXml/itemProps2.xml><?xml version="1.0" encoding="utf-8"?>
<ds:datastoreItem xmlns:ds="http://schemas.openxmlformats.org/officeDocument/2006/customXml" ds:itemID="{C4B5C3DC-BB34-4C04-A36A-CCC97AFDA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c7725-6df8-4d3d-9164-265710f8ec4a"/>
    <ds:schemaRef ds:uri="b4bfee83-9e48-4e6a-830e-af3a9f5cbd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logo presentatie Vlaams Welzijnsverbond</Template>
  <TotalTime>48</TotalTime>
  <Words>509</Words>
  <Application>Microsoft Office PowerPoint</Application>
  <PresentationFormat>Diavoorstelling (4:3)</PresentationFormat>
  <Paragraphs>81</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Arial,Sans-Serif</vt:lpstr>
      <vt:lpstr>Calibri</vt:lpstr>
      <vt:lpstr>Office-thema</vt:lpstr>
      <vt:lpstr>PowerPoint-presentatie</vt:lpstr>
      <vt:lpstr>Videoboodschap Karin Moykens</vt:lpstr>
      <vt:lpstr>De vele gezichten van kwaliteitszorg</vt:lpstr>
      <vt:lpstr>De vele gezichten van kwaliteitszorg</vt:lpstr>
      <vt:lpstr>29 april 1997: Decreet inzake de kwaliteitszorg in de welzijnsvoorzieningen</vt:lpstr>
      <vt:lpstr>PowerPoint-presentatie</vt:lpstr>
      <vt:lpstr>17 oktober 2003: Decreet betreffende de kwaliteit van de gezondheids- en welzijnsvoorziening</vt:lpstr>
      <vt:lpstr>PowerPoint-presentatie</vt:lpstr>
      <vt:lpstr>PowerPoint-presentatie</vt:lpstr>
      <vt:lpstr>PowerPoint-presentatie</vt:lpstr>
      <vt:lpstr>Werken aan kwaliteit is mensenwerk</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Ilse Beerens</dc:creator>
  <cp:lastModifiedBy>Ilse Beerens</cp:lastModifiedBy>
  <cp:revision>1</cp:revision>
  <dcterms:created xsi:type="dcterms:W3CDTF">2023-03-24T10:06:01Z</dcterms:created>
  <dcterms:modified xsi:type="dcterms:W3CDTF">2023-03-24T10:54:17Z</dcterms:modified>
</cp:coreProperties>
</file>