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342" r:id="rId3"/>
    <p:sldId id="311" r:id="rId4"/>
    <p:sldId id="318" r:id="rId5"/>
    <p:sldId id="320" r:id="rId6"/>
    <p:sldId id="321" r:id="rId7"/>
    <p:sldId id="324" r:id="rId8"/>
    <p:sldId id="343" r:id="rId9"/>
    <p:sldId id="325" r:id="rId10"/>
    <p:sldId id="323" r:id="rId11"/>
    <p:sldId id="337" r:id="rId12"/>
    <p:sldId id="330" r:id="rId13"/>
    <p:sldId id="344" r:id="rId14"/>
    <p:sldId id="326" r:id="rId15"/>
    <p:sldId id="327" r:id="rId16"/>
    <p:sldId id="328" r:id="rId17"/>
    <p:sldId id="329" r:id="rId18"/>
    <p:sldId id="345" r:id="rId19"/>
    <p:sldId id="336" r:id="rId20"/>
    <p:sldId id="346" r:id="rId21"/>
    <p:sldId id="332" r:id="rId22"/>
    <p:sldId id="333" r:id="rId23"/>
    <p:sldId id="334" r:id="rId24"/>
    <p:sldId id="347" r:id="rId25"/>
    <p:sldId id="340" r:id="rId26"/>
    <p:sldId id="341" r:id="rId27"/>
    <p:sldId id="348" r:id="rId28"/>
    <p:sldId id="338" r:id="rId29"/>
    <p:sldId id="339" r:id="rId30"/>
    <p:sldId id="349" r:id="rId31"/>
    <p:sldId id="310" r:id="rId32"/>
  </p:sldIdLst>
  <p:sldSz cx="9144000" cy="6858000" type="screen4x3"/>
  <p:notesSz cx="6858000" cy="987425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F7C"/>
    <a:srgbClr val="358F37"/>
    <a:srgbClr val="649862"/>
    <a:srgbClr val="438669"/>
    <a:srgbClr val="34735D"/>
    <a:srgbClr val="35725C"/>
    <a:srgbClr val="73B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6860" autoAdjust="0"/>
  </p:normalViewPr>
  <p:slideViewPr>
    <p:cSldViewPr snapToGrid="0" snapToObjects="1">
      <p:cViewPr varScale="1">
        <p:scale>
          <a:sx n="65" d="100"/>
          <a:sy n="65" d="100"/>
        </p:scale>
        <p:origin x="29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6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652"/>
    </p:cViewPr>
  </p:sorterViewPr>
  <p:notesViewPr>
    <p:cSldViewPr snapToGrid="0" snapToObjects="1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FBE45-55CC-4994-B6DE-C068C06026D1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0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51983"/>
            <a:ext cx="548640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378825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65CD6-8A27-4481-9DCA-05CA40F4803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757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5687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9945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8250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8197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6171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nl-BE" dirty="0" smtClean="0"/>
              <a:t>Randvoorwaarden</a:t>
            </a:r>
          </a:p>
          <a:p>
            <a:pPr marL="685800" lvl="1" indent="-228600">
              <a:buFont typeface="+mj-lt"/>
              <a:buAutoNum type="arabicPeriod"/>
            </a:pPr>
            <a:r>
              <a:rPr lang="nl-BE" dirty="0" smtClean="0"/>
              <a:t>Aansturing door 1 agentschap</a:t>
            </a:r>
          </a:p>
          <a:p>
            <a:pPr marL="685800" lvl="1" indent="-228600">
              <a:buFont typeface="+mj-lt"/>
              <a:buAutoNum type="arabicPeriod"/>
            </a:pPr>
            <a:r>
              <a:rPr lang="nl-BE" dirty="0" smtClean="0"/>
              <a:t>0,02</a:t>
            </a:r>
          </a:p>
          <a:p>
            <a:pPr marL="685800" lvl="1" indent="-228600">
              <a:buFont typeface="+mj-lt"/>
              <a:buAutoNum type="arabicPeriod"/>
            </a:pPr>
            <a:r>
              <a:rPr lang="nl-BE" dirty="0" smtClean="0"/>
              <a:t>Longitudinaal</a:t>
            </a:r>
            <a:r>
              <a:rPr lang="nl-BE" baseline="0" dirty="0" smtClean="0"/>
              <a:t> </a:t>
            </a:r>
            <a:r>
              <a:rPr lang="nl-BE" baseline="0" dirty="0" err="1" smtClean="0"/>
              <a:t>ondz</a:t>
            </a:r>
            <a:endParaRPr lang="nl-BE" baseline="0" dirty="0" smtClean="0"/>
          </a:p>
          <a:p>
            <a:pPr marL="685800" lvl="1" indent="-228600">
              <a:buFont typeface="+mj-lt"/>
              <a:buAutoNum type="arabicPeriod"/>
            </a:pPr>
            <a:r>
              <a:rPr lang="nl-BE" baseline="0" dirty="0" smtClean="0"/>
              <a:t>Uitzuiveren wachtlijsten: Jeugdhulpregie: gericht acties</a:t>
            </a:r>
          </a:p>
          <a:p>
            <a:pPr marL="685800" lvl="1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0324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5027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+mj-lt"/>
              <a:buNone/>
            </a:pPr>
            <a:r>
              <a:rPr lang="nl-BE" dirty="0" smtClean="0"/>
              <a:t>8, Zorg voor medewerkers</a:t>
            </a:r>
          </a:p>
          <a:p>
            <a:pPr marL="1143000" lvl="2" indent="-228600">
              <a:buFont typeface="+mj-lt"/>
              <a:buAutoNum type="arabicPeriod"/>
            </a:pPr>
            <a:r>
              <a:rPr lang="nl-BE" dirty="0" smtClean="0"/>
              <a:t>Instroom van medewerkers</a:t>
            </a:r>
          </a:p>
          <a:p>
            <a:pPr marL="1143000" lvl="2" indent="-228600">
              <a:buFont typeface="+mj-lt"/>
              <a:buAutoNum type="arabicPeriod"/>
            </a:pPr>
            <a:r>
              <a:rPr lang="nl-BE" dirty="0" smtClean="0"/>
              <a:t>Omgaan met agressie</a:t>
            </a:r>
          </a:p>
          <a:p>
            <a:pPr marL="1143000" lvl="2" indent="-228600">
              <a:buFont typeface="+mj-lt"/>
              <a:buAutoNum type="arabicPeriod"/>
            </a:pPr>
            <a:r>
              <a:rPr lang="nl-BE" dirty="0" smtClean="0"/>
              <a:t>Positief</a:t>
            </a:r>
            <a:r>
              <a:rPr lang="nl-BE" baseline="0" dirty="0" smtClean="0"/>
              <a:t> leefklimaat</a:t>
            </a:r>
          </a:p>
          <a:p>
            <a:pPr marL="1143000" lvl="2" indent="-228600">
              <a:buFont typeface="+mj-lt"/>
              <a:buAutoNum type="arabicPeriod"/>
            </a:pPr>
            <a:r>
              <a:rPr lang="nl-BE" baseline="0" dirty="0" smtClean="0"/>
              <a:t>Opleiding hogescholen</a:t>
            </a:r>
          </a:p>
          <a:p>
            <a:pPr marL="685800" lvl="1" indent="-228600">
              <a:buFont typeface="+mj-lt"/>
              <a:buAutoNum type="arabicPeriod"/>
            </a:pPr>
            <a:endParaRPr lang="nl-BE" baseline="0" dirty="0" smtClean="0"/>
          </a:p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12563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0192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028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2" indent="0">
              <a:buFont typeface="+mj-lt"/>
              <a:buNone/>
            </a:pPr>
            <a:r>
              <a:rPr lang="nl-BE" dirty="0" smtClean="0"/>
              <a:t>Wie participeert</a:t>
            </a:r>
            <a:r>
              <a:rPr lang="nl-BE" baseline="0" dirty="0" smtClean="0"/>
              <a:t> hieraan? Steek een duim omhoog.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249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54665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147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2" indent="0">
              <a:buFont typeface="+mj-lt"/>
              <a:buNone/>
            </a:pPr>
            <a:r>
              <a:rPr lang="nl-BE" dirty="0" smtClean="0"/>
              <a:t>Continuïteit</a:t>
            </a:r>
            <a:r>
              <a:rPr lang="nl-BE" baseline="0" dirty="0" smtClean="0"/>
              <a:t> in hulpverleningstrajecten maar ook relationele continuïteit</a:t>
            </a:r>
          </a:p>
          <a:p>
            <a:pPr marL="914400" lvl="2" indent="0">
              <a:buFont typeface="+mj-lt"/>
              <a:buNone/>
            </a:pPr>
            <a:endParaRPr lang="nl-BE" baseline="0" dirty="0" smtClean="0"/>
          </a:p>
          <a:p>
            <a:pPr marL="914400" lvl="2" indent="0">
              <a:buFont typeface="+mj-lt"/>
              <a:buNone/>
            </a:pPr>
            <a:r>
              <a:rPr lang="nl-BE" baseline="0" dirty="0" smtClean="0"/>
              <a:t>Samenwerking: hoe vroeger hoe beter – niet wachten tot het escaleert en hulpverlening moet afgebroken worden – hierop anticiperen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14862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95885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32762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3073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2" indent="0">
              <a:buFont typeface="+mj-lt"/>
              <a:buNone/>
            </a:pPr>
            <a:r>
              <a:rPr lang="nl-BE" dirty="0" smtClean="0"/>
              <a:t>Fusie van Kind</a:t>
            </a:r>
            <a:r>
              <a:rPr lang="nl-BE" baseline="0" dirty="0" smtClean="0"/>
              <a:t> en Gezin en Jongerenwelzijn naar Agentschap Opgroeien</a:t>
            </a:r>
          </a:p>
          <a:p>
            <a:pPr marL="914400" lvl="2" indent="0">
              <a:buFont typeface="+mj-lt"/>
              <a:buNone/>
            </a:pPr>
            <a:r>
              <a:rPr lang="nl-BE" baseline="0" dirty="0" smtClean="0"/>
              <a:t>Gewerkt rond visie –&gt; leidde tot ‘droom van Opgroeien’</a:t>
            </a:r>
          </a:p>
          <a:p>
            <a:pPr marL="914400" lvl="2" indent="0">
              <a:buFont typeface="+mj-lt"/>
              <a:buNone/>
            </a:pPr>
            <a:r>
              <a:rPr lang="nl-BE" baseline="0" dirty="0" smtClean="0"/>
              <a:t>Bruno presenteert dit op denkdag SD JG van 1/12 – daarna zal dit door opgroeien ook op de </a:t>
            </a:r>
            <a:r>
              <a:rPr lang="nl-BE" baseline="0" dirty="0" err="1" smtClean="0"/>
              <a:t>coc’s</a:t>
            </a:r>
            <a:r>
              <a:rPr lang="nl-BE" baseline="0" dirty="0" smtClean="0"/>
              <a:t> gepresenteerd worden.</a:t>
            </a:r>
          </a:p>
          <a:p>
            <a:pPr marL="914400" lvl="2" indent="0">
              <a:buFont typeface="+mj-lt"/>
              <a:buNone/>
            </a:pPr>
            <a:r>
              <a:rPr lang="nl-BE" baseline="0" dirty="0" smtClean="0"/>
              <a:t>Heb dit zelf ook nog niet in geheel gehoord – wel hier en daar al stukken van opgestoken.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01995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90353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83338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54661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0" lvl="2" indent="-22860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29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5136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Auteurs: </a:t>
            </a:r>
            <a:r>
              <a:rPr lang="nl-BE" dirty="0" err="1" smtClean="0"/>
              <a:t>Benedickt</a:t>
            </a:r>
            <a:r>
              <a:rPr lang="nl-BE" baseline="0" dirty="0" smtClean="0"/>
              <a:t> Vanden </a:t>
            </a:r>
            <a:r>
              <a:rPr lang="nl-BE" baseline="0" dirty="0" err="1" smtClean="0"/>
              <a:t>Bruel</a:t>
            </a:r>
            <a:r>
              <a:rPr lang="nl-BE" baseline="0" dirty="0" smtClean="0"/>
              <a:t> en Tim Stroobants</a:t>
            </a:r>
          </a:p>
          <a:p>
            <a:endParaRPr lang="nl-BE" dirty="0" smtClean="0"/>
          </a:p>
          <a:p>
            <a:r>
              <a:rPr lang="nl-BE" dirty="0" smtClean="0"/>
              <a:t>Veel van toepassing voor ruimere</a:t>
            </a:r>
            <a:r>
              <a:rPr lang="nl-BE" baseline="0" dirty="0" smtClean="0"/>
              <a:t> doelgroep</a:t>
            </a:r>
          </a:p>
          <a:p>
            <a:r>
              <a:rPr lang="nl-BE" baseline="0" dirty="0" smtClean="0"/>
              <a:t>	Aandacht voor mobiele begeleiding en ondersteuning / armoede mag geen rede op zich zijn</a:t>
            </a:r>
          </a:p>
          <a:p>
            <a:endParaRPr lang="nl-BE" baseline="0" dirty="0" smtClean="0"/>
          </a:p>
          <a:p>
            <a:r>
              <a:rPr lang="nl-BE" dirty="0" smtClean="0"/>
              <a:t>IS moet een traject zijn met voldoende participatie</a:t>
            </a:r>
            <a:r>
              <a:rPr lang="nl-BE" baseline="0" dirty="0" smtClean="0"/>
              <a:t> van de ouders én kinderen</a:t>
            </a:r>
          </a:p>
          <a:p>
            <a:r>
              <a:rPr lang="nl-BE" baseline="0" dirty="0" smtClean="0"/>
              <a:t>	UHP ja of neen</a:t>
            </a:r>
          </a:p>
          <a:p>
            <a:r>
              <a:rPr lang="nl-BE" baseline="0" dirty="0" smtClean="0"/>
              <a:t>	welke vorm van UHP? -&gt; differentiatie van het aanbod noodzakelijk</a:t>
            </a:r>
          </a:p>
          <a:p>
            <a:r>
              <a:rPr lang="nl-BE" baseline="0" dirty="0" smtClean="0"/>
              <a:t>	tijdelijk of meer permanent?</a:t>
            </a:r>
          </a:p>
          <a:p>
            <a:endParaRPr lang="nl-BE" baseline="0" dirty="0" smtClean="0"/>
          </a:p>
          <a:p>
            <a:r>
              <a:rPr lang="nl-BE" baseline="0" dirty="0" err="1" smtClean="0"/>
              <a:t>Plzg</a:t>
            </a:r>
            <a:r>
              <a:rPr lang="nl-BE" baseline="0" dirty="0" smtClean="0"/>
              <a:t> 1</a:t>
            </a:r>
            <a:r>
              <a:rPr lang="nl-BE" baseline="30000" dirty="0" smtClean="0"/>
              <a:t>ste</a:t>
            </a:r>
            <a:r>
              <a:rPr lang="nl-BE" baseline="0" dirty="0" smtClean="0"/>
              <a:t> te overwegen</a:t>
            </a:r>
          </a:p>
          <a:p>
            <a:r>
              <a:rPr lang="nl-BE" baseline="0" dirty="0" smtClean="0"/>
              <a:t>	differentiatie in pleegzorg</a:t>
            </a:r>
          </a:p>
          <a:p>
            <a:r>
              <a:rPr lang="nl-BE" baseline="0" dirty="0" smtClean="0"/>
              <a:t>	PZ PB PO</a:t>
            </a:r>
          </a:p>
          <a:p>
            <a:r>
              <a:rPr lang="nl-BE" baseline="0" dirty="0" smtClean="0"/>
              <a:t>	bestands- en netwerk </a:t>
            </a:r>
            <a:r>
              <a:rPr lang="nl-BE" baseline="0" dirty="0" err="1" smtClean="0"/>
              <a:t>Plzg</a:t>
            </a:r>
            <a:endParaRPr lang="nl-BE" baseline="0" dirty="0" smtClean="0"/>
          </a:p>
          <a:p>
            <a:r>
              <a:rPr lang="nl-BE" baseline="0" dirty="0" smtClean="0"/>
              <a:t>	!: </a:t>
            </a:r>
            <a:r>
              <a:rPr lang="nl-BE" baseline="0" dirty="0" err="1" smtClean="0"/>
              <a:t>ctuiteit</a:t>
            </a:r>
            <a:r>
              <a:rPr lang="nl-BE" baseline="0" dirty="0" smtClean="0"/>
              <a:t> voor het kind</a:t>
            </a:r>
          </a:p>
          <a:p>
            <a:endParaRPr lang="nl-BE" baseline="0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558828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30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89230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31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9897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baseline="0" dirty="0" smtClean="0"/>
              <a:t>In internationale literatuur heel wat bedenkingen naar </a:t>
            </a:r>
            <a:r>
              <a:rPr lang="nl-BE" baseline="0" dirty="0" err="1" smtClean="0"/>
              <a:t>resi</a:t>
            </a:r>
            <a:r>
              <a:rPr lang="nl-BE" baseline="0" dirty="0" smtClean="0"/>
              <a:t> opvang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0065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 smtClean="0"/>
              <a:t>Plgzg</a:t>
            </a:r>
            <a:r>
              <a:rPr lang="nl-BE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dirty="0" smtClean="0"/>
              <a:t>niet ‘neen – mits’ wel ‘ja – tenzij’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dirty="0" smtClean="0"/>
              <a:t>Informatiecampagnes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dirty="0" smtClean="0"/>
              <a:t>Meer stabiliteit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dirty="0" smtClean="0"/>
              <a:t>Sterkere ondersteuning ouders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B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nl-BE" dirty="0" err="1" smtClean="0"/>
              <a:t>Resi</a:t>
            </a:r>
            <a:r>
              <a:rPr lang="nl-BE" baseline="0" dirty="0" smtClean="0"/>
              <a:t> opvang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baseline="0" dirty="0" smtClean="0"/>
              <a:t>Doorgedreven gezinsklimaat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 baseline="0" dirty="0" smtClean="0"/>
              <a:t>Kleine groepen (max. 6)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 baseline="0" dirty="0" smtClean="0"/>
              <a:t>Kleinschalig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 baseline="0" dirty="0" smtClean="0"/>
              <a:t>Vaste begeleiders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BE" baseline="0" dirty="0" smtClean="0"/>
              <a:t>In de buurt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BE" baseline="0" dirty="0" smtClean="0"/>
              <a:t>Perspectiefzoekende finaliteit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19811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7092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 smtClean="0"/>
              <a:t>Resi</a:t>
            </a:r>
            <a:r>
              <a:rPr lang="nl-BE" dirty="0" smtClean="0"/>
              <a:t> werk kan ook een positieve</a:t>
            </a:r>
            <a:r>
              <a:rPr lang="nl-BE" baseline="0" dirty="0" smtClean="0"/>
              <a:t> keuze zijn</a:t>
            </a:r>
          </a:p>
          <a:p>
            <a:endParaRPr lang="nl-BE" dirty="0" smtClean="0"/>
          </a:p>
          <a:p>
            <a:r>
              <a:rPr lang="nl-BE" dirty="0" smtClean="0"/>
              <a:t>Model van kleinere leefgroepen, </a:t>
            </a:r>
          </a:p>
          <a:p>
            <a:r>
              <a:rPr lang="nl-BE" dirty="0" smtClean="0"/>
              <a:t>andere werkvormen zoals gezinshuizen,</a:t>
            </a:r>
            <a:r>
              <a:rPr lang="nl-BE" baseline="0" dirty="0" smtClean="0"/>
              <a:t> </a:t>
            </a:r>
          </a:p>
          <a:p>
            <a:r>
              <a:rPr lang="nl-BE" baseline="0" dirty="0" smtClean="0"/>
              <a:t>kijken naar </a:t>
            </a:r>
            <a:r>
              <a:rPr lang="nl-BE" baseline="0" dirty="0" err="1" smtClean="0"/>
              <a:t>good</a:t>
            </a:r>
            <a:r>
              <a:rPr lang="nl-BE" baseline="0" dirty="0" smtClean="0"/>
              <a:t> </a:t>
            </a:r>
            <a:r>
              <a:rPr lang="nl-BE" baseline="0" dirty="0" err="1" smtClean="0"/>
              <a:t>practices</a:t>
            </a:r>
            <a:r>
              <a:rPr lang="nl-BE" baseline="0" dirty="0" smtClean="0"/>
              <a:t> die er momenteel zijn in de praktijk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40120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6425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65CD6-8A27-4481-9DCA-05CA40F48030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0210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0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1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19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31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05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9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3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8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13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22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2F8320-998D-224E-8B89-806D4C763A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21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990603" y="274638"/>
            <a:ext cx="7924799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BE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90603" y="1600201"/>
            <a:ext cx="7924799" cy="44511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BE" dirty="0" smtClean="0"/>
              <a:t>Klik om de tekststijl van het model te bewerken</a:t>
            </a:r>
          </a:p>
          <a:p>
            <a:pPr lvl="1"/>
            <a:r>
              <a:rPr lang="nl-BE" dirty="0" smtClean="0"/>
              <a:t>Tweede niveau</a:t>
            </a:r>
          </a:p>
          <a:p>
            <a:pPr lvl="2"/>
            <a:r>
              <a:rPr lang="nl-BE" dirty="0" smtClean="0"/>
              <a:t>Derde niveau</a:t>
            </a:r>
          </a:p>
          <a:p>
            <a:pPr lvl="3"/>
            <a:r>
              <a:rPr lang="nl-BE" dirty="0" smtClean="0"/>
              <a:t>Vierde niveau</a:t>
            </a:r>
          </a:p>
          <a:p>
            <a:pPr lvl="4"/>
            <a:r>
              <a:rPr lang="nl-BE" dirty="0" smtClean="0"/>
              <a:t>Vijfde niveau</a:t>
            </a:r>
            <a:endParaRPr lang="nl-NL" dirty="0"/>
          </a:p>
        </p:txBody>
      </p:sp>
      <p:pic>
        <p:nvPicPr>
          <p:cNvPr id="7" name="Afbeelding 6" descr="Powerpoint-6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4" y="5992353"/>
            <a:ext cx="848847" cy="81933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3" y="6268651"/>
            <a:ext cx="4906060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0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i="1" kern="1200">
          <a:solidFill>
            <a:srgbClr val="358F3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Powerpoint-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650065" y="2218583"/>
            <a:ext cx="579966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60"/>
              </a:lnSpc>
            </a:pPr>
            <a:r>
              <a:rPr lang="nl-BE" sz="3800" i="1" dirty="0" smtClean="0">
                <a:solidFill>
                  <a:schemeClr val="bg1"/>
                </a:solidFill>
              </a:rPr>
              <a:t>Werkgroep residentieel werken 2.0</a:t>
            </a:r>
            <a:endParaRPr lang="nl-NL" sz="3800" i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650065" y="3639243"/>
            <a:ext cx="547793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2000" dirty="0" smtClean="0">
                <a:solidFill>
                  <a:srgbClr val="FFFFFF"/>
                </a:solidFill>
              </a:rPr>
              <a:t>Eddy Van den hove/  </a:t>
            </a:r>
            <a:r>
              <a:rPr lang="nl-BE" sz="2000" dirty="0" smtClean="0">
                <a:solidFill>
                  <a:srgbClr val="FFFFFF"/>
                </a:solidFill>
              </a:rPr>
              <a:t>25/11/2020</a:t>
            </a:r>
            <a:endParaRPr lang="nl-NL" sz="2000" dirty="0">
              <a:solidFill>
                <a:srgbClr val="FFFFFF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66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Gezinshuizen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3234" y="1417638"/>
            <a:ext cx="7924799" cy="4756149"/>
          </a:xfrm>
        </p:spPr>
        <p:txBody>
          <a:bodyPr>
            <a:normAutofit/>
          </a:bodyPr>
          <a:lstStyle/>
          <a:p>
            <a:pPr lvl="1"/>
            <a:r>
              <a:rPr lang="nl-BE" dirty="0" smtClean="0"/>
              <a:t>Mogelijkheid opvang van broers en zussen</a:t>
            </a:r>
          </a:p>
          <a:p>
            <a:pPr lvl="1"/>
            <a:r>
              <a:rPr lang="nl-BE" dirty="0" smtClean="0"/>
              <a:t>Mogelijkheid voor kinderen met een beperking</a:t>
            </a:r>
          </a:p>
          <a:p>
            <a:pPr lvl="1"/>
            <a:r>
              <a:rPr lang="nl-BE" dirty="0" smtClean="0"/>
              <a:t>Intensief contact met biologische ouders</a:t>
            </a:r>
          </a:p>
          <a:p>
            <a:pPr lvl="1"/>
            <a:r>
              <a:rPr lang="nl-BE" dirty="0" smtClean="0"/>
              <a:t>INBEDDING IN EN ONDERSTEUNING VAN EEN VOORZIENING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nl-BE" dirty="0" smtClean="0"/>
              <a:t>Resolutie Vlaams Parlement gezinshuizen maart 2019</a:t>
            </a:r>
          </a:p>
          <a:p>
            <a:pPr marL="857250" lvl="1" indent="-457200"/>
            <a:r>
              <a:rPr lang="nl-BE" dirty="0" smtClean="0"/>
              <a:t>Onderzoeken</a:t>
            </a:r>
          </a:p>
          <a:p>
            <a:pPr marL="857250" lvl="1" indent="-457200"/>
            <a:r>
              <a:rPr lang="nl-BE" dirty="0" smtClean="0"/>
              <a:t>Met federale overheid statuut bekijken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91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Gezinshuizen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3234" y="1417638"/>
            <a:ext cx="7924799" cy="47561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nl-BE" dirty="0" smtClean="0"/>
              <a:t>Project SOS-kinderdorpen: </a:t>
            </a:r>
            <a:r>
              <a:rPr lang="nl-BE" dirty="0" err="1" smtClean="0"/>
              <a:t>simbahuizen</a:t>
            </a:r>
            <a:r>
              <a:rPr lang="nl-BE" dirty="0" smtClean="0"/>
              <a:t> (jan 2019)</a:t>
            </a:r>
          </a:p>
          <a:p>
            <a:pPr lvl="1"/>
            <a:r>
              <a:rPr lang="nl-BE" dirty="0"/>
              <a:t>Jonge </a:t>
            </a:r>
            <a:r>
              <a:rPr lang="nl-BE" dirty="0" smtClean="0"/>
              <a:t>kinderen 0-3 jaar</a:t>
            </a:r>
            <a:endParaRPr lang="nl-BE" dirty="0"/>
          </a:p>
          <a:p>
            <a:pPr lvl="1"/>
            <a:r>
              <a:rPr lang="nl-BE" dirty="0" smtClean="0"/>
              <a:t>Met perspectief op terugkeer naar huis</a:t>
            </a:r>
          </a:p>
          <a:p>
            <a:pPr lvl="1"/>
            <a:r>
              <a:rPr lang="nl-BE" dirty="0" smtClean="0"/>
              <a:t>Driehoek: </a:t>
            </a:r>
            <a:r>
              <a:rPr lang="nl-BE" dirty="0" err="1" smtClean="0"/>
              <a:t>simba</a:t>
            </a:r>
            <a:r>
              <a:rPr lang="nl-BE" dirty="0" smtClean="0"/>
              <a:t>-ouders – ouders - voorziening</a:t>
            </a:r>
          </a:p>
          <a:p>
            <a:pPr lvl="1"/>
            <a:r>
              <a:rPr lang="nl-BE" dirty="0" smtClean="0"/>
              <a:t>Sociaal werker (context van ouders en woonsituatie, …) en gezinscoach (relatie kinderen – ouders)</a:t>
            </a:r>
          </a:p>
          <a:p>
            <a:pPr lvl="1"/>
            <a:r>
              <a:rPr lang="nl-BE" dirty="0" smtClean="0"/>
              <a:t>Sterke ondersteuning van gezinshuisouders</a:t>
            </a:r>
          </a:p>
          <a:p>
            <a:pPr lvl="1"/>
            <a:r>
              <a:rPr lang="nl-BE" dirty="0" smtClean="0"/>
              <a:t>Zelfstandig </a:t>
            </a:r>
            <a:r>
              <a:rPr lang="nl-BE" dirty="0"/>
              <a:t>statuut</a:t>
            </a:r>
          </a:p>
          <a:p>
            <a:pPr lvl="1"/>
            <a:r>
              <a:rPr lang="nl-BE" dirty="0" smtClean="0"/>
              <a:t>Werving niet gemakkelijk</a:t>
            </a:r>
          </a:p>
          <a:p>
            <a:pPr lvl="1"/>
            <a:r>
              <a:rPr lang="nl-BE" dirty="0" smtClean="0"/>
              <a:t>Kost: +/-41.000 euro per kind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12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Gezinshuizen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nl-NL" dirty="0" smtClean="0"/>
              <a:t>Nota </a:t>
            </a:r>
            <a:r>
              <a:rPr lang="nl-NL" dirty="0"/>
              <a:t>kleinschalige </a:t>
            </a:r>
            <a:r>
              <a:rPr lang="nl-NL" dirty="0" smtClean="0"/>
              <a:t>opvanginitiatieven: </a:t>
            </a:r>
            <a:r>
              <a:rPr lang="nl-BE" dirty="0" smtClean="0"/>
              <a:t>Mei 2020</a:t>
            </a:r>
          </a:p>
          <a:p>
            <a:pPr lvl="1"/>
            <a:r>
              <a:rPr lang="nl-BE" dirty="0" smtClean="0"/>
              <a:t>Bevraging koepels wat er bestaat in het werkveld </a:t>
            </a:r>
            <a:r>
              <a:rPr lang="nl-BE" dirty="0" err="1" smtClean="0"/>
              <a:t>mbt</a:t>
            </a:r>
            <a:r>
              <a:rPr lang="nl-BE" dirty="0" smtClean="0"/>
              <a:t> tot ‘gezinshuizen’ op vraag van Opgroeien.</a:t>
            </a:r>
          </a:p>
          <a:p>
            <a:pPr lvl="1"/>
            <a:r>
              <a:rPr lang="nl-BE" dirty="0" smtClean="0"/>
              <a:t>Opgroeien in nota verwerkt.</a:t>
            </a:r>
          </a:p>
          <a:p>
            <a:pPr marL="400050" lvl="1" indent="0">
              <a:buNone/>
            </a:pPr>
            <a:r>
              <a:rPr lang="nl-BE" dirty="0" smtClean="0"/>
              <a:t>Opvallend: Vaak samenwerking met pleegzorg.</a:t>
            </a:r>
            <a:endParaRPr lang="nl-BE" dirty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42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18" y="105230"/>
            <a:ext cx="7924799" cy="1143000"/>
          </a:xfrm>
        </p:spPr>
        <p:txBody>
          <a:bodyPr/>
          <a:lstStyle/>
          <a:p>
            <a:r>
              <a:rPr lang="nl-BE" dirty="0" smtClean="0"/>
              <a:t>Inhoud presentatie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248230"/>
            <a:ext cx="7924799" cy="51081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Nota uithuisplaatsing jonge kinderen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Onze reactie op nota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Gezinshuizen 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Conceptnota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Simbahuizen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Nota kleinschalige opvanginitiatieven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>
                <a:solidFill>
                  <a:srgbClr val="FF0000"/>
                </a:solidFill>
              </a:rPr>
              <a:t>Bouwstenennota taskforce verblijf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 meerjarenperspectief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Gedeelde ontwikkelingstrajecten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Droom van opgroeien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Beleidsbrief (BBT) 2020 - 2021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47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Bouwstenennota Taskforce verblijf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Vlaams Welzijnsverbond aangedrongen op agenda</a:t>
            </a:r>
          </a:p>
          <a:p>
            <a:pPr lvl="1"/>
            <a:r>
              <a:rPr lang="nl-BE" dirty="0" smtClean="0"/>
              <a:t>Wachtlijsten, incidenten, druk in Oost-Vlaanderen</a:t>
            </a:r>
          </a:p>
          <a:p>
            <a:pPr marL="400050" lvl="1" indent="0">
              <a:buNone/>
            </a:pPr>
            <a:r>
              <a:rPr lang="nl-BE" dirty="0"/>
              <a:t>WG 2016-2017 -&gt; nota november 2017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Randvoorwaarden </a:t>
            </a:r>
          </a:p>
          <a:p>
            <a:pPr marL="857250" lvl="1" indent="-457200"/>
            <a:r>
              <a:rPr lang="nl-BE" dirty="0" smtClean="0"/>
              <a:t>VIA 5: 0,02 </a:t>
            </a:r>
            <a:r>
              <a:rPr lang="nl-BE" dirty="0" err="1" smtClean="0"/>
              <a:t>vte</a:t>
            </a:r>
            <a:r>
              <a:rPr lang="nl-BE" dirty="0" smtClean="0"/>
              <a:t>/verblijfsmodule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Probleemanalyse en diagnostiek</a:t>
            </a:r>
          </a:p>
          <a:p>
            <a:pPr marL="857250" lvl="1" indent="-457200"/>
            <a:r>
              <a:rPr lang="nl-BE" dirty="0" smtClean="0"/>
              <a:t>Zo vroeg mogelijk – transitie OBC en COS</a:t>
            </a:r>
          </a:p>
          <a:p>
            <a:pPr marL="857250" lvl="1" indent="-457200"/>
            <a:r>
              <a:rPr lang="nl-BE" dirty="0" smtClean="0"/>
              <a:t>Congres 2019</a:t>
            </a:r>
          </a:p>
          <a:p>
            <a:pPr marL="0" indent="0">
              <a:buNone/>
            </a:pPr>
            <a:endParaRPr lang="nl-BE" dirty="0" smtClean="0"/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94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Bouwstenennota Taskforce verblijf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nl-BE" dirty="0" smtClean="0"/>
              <a:t>Capaciteit</a:t>
            </a:r>
          </a:p>
          <a:p>
            <a:pPr marL="857250" lvl="1" indent="-457200"/>
            <a:r>
              <a:rPr lang="nl-BE" dirty="0" smtClean="0"/>
              <a:t>Intersectorale regionale programmatie</a:t>
            </a:r>
          </a:p>
          <a:p>
            <a:pPr marL="857250" lvl="1" indent="-457200"/>
            <a:r>
              <a:rPr lang="nl-BE" dirty="0" smtClean="0"/>
              <a:t>Nadenken over instroom: effecten werven 1 en 2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BE" dirty="0" smtClean="0"/>
              <a:t>Gedifferentieerd verblijf: innovatie</a:t>
            </a:r>
          </a:p>
          <a:p>
            <a:pPr marL="857250" lvl="1" indent="-457200"/>
            <a:r>
              <a:rPr lang="nl-BE" dirty="0" smtClean="0"/>
              <a:t>Anders invullen – flexibiliteit – kleinere leefgroepen – gezinshuizen</a:t>
            </a:r>
          </a:p>
          <a:p>
            <a:pPr marL="857250" lvl="1" indent="-457200"/>
            <a:r>
              <a:rPr lang="nl-BE" dirty="0" smtClean="0"/>
              <a:t>KWE</a:t>
            </a:r>
          </a:p>
          <a:p>
            <a:pPr marL="857250" lvl="1" indent="-457200"/>
            <a:r>
              <a:rPr lang="nl-BE" dirty="0" smtClean="0"/>
              <a:t>Uitstroom jongvolwassenen</a:t>
            </a:r>
          </a:p>
          <a:p>
            <a:pPr marL="857250" lvl="1" indent="-457200"/>
            <a:r>
              <a:rPr lang="nl-BE" dirty="0" smtClean="0"/>
              <a:t>Beveiligend verblijf </a:t>
            </a:r>
          </a:p>
          <a:p>
            <a:pPr marL="857250" lvl="1" indent="-457200"/>
            <a:r>
              <a:rPr lang="nl-BE" dirty="0" smtClean="0"/>
              <a:t>Dagactiviteiten bij schooluitval</a:t>
            </a:r>
          </a:p>
          <a:p>
            <a:pPr marL="514350" indent="-514350">
              <a:buFont typeface="+mj-lt"/>
              <a:buAutoNum type="arabicPeriod" startAt="3"/>
            </a:pPr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30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Bouwstenennota Taskforce verblijf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nl-BE" dirty="0" smtClean="0"/>
              <a:t>Gedeelde aanpak: continuïteit</a:t>
            </a:r>
          </a:p>
          <a:p>
            <a:pPr marL="857250" lvl="1" indent="-457200"/>
            <a:r>
              <a:rPr lang="nl-BE" dirty="0" smtClean="0"/>
              <a:t>Zie verder gedeelde ontwikkelingstrajecten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nl-BE" dirty="0" smtClean="0"/>
              <a:t>Eenvoudige en transparantie financiering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nl-BE" dirty="0" smtClean="0"/>
              <a:t>Aangepaste infrastructuur </a:t>
            </a:r>
            <a:r>
              <a:rPr lang="nl-BE" dirty="0" err="1" smtClean="0"/>
              <a:t>ifv</a:t>
            </a:r>
            <a:r>
              <a:rPr lang="nl-BE" dirty="0" smtClean="0"/>
              <a:t> nieuw verblijfsmodel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nl-BE" dirty="0" smtClean="0"/>
              <a:t>Zorg voor medewerkers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nl-BE" dirty="0" smtClean="0"/>
              <a:t>Kinder- en jeugdpsychiatrie</a:t>
            </a:r>
          </a:p>
          <a:p>
            <a:pPr marL="857250" lvl="1" indent="-457200"/>
            <a:r>
              <a:rPr lang="nl-BE" dirty="0" err="1" smtClean="0"/>
              <a:t>Outreachmodel</a:t>
            </a:r>
            <a:r>
              <a:rPr lang="nl-BE" dirty="0" smtClean="0"/>
              <a:t> </a:t>
            </a:r>
            <a:r>
              <a:rPr lang="nl-BE" dirty="0" err="1" smtClean="0"/>
              <a:t>gebiedsdekkend</a:t>
            </a:r>
            <a:r>
              <a:rPr lang="nl-BE" dirty="0" smtClean="0"/>
              <a:t> maken</a:t>
            </a:r>
          </a:p>
          <a:p>
            <a:pPr marL="857250" lvl="1" indent="-457200"/>
            <a:r>
              <a:rPr lang="nl-BE" dirty="0" smtClean="0"/>
              <a:t>Kruisverbindingen verankeren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nl-BE" dirty="0" smtClean="0"/>
              <a:t>Evenwicht overheidsoptreden en ondernemerschap -&gt; priordruk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42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Resolutie meerjarenperspectief voor de jeugdhulpverlening april 2019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Versterking en uitbreiding van capaciteit voor kinderen en jongeren die tijdelijk niet meer thuis terechtkunnen</a:t>
            </a:r>
          </a:p>
          <a:p>
            <a:pPr marL="857250" lvl="1" indent="-457200"/>
            <a:r>
              <a:rPr lang="nl-BE" dirty="0" smtClean="0"/>
              <a:t>Personeelskader spoort met zorgzwaarte</a:t>
            </a:r>
          </a:p>
          <a:p>
            <a:pPr marL="857250" lvl="1" indent="-457200"/>
            <a:r>
              <a:rPr lang="nl-BE" dirty="0" smtClean="0"/>
              <a:t>Werken in kleinere leefgroep budgettair mogelijk maken</a:t>
            </a:r>
          </a:p>
          <a:p>
            <a:pPr marL="857250" lvl="1" indent="-457200"/>
            <a:r>
              <a:rPr lang="nl-BE" dirty="0" smtClean="0"/>
              <a:t>Diversiteit in verblijfsvormen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Vorming van medewerkers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42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18" y="105230"/>
            <a:ext cx="7924799" cy="1143000"/>
          </a:xfrm>
        </p:spPr>
        <p:txBody>
          <a:bodyPr/>
          <a:lstStyle/>
          <a:p>
            <a:r>
              <a:rPr lang="nl-BE" dirty="0" smtClean="0"/>
              <a:t>Inhoud presentatie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248230"/>
            <a:ext cx="7924799" cy="51081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Nota uithuisplaatsing jonge kinderen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Onze reactie op nota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Gezinshuizen 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Conceptnota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Simbahuizen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Nota kleinschalige opvanginitiatieven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Bouwstenennota taskforce verblijf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 meerjarenperspectief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>
                <a:solidFill>
                  <a:srgbClr val="FF0000"/>
                </a:solidFill>
              </a:rPr>
              <a:t>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Gedeelde ontwikkelingstrajecten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Droom van opgroeien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Beleidsbrief (BBT) 2020 - 2021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84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Project positief leefklimaat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VOT – herstructurering – 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Centraal: interactie begeleiders – jongeren</a:t>
            </a:r>
          </a:p>
          <a:p>
            <a:pPr marL="857250" lvl="1" indent="-457200"/>
            <a:r>
              <a:rPr lang="nl-BE" dirty="0" smtClean="0"/>
              <a:t>Zo gewoon mogelijk (Ter Horst, Kok, Vander Helm)</a:t>
            </a:r>
          </a:p>
          <a:p>
            <a:pPr marL="857250" lvl="1" indent="-457200"/>
            <a:r>
              <a:rPr lang="nl-BE" dirty="0" smtClean="0"/>
              <a:t>Regels en afspraken</a:t>
            </a:r>
          </a:p>
          <a:p>
            <a:pPr marL="857250" lvl="1" indent="-457200"/>
            <a:r>
              <a:rPr lang="nl-BE" dirty="0" smtClean="0"/>
              <a:t>Omgaan  met groepsdynamiek</a:t>
            </a:r>
          </a:p>
          <a:p>
            <a:pPr marL="857250" lvl="1" indent="-457200"/>
            <a:r>
              <a:rPr lang="nl-BE" dirty="0" smtClean="0"/>
              <a:t>Huiselijkheid en infrastructuur</a:t>
            </a:r>
          </a:p>
          <a:p>
            <a:pPr marL="857250" lvl="1" indent="-457200"/>
            <a:r>
              <a:rPr lang="nl-BE" dirty="0" smtClean="0"/>
              <a:t>Hoe het samenleven vorm geven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Jongeren hier een stem in geven -&gt; werken met verbeteracties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68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18" y="105230"/>
            <a:ext cx="7924799" cy="1143000"/>
          </a:xfrm>
        </p:spPr>
        <p:txBody>
          <a:bodyPr/>
          <a:lstStyle/>
          <a:p>
            <a:r>
              <a:rPr lang="nl-BE" dirty="0" smtClean="0"/>
              <a:t>Inhoud presentatie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248230"/>
            <a:ext cx="7924799" cy="51081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Nota uithuisplaatsing jonge kinderen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Onze reactie op nota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Gezinshuizen 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Conceptnota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Simbahuizen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Nota kleinschalige opvanginitiatieven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Bouwstenennota taskforce verblijf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 meerjarenperspectief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Gedeelde ontwikkelingstrajecten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Droom van opgroeien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Beleidsbrief (BBT) 2020 - 2021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32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18" y="105230"/>
            <a:ext cx="7924799" cy="1143000"/>
          </a:xfrm>
        </p:spPr>
        <p:txBody>
          <a:bodyPr/>
          <a:lstStyle/>
          <a:p>
            <a:r>
              <a:rPr lang="nl-BE" dirty="0" smtClean="0"/>
              <a:t>Inhoud presentatie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248230"/>
            <a:ext cx="7924799" cy="51081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Nota uithuisplaatsing jonge kinderen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Onze reactie op nota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Gezinshuizen 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Conceptnota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Simbahuizen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Nota kleinschalige opvanginitiatieven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Bouwstenennota taskforce verblijf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 meerjarenperspectief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>
                <a:solidFill>
                  <a:srgbClr val="FF0000"/>
                </a:solidFill>
              </a:rPr>
              <a:t>Gedeelde ontwikkelingstrajecten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Droom van opgroeien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Beleidsbrief (BBT) 2020 - 2021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263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WG Gedeelde verantwoordelijkheid bij geblokkeerde ontwikkelingstrajecten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nl-BE" dirty="0" smtClean="0"/>
              <a:t>Oktober 2019 tot nu</a:t>
            </a:r>
          </a:p>
          <a:p>
            <a:pPr marL="400050" lvl="1" indent="0">
              <a:buNone/>
            </a:pPr>
            <a:r>
              <a:rPr lang="nl-BE" dirty="0" smtClean="0"/>
              <a:t>Nota </a:t>
            </a:r>
            <a:r>
              <a:rPr lang="nl-BE" dirty="0" err="1" smtClean="0"/>
              <a:t>Decoene</a:t>
            </a:r>
            <a:r>
              <a:rPr lang="nl-BE" dirty="0" smtClean="0"/>
              <a:t> was uitgangspunt en conclusies congres van april 2019</a:t>
            </a:r>
          </a:p>
          <a:p>
            <a:pPr marL="0" indent="0">
              <a:buNone/>
            </a:pPr>
            <a:r>
              <a:rPr lang="nl-BE" dirty="0" smtClean="0"/>
              <a:t>Uitgangspunten</a:t>
            </a:r>
          </a:p>
          <a:p>
            <a:r>
              <a:rPr lang="nl-BE" dirty="0" smtClean="0"/>
              <a:t>Continuïteit als teken van werkzame functionaliteit</a:t>
            </a:r>
          </a:p>
          <a:p>
            <a:r>
              <a:rPr lang="nl-BE" dirty="0" smtClean="0"/>
              <a:t>Hoe vroeger, hoe beter</a:t>
            </a:r>
          </a:p>
          <a:p>
            <a:r>
              <a:rPr lang="nl-BE" dirty="0" smtClean="0"/>
              <a:t>Diagnostiek moet een belangrijke plaats krijgen</a:t>
            </a:r>
          </a:p>
          <a:p>
            <a:pPr lvl="1"/>
            <a:r>
              <a:rPr lang="nl-BE" dirty="0" smtClean="0"/>
              <a:t>Ook hier loopt het Agentschap een apart traject.</a:t>
            </a:r>
          </a:p>
          <a:p>
            <a:r>
              <a:rPr lang="nl-BE" dirty="0" smtClean="0"/>
              <a:t>Focus op Residentiële hulp</a:t>
            </a:r>
            <a:endParaRPr lang="nl-BE" dirty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63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WG Gedeelde verantwoordelijkheid bij geblokkeerde ontwikkelingstrajecten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8787" y="1600201"/>
            <a:ext cx="8116616" cy="4451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6 basisprincipes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Denken vanuit minderjarigen gezin (niet aanbod)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Gedeelde doelstellingen, visie en taal tussen de partners om hulp te organiseren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Op juiste niveau samenwerken (casus – structureel)</a:t>
            </a:r>
            <a:endParaRPr lang="nl-BE" dirty="0"/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Wederzijds respect voor expertise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Elke keer beter en vlotter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Zichzelf durven in vraag stellen en kwetsbaarheid tonen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2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WG Gedeelde verantwoordelijkheid bij geblokkeerde ontwikkelingstrajecten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8787" y="1600200"/>
            <a:ext cx="8116616" cy="4756149"/>
          </a:xfrm>
        </p:spPr>
        <p:txBody>
          <a:bodyPr>
            <a:normAutofit/>
          </a:bodyPr>
          <a:lstStyle/>
          <a:p>
            <a:r>
              <a:rPr lang="nl-BE" dirty="0" smtClean="0"/>
              <a:t>Gedeelde trajecten niet enkel als het vastloopt: sneller</a:t>
            </a:r>
          </a:p>
          <a:p>
            <a:r>
              <a:rPr lang="nl-BE" dirty="0" smtClean="0"/>
              <a:t>Niet verkopen maar verknopen</a:t>
            </a:r>
          </a:p>
          <a:p>
            <a:r>
              <a:rPr lang="nl-BE" dirty="0" smtClean="0"/>
              <a:t>Gaan naar structurele samenwerking</a:t>
            </a:r>
          </a:p>
          <a:p>
            <a:pPr lvl="1"/>
            <a:r>
              <a:rPr lang="nl-BE" dirty="0" smtClean="0"/>
              <a:t>op regioniveau: ? Regionale zorgzones</a:t>
            </a:r>
          </a:p>
          <a:p>
            <a:pPr lvl="1"/>
            <a:r>
              <a:rPr lang="nl-BE" dirty="0" smtClean="0"/>
              <a:t>Dit proces in iedere regio ondersteunen: procesondersteuning</a:t>
            </a:r>
          </a:p>
          <a:p>
            <a:pPr lvl="1"/>
            <a:r>
              <a:rPr lang="nl-BE" dirty="0" smtClean="0"/>
              <a:t>In 1 of 2 regio’s extra budget om te experimenteren</a:t>
            </a:r>
          </a:p>
          <a:p>
            <a:pPr lvl="1"/>
            <a:r>
              <a:rPr lang="nl-BE" dirty="0" smtClean="0"/>
              <a:t>Regelluw kader</a:t>
            </a:r>
          </a:p>
          <a:p>
            <a:pPr lvl="1"/>
            <a:r>
              <a:rPr lang="nl-BE" dirty="0" smtClean="0"/>
              <a:t>Oproep in 2021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1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18" y="105230"/>
            <a:ext cx="7924799" cy="1143000"/>
          </a:xfrm>
        </p:spPr>
        <p:txBody>
          <a:bodyPr/>
          <a:lstStyle/>
          <a:p>
            <a:r>
              <a:rPr lang="nl-BE" dirty="0" smtClean="0"/>
              <a:t>Inhoud presentatie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248230"/>
            <a:ext cx="7924799" cy="51081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Nota uithuisplaatsing jonge kinderen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Onze reactie op nota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Gezinshuizen 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Conceptnota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Simbahuizen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Nota kleinschalige opvanginitiatieven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Bouwstenennota taskforce verblijf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 meerjarenperspectief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Gedeelde ontwikkelingstrajecten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>
                <a:solidFill>
                  <a:srgbClr val="FF0000"/>
                </a:solidFill>
              </a:rPr>
              <a:t>Droom van opgroeien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Beleidsbrief (BBT) 2020 - 2021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67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Droom van Opgroeien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8787" y="1600201"/>
            <a:ext cx="8116616" cy="44511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 smtClean="0"/>
              <a:t>Werk onder constructie</a:t>
            </a:r>
          </a:p>
          <a:p>
            <a:r>
              <a:rPr lang="nl-BE" dirty="0" smtClean="0"/>
              <a:t>Preventief: hulpverlening werken vanuit basisvoorzieningen (kinderopvang, jeugdwerk, onderwijs, …). Niet doorverwijzen maar bijschakelen</a:t>
            </a:r>
          </a:p>
          <a:p>
            <a:r>
              <a:rPr lang="nl-BE" dirty="0" smtClean="0"/>
              <a:t>Vanuit Opgroeien veel minder beheersmatig zijn. </a:t>
            </a:r>
          </a:p>
          <a:p>
            <a:pPr lvl="1"/>
            <a:r>
              <a:rPr lang="nl-BE" dirty="0" smtClean="0"/>
              <a:t>Vele processen zijn ontstaan vanuit een </a:t>
            </a:r>
            <a:r>
              <a:rPr lang="nl-BE" dirty="0" err="1" smtClean="0"/>
              <a:t>beheerslogica</a:t>
            </a:r>
            <a:endParaRPr lang="nl-BE" dirty="0" smtClean="0"/>
          </a:p>
          <a:p>
            <a:pPr lvl="1"/>
            <a:r>
              <a:rPr lang="nl-BE" dirty="0" smtClean="0"/>
              <a:t>Deze in vraag durven stellen.</a:t>
            </a:r>
          </a:p>
          <a:p>
            <a:r>
              <a:rPr lang="nl-BE" dirty="0" smtClean="0"/>
              <a:t>Risico’s mogen, moeten en durven nemen</a:t>
            </a:r>
          </a:p>
          <a:p>
            <a:r>
              <a:rPr lang="nl-BE" dirty="0" smtClean="0"/>
              <a:t>Leren omgaan met vrijheid en die ruimte geven</a:t>
            </a:r>
          </a:p>
          <a:p>
            <a:r>
              <a:rPr lang="nl-BE" dirty="0" smtClean="0"/>
              <a:t>1G1P maar ook 1 gezin - 1 diagnose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43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Droom van Opgroeien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8787" y="1600201"/>
            <a:ext cx="8116616" cy="4451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Wat betreft residentieel werken – ook in mobiele:</a:t>
            </a:r>
          </a:p>
          <a:p>
            <a:r>
              <a:rPr lang="nl-BE" dirty="0" smtClean="0"/>
              <a:t>Starten vanuit vragen en noden van jongeren en gezinnen</a:t>
            </a:r>
          </a:p>
          <a:p>
            <a:r>
              <a:rPr lang="nl-BE" dirty="0" smtClean="0"/>
              <a:t>Zo gewoon mogelijk – bijzonder als het moet</a:t>
            </a:r>
          </a:p>
          <a:p>
            <a:pPr lvl="1"/>
            <a:r>
              <a:rPr lang="nl-BE" dirty="0" smtClean="0"/>
              <a:t>Positief leefklimaat</a:t>
            </a:r>
          </a:p>
          <a:p>
            <a:r>
              <a:rPr lang="nl-BE" dirty="0" smtClean="0"/>
              <a:t>Vermijden van breuken: relationele continuïteit</a:t>
            </a:r>
          </a:p>
          <a:p>
            <a:r>
              <a:rPr lang="nl-BE" dirty="0" smtClean="0"/>
              <a:t>Jongere en netwerk als co-expert</a:t>
            </a:r>
          </a:p>
          <a:p>
            <a:r>
              <a:rPr lang="nl-BE" dirty="0" smtClean="0"/>
              <a:t>Verwevenheid met buurt: vrije tijd en jeugdwerk</a:t>
            </a:r>
          </a:p>
          <a:p>
            <a:r>
              <a:rPr lang="nl-BE" dirty="0" smtClean="0"/>
              <a:t>Belang van een zinvolle dagbesteding</a:t>
            </a:r>
          </a:p>
          <a:p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09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18" y="105230"/>
            <a:ext cx="7924799" cy="1143000"/>
          </a:xfrm>
        </p:spPr>
        <p:txBody>
          <a:bodyPr/>
          <a:lstStyle/>
          <a:p>
            <a:r>
              <a:rPr lang="nl-BE" dirty="0" smtClean="0"/>
              <a:t>Inhoud presentatie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248230"/>
            <a:ext cx="7924799" cy="51081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Nota uithuisplaatsing jonge kinderen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Onze reactie op nota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Gezinshuizen 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Conceptnota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Simbahuizen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Nota kleinschalige opvanginitiatieven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Bouwstenennota taskforce verblijf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 meerjarenperspectief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Gedeelde ontwikkelingstrajecten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Droom van opgroeien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>
                <a:solidFill>
                  <a:srgbClr val="FF0000"/>
                </a:solidFill>
              </a:rPr>
              <a:t>Beleidsbrief (BBT) 2020 - 2021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76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BBT – Beleidsbrief 2020-2021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8787" y="1600201"/>
            <a:ext cx="8116616" cy="4451188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Bijkomend 0,02 </a:t>
            </a:r>
            <a:r>
              <a:rPr lang="nl-BE" dirty="0" err="1" smtClean="0"/>
              <a:t>vte</a:t>
            </a:r>
            <a:r>
              <a:rPr lang="nl-BE" dirty="0" smtClean="0"/>
              <a:t> in 2020</a:t>
            </a:r>
          </a:p>
          <a:p>
            <a:r>
              <a:rPr lang="nl-BE" dirty="0" smtClean="0"/>
              <a:t>Gezinshuizen</a:t>
            </a:r>
          </a:p>
          <a:p>
            <a:pPr lvl="1"/>
            <a:r>
              <a:rPr lang="nl-BE" dirty="0" smtClean="0"/>
              <a:t>Uitbreiding concept oudere doelgroep en langere trajecten</a:t>
            </a:r>
          </a:p>
          <a:p>
            <a:pPr lvl="1"/>
            <a:r>
              <a:rPr lang="nl-BE" dirty="0" smtClean="0"/>
              <a:t>Regelgevend kader beschikbaar maken mee </a:t>
            </a:r>
            <a:r>
              <a:rPr lang="nl-BE" dirty="0" err="1" smtClean="0"/>
              <a:t>obv</a:t>
            </a:r>
            <a:r>
              <a:rPr lang="nl-BE" dirty="0" smtClean="0"/>
              <a:t> </a:t>
            </a:r>
            <a:r>
              <a:rPr lang="nl-BE" dirty="0" err="1" smtClean="0"/>
              <a:t>imput</a:t>
            </a:r>
            <a:r>
              <a:rPr lang="nl-BE" dirty="0" smtClean="0"/>
              <a:t> andere pilootprojecten</a:t>
            </a:r>
          </a:p>
          <a:p>
            <a:pPr lvl="1"/>
            <a:r>
              <a:rPr lang="nl-BE" dirty="0" smtClean="0"/>
              <a:t>Aandacht voor broers en zussen</a:t>
            </a:r>
          </a:p>
          <a:p>
            <a:r>
              <a:rPr lang="nl-BE" dirty="0" smtClean="0"/>
              <a:t>Beveiligend verblijf</a:t>
            </a:r>
          </a:p>
          <a:p>
            <a:pPr lvl="1"/>
            <a:r>
              <a:rPr lang="nl-BE" dirty="0" smtClean="0"/>
              <a:t>Uitrol + samenwerking onderwijs en GGZ + positief leefklimaat</a:t>
            </a:r>
          </a:p>
          <a:p>
            <a:pPr lvl="1"/>
            <a:endParaRPr lang="nl-BE" dirty="0"/>
          </a:p>
          <a:p>
            <a:pPr marL="0" indent="0">
              <a:buNone/>
            </a:pPr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29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nog?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8787" y="1600201"/>
            <a:ext cx="8116616" cy="4451188"/>
          </a:xfrm>
        </p:spPr>
        <p:txBody>
          <a:bodyPr>
            <a:normAutofit/>
          </a:bodyPr>
          <a:lstStyle/>
          <a:p>
            <a:r>
              <a:rPr lang="nl-BE" dirty="0" smtClean="0"/>
              <a:t>Nog niet gehad over bestaande differentiatie</a:t>
            </a:r>
          </a:p>
          <a:p>
            <a:pPr lvl="1"/>
            <a:r>
              <a:rPr lang="nl-BE" dirty="0" smtClean="0"/>
              <a:t>TCK, KWE, </a:t>
            </a:r>
            <a:r>
              <a:rPr lang="nl-BE" dirty="0" err="1" smtClean="0"/>
              <a:t>halfweghuizen</a:t>
            </a:r>
            <a:r>
              <a:rPr lang="nl-BE" dirty="0" smtClean="0"/>
              <a:t>, midweekhuizen, verblijf 7/7 en 5/7, …</a:t>
            </a:r>
          </a:p>
          <a:p>
            <a:pPr lvl="1"/>
            <a:r>
              <a:rPr lang="nl-BE" dirty="0" smtClean="0"/>
              <a:t>Beveiligend verblijf -&gt; </a:t>
            </a:r>
            <a:r>
              <a:rPr lang="nl-BE" dirty="0" smtClean="0"/>
              <a:t>pleisterplekken</a:t>
            </a:r>
          </a:p>
          <a:p>
            <a:r>
              <a:rPr lang="nl-BE" dirty="0" smtClean="0"/>
              <a:t>Actieplan jongvolwassenen</a:t>
            </a:r>
          </a:p>
          <a:p>
            <a:pPr lvl="1"/>
            <a:r>
              <a:rPr lang="nl-BE" dirty="0" smtClean="0"/>
              <a:t>Modules tot 25 jaar</a:t>
            </a:r>
          </a:p>
          <a:p>
            <a:pPr lvl="1"/>
            <a:r>
              <a:rPr lang="nl-BE" dirty="0" smtClean="0"/>
              <a:t>Groeiplan en ondersteuningsplan</a:t>
            </a:r>
          </a:p>
          <a:p>
            <a:pPr lvl="1"/>
            <a:r>
              <a:rPr lang="nl-BE" dirty="0" smtClean="0"/>
              <a:t>KWE en CBAW</a:t>
            </a:r>
            <a:endParaRPr lang="nl-BE" dirty="0" smtClean="0"/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00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Nota uithuisplaatsing jonge kinderen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nl-NL" dirty="0" smtClean="0"/>
              <a:t>September 2016</a:t>
            </a:r>
          </a:p>
          <a:p>
            <a:pPr>
              <a:spcAft>
                <a:spcPts val="1200"/>
              </a:spcAft>
            </a:pPr>
            <a:r>
              <a:rPr lang="nl-NL" dirty="0" smtClean="0"/>
              <a:t>Jonge kinderen: - 6 jaar </a:t>
            </a:r>
          </a:p>
          <a:p>
            <a:pPr>
              <a:spcAft>
                <a:spcPts val="1200"/>
              </a:spcAft>
            </a:pPr>
            <a:r>
              <a:rPr lang="nl-NL" dirty="0" smtClean="0"/>
              <a:t>UHP voorkomen</a:t>
            </a:r>
          </a:p>
          <a:p>
            <a:pPr>
              <a:spcAft>
                <a:spcPts val="1200"/>
              </a:spcAft>
            </a:pPr>
            <a:r>
              <a:rPr lang="nl-NL" dirty="0" smtClean="0"/>
              <a:t>Pleiten voor een zorgvuldig proces van indicatiestelling</a:t>
            </a:r>
          </a:p>
          <a:p>
            <a:pPr lvl="1">
              <a:spcAft>
                <a:spcPts val="1200"/>
              </a:spcAft>
            </a:pPr>
            <a:r>
              <a:rPr lang="nl-NL" dirty="0" smtClean="0"/>
              <a:t>Tijdelijke of meer permanente UHP</a:t>
            </a:r>
          </a:p>
          <a:p>
            <a:pPr>
              <a:spcAft>
                <a:spcPts val="1200"/>
              </a:spcAft>
            </a:pPr>
            <a:r>
              <a:rPr lang="nl-NL" dirty="0" err="1" smtClean="0"/>
              <a:t>Aanbodsvormen</a:t>
            </a:r>
            <a:endParaRPr lang="nl-NL" dirty="0" smtClean="0"/>
          </a:p>
          <a:p>
            <a:pPr lvl="1">
              <a:spcAft>
                <a:spcPts val="1200"/>
              </a:spcAft>
            </a:pPr>
            <a:r>
              <a:rPr lang="nl-NL" dirty="0" smtClean="0"/>
              <a:t>Pleegzorg als eerste te overwegen</a:t>
            </a:r>
          </a:p>
          <a:p>
            <a:pPr>
              <a:spcAft>
                <a:spcPts val="1200"/>
              </a:spcAft>
            </a:pPr>
            <a:endParaRPr lang="nl-NL" dirty="0"/>
          </a:p>
          <a:p>
            <a:pPr marL="0" indent="0">
              <a:spcAft>
                <a:spcPts val="1200"/>
              </a:spcAft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15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Opdracht vandaag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Waar wil je binnen 5 jaar staan met het </a:t>
            </a:r>
            <a:r>
              <a:rPr lang="nl-BE" dirty="0" err="1" smtClean="0"/>
              <a:t>resi</a:t>
            </a:r>
            <a:r>
              <a:rPr lang="nl-BE" dirty="0" smtClean="0"/>
              <a:t>-werken in je eigen voorziening?</a:t>
            </a:r>
          </a:p>
          <a:p>
            <a:r>
              <a:rPr lang="nl-BE" dirty="0" smtClean="0"/>
              <a:t>Waarin heb je </a:t>
            </a:r>
            <a:r>
              <a:rPr lang="nl-BE" dirty="0" smtClean="0"/>
              <a:t>dan ondersteuning </a:t>
            </a:r>
            <a:r>
              <a:rPr lang="nl-BE" dirty="0" smtClean="0"/>
              <a:t>in </a:t>
            </a:r>
            <a:r>
              <a:rPr lang="nl-BE" dirty="0" smtClean="0"/>
              <a:t>nodig en aan </a:t>
            </a:r>
            <a:r>
              <a:rPr lang="nl-BE" dirty="0" smtClean="0"/>
              <a:t>welke thema’s moeten we (voorzieningen en Vlaams Welzijnsverbond) werken om dit te faciliteren?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36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owerpoint-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744134" y="5005078"/>
            <a:ext cx="56683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nl-NL" sz="2800" i="1" dirty="0" smtClean="0">
                <a:solidFill>
                  <a:srgbClr val="358F37"/>
                </a:solidFill>
              </a:rPr>
              <a:t>Hier kan nog een uitsmijter komen</a:t>
            </a:r>
            <a:br>
              <a:rPr lang="nl-NL" sz="2800" i="1" dirty="0" smtClean="0">
                <a:solidFill>
                  <a:srgbClr val="358F37"/>
                </a:solidFill>
              </a:rPr>
            </a:br>
            <a:r>
              <a:rPr lang="nl-NL" sz="2800" i="1" dirty="0" smtClean="0">
                <a:solidFill>
                  <a:srgbClr val="358F37"/>
                </a:solidFill>
              </a:rPr>
              <a:t>op één of twee lijnen</a:t>
            </a:r>
            <a:endParaRPr lang="nl-NL" sz="2800" i="1" dirty="0">
              <a:solidFill>
                <a:srgbClr val="358F37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31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85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Nota uithuisplaatsing jonge kinderen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75614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nl-NL" dirty="0" smtClean="0"/>
              <a:t>Residentiële opvang</a:t>
            </a:r>
          </a:p>
          <a:p>
            <a:pPr lvl="1">
              <a:spcAft>
                <a:spcPts val="1200"/>
              </a:spcAft>
            </a:pPr>
            <a:r>
              <a:rPr lang="nl-NL" dirty="0" smtClean="0"/>
              <a:t>Aantal bedenkingen bij </a:t>
            </a:r>
            <a:r>
              <a:rPr lang="nl-NL" dirty="0" err="1" smtClean="0"/>
              <a:t>resi</a:t>
            </a:r>
            <a:r>
              <a:rPr lang="nl-NL" dirty="0" smtClean="0"/>
              <a:t> opvang</a:t>
            </a:r>
          </a:p>
          <a:p>
            <a:pPr lvl="2">
              <a:spcAft>
                <a:spcPts val="1200"/>
              </a:spcAft>
            </a:pPr>
            <a:r>
              <a:rPr lang="nl-NL" dirty="0" smtClean="0"/>
              <a:t>Internationale tendens van de-institutionalisering</a:t>
            </a:r>
          </a:p>
          <a:p>
            <a:pPr lvl="2">
              <a:spcAft>
                <a:spcPts val="1200"/>
              </a:spcAft>
            </a:pPr>
            <a:r>
              <a:rPr lang="nl-NL" dirty="0" smtClean="0"/>
              <a:t>Hechting</a:t>
            </a:r>
          </a:p>
          <a:p>
            <a:pPr lvl="2">
              <a:spcAft>
                <a:spcPts val="1200"/>
              </a:spcAft>
            </a:pPr>
            <a:r>
              <a:rPr lang="nl-NL" dirty="0" smtClean="0"/>
              <a:t>Breuken met gezin maar ook met samenleving</a:t>
            </a:r>
          </a:p>
          <a:p>
            <a:pPr lvl="1">
              <a:spcAft>
                <a:spcPts val="1200"/>
              </a:spcAft>
            </a:pPr>
            <a:r>
              <a:rPr lang="nl-NL" dirty="0" smtClean="0"/>
              <a:t>Aandacht voor verblijfsduur en nood aan kleinschalige </a:t>
            </a:r>
            <a:r>
              <a:rPr lang="nl-NL" dirty="0" err="1" smtClean="0"/>
              <a:t>resi</a:t>
            </a:r>
            <a:r>
              <a:rPr lang="nl-NL" dirty="0" smtClean="0"/>
              <a:t> zorg met gezinsklimaat</a:t>
            </a:r>
          </a:p>
          <a:p>
            <a:pPr lvl="2">
              <a:spcAft>
                <a:spcPts val="1200"/>
              </a:spcAft>
            </a:pPr>
            <a:r>
              <a:rPr lang="nl-BE" dirty="0" smtClean="0"/>
              <a:t>huiselijk </a:t>
            </a:r>
            <a:r>
              <a:rPr lang="nl-BE" dirty="0"/>
              <a:t>/ vaste begeleiders / in de buurt </a:t>
            </a:r>
          </a:p>
          <a:p>
            <a:pPr lvl="1">
              <a:spcAft>
                <a:spcPts val="1200"/>
              </a:spcAft>
            </a:pPr>
            <a:endParaRPr lang="nl-NL" dirty="0"/>
          </a:p>
          <a:p>
            <a:pPr marL="0" indent="0">
              <a:spcAft>
                <a:spcPts val="1200"/>
              </a:spcAft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72F8320-998D-224E-8B89-806D4C763A87}" type="slidenum">
              <a:rPr lang="nl-NL" smtClean="0"/>
              <a:pPr algn="r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79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Nota uithuisplaatsing jonge kinderen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Residentiële opvang van gezinnen</a:t>
            </a:r>
          </a:p>
          <a:p>
            <a:pPr lvl="1"/>
            <a:r>
              <a:rPr lang="nl-BE" dirty="0" smtClean="0"/>
              <a:t>Geen uitgezinsplaatsing van het kind</a:t>
            </a:r>
          </a:p>
          <a:p>
            <a:r>
              <a:rPr lang="nl-BE" dirty="0" smtClean="0"/>
              <a:t>Conclusies</a:t>
            </a:r>
          </a:p>
          <a:p>
            <a:pPr lvl="1"/>
            <a:r>
              <a:rPr lang="nl-BE" dirty="0" smtClean="0"/>
              <a:t>Pleegzorg eerste optie: meer en beter</a:t>
            </a:r>
          </a:p>
          <a:p>
            <a:pPr lvl="1"/>
            <a:r>
              <a:rPr lang="nl-BE" dirty="0" smtClean="0"/>
              <a:t>Duidelijke plek aan </a:t>
            </a:r>
            <a:r>
              <a:rPr lang="nl-BE" dirty="0" err="1" smtClean="0"/>
              <a:t>resi</a:t>
            </a:r>
            <a:r>
              <a:rPr lang="nl-BE" dirty="0" smtClean="0"/>
              <a:t> opvang: gerichter en beter</a:t>
            </a:r>
          </a:p>
          <a:p>
            <a:r>
              <a:rPr lang="nl-BE" dirty="0" smtClean="0"/>
              <a:t>2 wegen</a:t>
            </a:r>
          </a:p>
          <a:p>
            <a:pPr lvl="1"/>
            <a:r>
              <a:rPr lang="nl-BE" dirty="0" smtClean="0"/>
              <a:t>Aantal pilootprojecten</a:t>
            </a:r>
          </a:p>
          <a:p>
            <a:pPr lvl="1"/>
            <a:r>
              <a:rPr lang="nl-BE" dirty="0" smtClean="0"/>
              <a:t>Experimenteren binnen eigen werking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75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Onze reactie op nota UHP jonge </a:t>
            </a:r>
            <a:r>
              <a:rPr lang="nl-NL" dirty="0" err="1" smtClean="0"/>
              <a:t>kn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 smtClean="0"/>
              <a:t>April 2017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UHP voorkomen</a:t>
            </a:r>
          </a:p>
          <a:p>
            <a:pPr marL="857250" lvl="1" indent="-457200"/>
            <a:r>
              <a:rPr lang="nl-BE" dirty="0" smtClean="0"/>
              <a:t>Inzetten op basisdienstverlening en preventieve gezinsondersteuning</a:t>
            </a:r>
          </a:p>
          <a:p>
            <a:pPr marL="857250" lvl="1" indent="-457200"/>
            <a:r>
              <a:rPr lang="nl-BE" dirty="0" smtClean="0"/>
              <a:t>CIG een belangrijke plaats geven in hulpverleningslandschap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Maatwerk als uitgangspunt</a:t>
            </a:r>
          </a:p>
          <a:p>
            <a:pPr marL="857250" lvl="1" indent="-457200"/>
            <a:r>
              <a:rPr lang="nl-BE" dirty="0" err="1" smtClean="0"/>
              <a:t>Plzg</a:t>
            </a:r>
            <a:r>
              <a:rPr lang="nl-BE" dirty="0" smtClean="0"/>
              <a:t> 1</a:t>
            </a:r>
            <a:r>
              <a:rPr lang="nl-BE" baseline="30000" dirty="0" smtClean="0"/>
              <a:t>ste</a:t>
            </a:r>
            <a:r>
              <a:rPr lang="nl-BE" dirty="0" smtClean="0"/>
              <a:t> alternatief te absoluut. Kijken naar beste en minst ingrijpende oplossing</a:t>
            </a:r>
          </a:p>
          <a:p>
            <a:pPr marL="857250" lvl="1" indent="-457200"/>
            <a:r>
              <a:rPr lang="nl-BE" dirty="0" smtClean="0"/>
              <a:t>Geen of-of beleid, ook gedeelde opvang </a:t>
            </a:r>
            <a:r>
              <a:rPr lang="nl-BE" dirty="0" err="1" smtClean="0"/>
              <a:t>mgl</a:t>
            </a:r>
            <a:endParaRPr lang="nl-BE" dirty="0" smtClean="0"/>
          </a:p>
          <a:p>
            <a:pPr marL="514350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75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Onze reactie op nota UHP jonge </a:t>
            </a:r>
            <a:r>
              <a:rPr lang="nl-NL" dirty="0" err="1" smtClean="0"/>
              <a:t>kn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nl-BE" dirty="0" smtClean="0"/>
              <a:t>Meer en betere pleegzorg en </a:t>
            </a:r>
            <a:r>
              <a:rPr lang="nl-BE" dirty="0" err="1" smtClean="0"/>
              <a:t>resi</a:t>
            </a:r>
            <a:r>
              <a:rPr lang="nl-BE" dirty="0" smtClean="0"/>
              <a:t>: investeren</a:t>
            </a:r>
          </a:p>
          <a:p>
            <a:pPr marL="857250" lvl="1" indent="-457200"/>
            <a:r>
              <a:rPr lang="nl-BE" dirty="0" smtClean="0"/>
              <a:t>Model van kleinere leefgroepen</a:t>
            </a:r>
          </a:p>
          <a:p>
            <a:pPr marL="857250" lvl="1" indent="-457200"/>
            <a:r>
              <a:rPr lang="nl-BE" dirty="0" smtClean="0"/>
              <a:t>Andere werkvormen als gezinshuizen verkennen</a:t>
            </a:r>
          </a:p>
          <a:p>
            <a:pPr marL="857250" lvl="1" indent="-457200"/>
            <a:r>
              <a:rPr lang="nl-BE" dirty="0" smtClean="0"/>
              <a:t>Kijken naar </a:t>
            </a:r>
            <a:r>
              <a:rPr lang="nl-BE" dirty="0" err="1" smtClean="0"/>
              <a:t>good</a:t>
            </a:r>
            <a:r>
              <a:rPr lang="nl-BE" dirty="0" smtClean="0"/>
              <a:t> </a:t>
            </a:r>
            <a:r>
              <a:rPr lang="nl-BE" dirty="0" err="1" smtClean="0"/>
              <a:t>practices</a:t>
            </a:r>
            <a:r>
              <a:rPr lang="nl-BE" dirty="0" smtClean="0"/>
              <a:t> die er momenteel zijn in de praktijk.</a:t>
            </a:r>
          </a:p>
          <a:p>
            <a:pPr marL="514350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9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18" y="105230"/>
            <a:ext cx="7924799" cy="1143000"/>
          </a:xfrm>
        </p:spPr>
        <p:txBody>
          <a:bodyPr/>
          <a:lstStyle/>
          <a:p>
            <a:r>
              <a:rPr lang="nl-BE" dirty="0" smtClean="0"/>
              <a:t>Inhoud presentatie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248230"/>
            <a:ext cx="7924799" cy="510812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Nota uithuisplaatsing jonge kinderen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Onze reactie op nota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>
                <a:solidFill>
                  <a:srgbClr val="FF0000"/>
                </a:solidFill>
              </a:rPr>
              <a:t>Gezinshuizen</a:t>
            </a:r>
            <a:r>
              <a:rPr lang="nl-BE" dirty="0" smtClean="0"/>
              <a:t> 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Conceptnota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Simbahuizen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Nota kleinschalige opvanginitiatieven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Bouwstenennota taskforce verblijf</a:t>
            </a:r>
          </a:p>
          <a:p>
            <a:pPr marL="914400" lvl="1" indent="-514350">
              <a:buFont typeface="+mj-lt"/>
              <a:buAutoNum type="alphaLcParenR"/>
            </a:pPr>
            <a:r>
              <a:rPr lang="nl-BE" dirty="0" smtClean="0"/>
              <a:t>Resolutie meerjarenperspectief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Positief Leefklimaat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Gedeelde ontwikkelingstrajecten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Droom van opgroeien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Beleidsbrief (BBT) 2020 - 2021</a:t>
            </a:r>
          </a:p>
          <a:p>
            <a:pPr marL="514350" indent="-514350">
              <a:buFont typeface="+mj-lt"/>
              <a:buAutoNum type="arabicPeriod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37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Gezinshuizen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3" y="1600200"/>
            <a:ext cx="7924799" cy="47561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Conceptnota van </a:t>
            </a:r>
            <a:r>
              <a:rPr lang="nl-BE" dirty="0" err="1" smtClean="0"/>
              <a:t>Lorin</a:t>
            </a:r>
            <a:r>
              <a:rPr lang="nl-BE" dirty="0" smtClean="0"/>
              <a:t> </a:t>
            </a:r>
            <a:r>
              <a:rPr lang="nl-BE" dirty="0" err="1" smtClean="0"/>
              <a:t>Parys</a:t>
            </a:r>
            <a:r>
              <a:rPr lang="nl-BE" dirty="0" smtClean="0"/>
              <a:t> (2017)</a:t>
            </a:r>
          </a:p>
          <a:p>
            <a:pPr marL="857250" lvl="1" indent="-457200"/>
            <a:r>
              <a:rPr lang="nl-BE" dirty="0" smtClean="0"/>
              <a:t>UHP kinderen jonger dan 6 jaar in een gezin (de-institutionalisering – hechting)</a:t>
            </a:r>
          </a:p>
          <a:p>
            <a:pPr marL="857250" lvl="1" indent="-457200"/>
            <a:r>
              <a:rPr lang="nl-BE" dirty="0" smtClean="0"/>
              <a:t>Vaste begeleiders: gezinshuishouders</a:t>
            </a:r>
          </a:p>
          <a:p>
            <a:pPr marL="1257300" lvl="2" indent="-457200"/>
            <a:r>
              <a:rPr lang="nl-BE" dirty="0" smtClean="0"/>
              <a:t>Zelfstandig of in dienst</a:t>
            </a:r>
          </a:p>
          <a:p>
            <a:pPr marL="1257300" lvl="2" indent="-457200"/>
            <a:r>
              <a:rPr lang="nl-BE" dirty="0" smtClean="0"/>
              <a:t>Steeds overeenkomst en ondersteuning voorziening</a:t>
            </a:r>
          </a:p>
          <a:p>
            <a:pPr marL="857250" lvl="1" indent="-457200"/>
            <a:r>
              <a:rPr lang="nl-BE" dirty="0" smtClean="0"/>
              <a:t>4 kinderen bovenop eigen gezin</a:t>
            </a:r>
          </a:p>
          <a:p>
            <a:pPr marL="857250" lvl="1" indent="-457200"/>
            <a:r>
              <a:rPr lang="nl-BE" dirty="0" smtClean="0"/>
              <a:t>Mogelijks verschillende types: </a:t>
            </a:r>
            <a:r>
              <a:rPr lang="nl-BE" dirty="0" err="1" smtClean="0"/>
              <a:t>perspectiefbiedend</a:t>
            </a:r>
            <a:r>
              <a:rPr lang="nl-BE" dirty="0" smtClean="0"/>
              <a:t>, </a:t>
            </a:r>
            <a:r>
              <a:rPr lang="nl-BE" dirty="0" err="1" smtClean="0"/>
              <a:t>perspectiefzoekend</a:t>
            </a:r>
            <a:r>
              <a:rPr lang="nl-BE" dirty="0" smtClean="0"/>
              <a:t>, kortdurende crisisopvang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8320-998D-224E-8B89-806D4C763A8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13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.pptx" id="{53ED0AED-8F17-4791-9CC6-3F96529B107A}" vid="{18F9CDF9-788B-4246-847A-1598AD151E6C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logo presentatie Vlaams Welzijnsverbond</Template>
  <TotalTime>2221</TotalTime>
  <Words>1616</Words>
  <Application>Microsoft Office PowerPoint</Application>
  <PresentationFormat>Diavoorstelling (4:3)</PresentationFormat>
  <Paragraphs>394</Paragraphs>
  <Slides>31</Slides>
  <Notes>31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Office-thema</vt:lpstr>
      <vt:lpstr>PowerPoint-presentatie</vt:lpstr>
      <vt:lpstr>Inhoud presentatie</vt:lpstr>
      <vt:lpstr>Nota uithuisplaatsing jonge kinderen</vt:lpstr>
      <vt:lpstr>Nota uithuisplaatsing jonge kinderen</vt:lpstr>
      <vt:lpstr>Nota uithuisplaatsing jonge kinderen</vt:lpstr>
      <vt:lpstr>Onze reactie op nota UHP jonge kn</vt:lpstr>
      <vt:lpstr>Onze reactie op nota UHP jonge kn</vt:lpstr>
      <vt:lpstr>Inhoud presentatie</vt:lpstr>
      <vt:lpstr>Gezinshuizen</vt:lpstr>
      <vt:lpstr>Gezinshuizen</vt:lpstr>
      <vt:lpstr>Gezinshuizen</vt:lpstr>
      <vt:lpstr>Gezinshuizen</vt:lpstr>
      <vt:lpstr>Inhoud presentatie</vt:lpstr>
      <vt:lpstr>Bouwstenennota Taskforce verblijf</vt:lpstr>
      <vt:lpstr>Bouwstenennota Taskforce verblijf</vt:lpstr>
      <vt:lpstr>Bouwstenennota Taskforce verblijf</vt:lpstr>
      <vt:lpstr>Resolutie meerjarenperspectief voor de jeugdhulpverlening april 2019</vt:lpstr>
      <vt:lpstr>Inhoud presentatie</vt:lpstr>
      <vt:lpstr>Project positief leefklimaat</vt:lpstr>
      <vt:lpstr>Inhoud presentatie</vt:lpstr>
      <vt:lpstr>WG Gedeelde verantwoordelijkheid bij geblokkeerde ontwikkelingstrajecten</vt:lpstr>
      <vt:lpstr>WG Gedeelde verantwoordelijkheid bij geblokkeerde ontwikkelingstrajecten</vt:lpstr>
      <vt:lpstr>WG Gedeelde verantwoordelijkheid bij geblokkeerde ontwikkelingstrajecten</vt:lpstr>
      <vt:lpstr>Inhoud presentatie</vt:lpstr>
      <vt:lpstr>Droom van Opgroeien</vt:lpstr>
      <vt:lpstr>Droom van Opgroeien</vt:lpstr>
      <vt:lpstr>Inhoud presentatie</vt:lpstr>
      <vt:lpstr>BBT – Beleidsbrief 2020-2021</vt:lpstr>
      <vt:lpstr>Wat nog?</vt:lpstr>
      <vt:lpstr>Opdracht vandaag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Eddy Van den hove</dc:creator>
  <cp:lastModifiedBy>Eddy Van den hove</cp:lastModifiedBy>
  <cp:revision>60</cp:revision>
  <cp:lastPrinted>2020-11-24T17:02:33Z</cp:lastPrinted>
  <dcterms:created xsi:type="dcterms:W3CDTF">2020-11-20T06:24:23Z</dcterms:created>
  <dcterms:modified xsi:type="dcterms:W3CDTF">2020-11-25T12:43:07Z</dcterms:modified>
</cp:coreProperties>
</file>