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77" r:id="rId2"/>
    <p:sldId id="257" r:id="rId3"/>
    <p:sldId id="310" r:id="rId4"/>
    <p:sldId id="311" r:id="rId5"/>
    <p:sldId id="313" r:id="rId6"/>
    <p:sldId id="314" r:id="rId7"/>
    <p:sldId id="315" r:id="rId8"/>
    <p:sldId id="316" r:id="rId9"/>
    <p:sldId id="368" r:id="rId10"/>
    <p:sldId id="317" r:id="rId11"/>
    <p:sldId id="318" r:id="rId12"/>
    <p:sldId id="319" r:id="rId13"/>
    <p:sldId id="343" r:id="rId14"/>
    <p:sldId id="366" r:id="rId15"/>
    <p:sldId id="367" r:id="rId16"/>
    <p:sldId id="365" r:id="rId17"/>
  </p:sldIdLst>
  <p:sldSz cx="9144000" cy="6858000" type="screen4x3"/>
  <p:notesSz cx="6735763" cy="98663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5" d="100"/>
          <a:sy n="45" d="100"/>
        </p:scale>
        <p:origin x="71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198" y="0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445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198" y="9372445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A9CBFF-B137-4D36-B618-588FA1154F2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6187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198" y="0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07" y="4686223"/>
            <a:ext cx="4939350" cy="444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445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198" y="9372445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E6AD62-B93A-4AE1-AB64-AAC8B1F416D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47312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26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65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950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045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340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2469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952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931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011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100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655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009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00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007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28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DAADEA-ADDB-4B27-ADD4-7BA79BE144A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A1E59D-E980-415A-BB73-66540718C99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9CA013-AA9F-422F-8B67-C0FCD7AADB0A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88A869-236E-4E55-8AD9-07374E8C73FC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116E20-43C6-4648-A2F5-7D5E108389EE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CCE8FA-5F58-45B1-A60E-A0D1C090916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3F69F3-9786-47DF-BBA9-BD408725B55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AF581B-EC7C-4BAF-81FD-8806741D0B0C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9AF55D-602A-4A9C-AE1E-A93DD42A8076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E7AC3F-72DE-44BD-BA72-4B16478C3F1F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F5D570-38C6-461C-B413-23D09AD2F13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F681C7C-D36B-4017-9A8E-735FEF28CF70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fade/>
  </p:transition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9900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683496"/>
          </a:xfrm>
        </p:spPr>
        <p:txBody>
          <a:bodyPr/>
          <a:lstStyle/>
          <a:p>
            <a:pPr algn="ctr"/>
            <a:r>
              <a:rPr lang="en-US" sz="3800" dirty="0" smtClean="0"/>
              <a:t>Vrijwilligerswerk en de wet - </a:t>
            </a:r>
            <a:br>
              <a:rPr lang="en-US" sz="3800" dirty="0" smtClean="0"/>
            </a:br>
            <a:r>
              <a:rPr lang="en-US" sz="3800" dirty="0" smtClean="0"/>
              <a:t>hoe zit </a:t>
            </a:r>
            <a:r>
              <a:rPr lang="en-US" sz="3800" dirty="0" err="1" smtClean="0"/>
              <a:t>dat</a:t>
            </a:r>
            <a:r>
              <a:rPr lang="en-US" sz="3800" dirty="0" smtClean="0"/>
              <a:t> </a:t>
            </a:r>
            <a:r>
              <a:rPr lang="en-US" sz="3800" dirty="0" err="1" smtClean="0"/>
              <a:t>weer</a:t>
            </a:r>
            <a:r>
              <a:rPr lang="en-US" sz="3800" dirty="0" smtClean="0"/>
              <a:t>?</a:t>
            </a:r>
            <a:endParaRPr lang="en-US" sz="38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6992"/>
            <a:ext cx="7772400" cy="2520280"/>
          </a:xfrm>
        </p:spPr>
        <p:txBody>
          <a:bodyPr/>
          <a:lstStyle/>
          <a:p>
            <a:pPr>
              <a:buFontTx/>
              <a:buNone/>
            </a:pPr>
            <a:endParaRPr lang="nl-BE" dirty="0"/>
          </a:p>
          <a:p>
            <a:pPr algn="ctr">
              <a:buFontTx/>
              <a:buNone/>
            </a:pPr>
            <a:endParaRPr lang="nl-BE" sz="4400" dirty="0" smtClean="0"/>
          </a:p>
          <a:p>
            <a:pPr>
              <a:buFontTx/>
              <a:buNone/>
            </a:pPr>
            <a:endParaRPr lang="nl-BE" sz="2000" dirty="0" smtClean="0"/>
          </a:p>
          <a:p>
            <a:pPr>
              <a:buFontTx/>
              <a:buNone/>
            </a:pPr>
            <a:r>
              <a:rPr lang="nl-BE" sz="1600" dirty="0" smtClean="0"/>
              <a:t>Liliane </a:t>
            </a:r>
            <a:r>
              <a:rPr lang="nl-BE" sz="1600" dirty="0" err="1" smtClean="0"/>
              <a:t>Krokaert</a:t>
            </a:r>
            <a:r>
              <a:rPr lang="nl-BE" sz="1600" dirty="0"/>
              <a:t>				</a:t>
            </a:r>
            <a:r>
              <a:rPr lang="nl-BE" sz="1600" dirty="0" smtClean="0"/>
              <a:t>Studiedag Vlaams Welzijnsverbond</a:t>
            </a:r>
          </a:p>
          <a:p>
            <a:pPr>
              <a:buFontTx/>
              <a:buNone/>
            </a:pPr>
            <a:r>
              <a:rPr lang="nl-BE" sz="1600" dirty="0" smtClean="0"/>
              <a:t>Present Caritas vrijwilligerswerk vzw			27 februari 2019		</a:t>
            </a:r>
          </a:p>
          <a:p>
            <a:pPr algn="ctr">
              <a:buFontTx/>
              <a:buNone/>
            </a:pPr>
            <a:endParaRPr lang="en-GB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Het decreet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800" dirty="0" smtClean="0"/>
              <a:t>Decreet vrijwilligerswerk in welzijn, volksgezondheid en gezin</a:t>
            </a:r>
          </a:p>
          <a:p>
            <a:r>
              <a:rPr lang="nl-BE" sz="1800" dirty="0" smtClean="0"/>
              <a:t>Van 3 april 2009</a:t>
            </a:r>
          </a:p>
          <a:p>
            <a:r>
              <a:rPr lang="nl-BE" sz="1800" dirty="0" smtClean="0"/>
              <a:t>Uitvoeringsbesluiten op 26 februari 2010</a:t>
            </a:r>
          </a:p>
          <a:p>
            <a:r>
              <a:rPr lang="nl-BE" sz="1800" dirty="0" smtClean="0"/>
              <a:t>Uitvoering vanaf 1 januari 2011</a:t>
            </a:r>
          </a:p>
          <a:p>
            <a:r>
              <a:rPr lang="nl-BE" sz="1800" dirty="0" smtClean="0"/>
              <a:t>Tekst zoals vandaag van toepassing </a:t>
            </a:r>
            <a:r>
              <a:rPr lang="nl-BE" sz="1800" dirty="0" smtClean="0">
                <a:sym typeface="Wingdings" panose="05000000000000000000" pitchFamily="2" charset="2"/>
              </a:rPr>
              <a:t> </a:t>
            </a:r>
            <a:r>
              <a:rPr lang="nl-BE" sz="1800" dirty="0" smtClean="0">
                <a:solidFill>
                  <a:srgbClr val="009900"/>
                </a:solidFill>
              </a:rPr>
              <a:t>www.vrijwilligerswetgeving.be</a:t>
            </a:r>
            <a:endParaRPr lang="nl-BE" sz="1800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Toepassingsgebied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20888"/>
            <a:ext cx="7772400" cy="3675112"/>
          </a:xfrm>
        </p:spPr>
        <p:txBody>
          <a:bodyPr/>
          <a:lstStyle/>
          <a:p>
            <a:r>
              <a:rPr lang="nl-BE" sz="1800" dirty="0" smtClean="0"/>
              <a:t>Alle organisaties erkend binnen Welzijn, Volksgezondheid en Gezin die met vrijwilligers werken</a:t>
            </a:r>
          </a:p>
          <a:p>
            <a:r>
              <a:rPr lang="nl-BE" sz="1800" dirty="0" smtClean="0"/>
              <a:t>Ingebouwd vrijwilligerswerk: organisatie met hoofdzakelijk beroepskrachten, vrijwilligers voeren aanvullende taken uit</a:t>
            </a:r>
          </a:p>
          <a:p>
            <a:r>
              <a:rPr lang="nl-BE" sz="1800" dirty="0" smtClean="0"/>
              <a:t>Autonoom vrijwilligerswerk: organisatie die haar doelstellingen hoofdzakelijk of uitsluitend nastreeft met vrijwilligers</a:t>
            </a:r>
            <a:endParaRPr lang="nl-BE" sz="1800" dirty="0"/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Kwaliteitsvol vrijwilligerswerk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2000" dirty="0" smtClean="0"/>
              <a:t>Definitie is dezelfde als in de federale wetgeving</a:t>
            </a:r>
          </a:p>
          <a:p>
            <a:pPr>
              <a:buNone/>
            </a:pPr>
            <a:endParaRPr lang="nl-BE" sz="2000" dirty="0" smtClean="0"/>
          </a:p>
          <a:p>
            <a:r>
              <a:rPr lang="nl-BE" sz="2000" dirty="0" smtClean="0"/>
              <a:t>Basisverplichtingen</a:t>
            </a:r>
          </a:p>
          <a:p>
            <a:pPr lvl="1"/>
            <a:r>
              <a:rPr lang="nl-BE" sz="1800" dirty="0" smtClean="0"/>
              <a:t>Rekruteringsbeleid</a:t>
            </a:r>
          </a:p>
          <a:p>
            <a:pPr lvl="1"/>
            <a:r>
              <a:rPr lang="nl-BE" sz="1800" dirty="0" smtClean="0"/>
              <a:t>Een passend onthaal van de vrijwilligers</a:t>
            </a:r>
          </a:p>
          <a:p>
            <a:pPr lvl="1"/>
            <a:r>
              <a:rPr lang="nl-BE" sz="1800" dirty="0" smtClean="0"/>
              <a:t>Ondersteuning en vorming op maat van de vrijwilliger en het vrijwilligerswerk</a:t>
            </a:r>
            <a:endParaRPr lang="nl-BE" sz="1800" dirty="0"/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Kwaliteitsvol vrijwilligerswerk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800" dirty="0" smtClean="0"/>
              <a:t>Afsprakennota</a:t>
            </a:r>
          </a:p>
          <a:p>
            <a:r>
              <a:rPr lang="nl-BE" sz="1800" dirty="0" smtClean="0"/>
              <a:t>Verzekering</a:t>
            </a:r>
          </a:p>
          <a:p>
            <a:r>
              <a:rPr lang="nl-BE" sz="1800" dirty="0" smtClean="0"/>
              <a:t>Vorming en opleiding</a:t>
            </a:r>
          </a:p>
          <a:p>
            <a:r>
              <a:rPr lang="nl-BE" sz="1800" dirty="0" smtClean="0"/>
              <a:t>Begeleiding van de vrijwilliger</a:t>
            </a:r>
            <a:endParaRPr lang="nl-BE" sz="1800" dirty="0"/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844824"/>
            <a:ext cx="4788024" cy="2693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480466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Onbelast bijklussen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sz="2000" dirty="0" smtClean="0"/>
              <a:t>Er zijn 3 categorieën:</a:t>
            </a:r>
          </a:p>
          <a:p>
            <a:pPr marL="0" indent="0">
              <a:buNone/>
            </a:pPr>
            <a:endParaRPr lang="nl-BE" sz="2000" dirty="0" smtClean="0"/>
          </a:p>
          <a:p>
            <a:r>
              <a:rPr lang="nl-BE" sz="2000" dirty="0" smtClean="0"/>
              <a:t>occasionele </a:t>
            </a:r>
            <a:r>
              <a:rPr lang="nl-BE" sz="2000" dirty="0"/>
              <a:t>klusjes bij medeburgers</a:t>
            </a:r>
          </a:p>
          <a:p>
            <a:r>
              <a:rPr lang="nl-BE" sz="2000" dirty="0" smtClean="0"/>
              <a:t>verenigingswerk</a:t>
            </a:r>
            <a:r>
              <a:rPr lang="nl-BE" sz="2000" dirty="0"/>
              <a:t> </a:t>
            </a:r>
          </a:p>
          <a:p>
            <a:r>
              <a:rPr lang="nl-BE" sz="2000" dirty="0"/>
              <a:t>bijverdiensten via erkende </a:t>
            </a:r>
            <a:r>
              <a:rPr lang="nl-BE" sz="2000" dirty="0" smtClean="0"/>
              <a:t>deelplatformen</a:t>
            </a:r>
            <a:endParaRPr lang="nl-BE" sz="2000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908586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Onbelast bijklussen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sz="2400" b="1" dirty="0"/>
              <a:t>Diensten van burger tot burger en verenigingswerk</a:t>
            </a:r>
          </a:p>
          <a:p>
            <a:endParaRPr lang="nl-BE" sz="2000" dirty="0" smtClean="0"/>
          </a:p>
          <a:p>
            <a:r>
              <a:rPr lang="nl-BE" sz="2000" dirty="0" smtClean="0"/>
              <a:t>Werknemers </a:t>
            </a:r>
            <a:r>
              <a:rPr lang="nl-BE" sz="2000" dirty="0"/>
              <a:t>die minimaal 4/5 werken</a:t>
            </a:r>
          </a:p>
          <a:p>
            <a:endParaRPr lang="nl-BE" sz="2000" dirty="0" smtClean="0"/>
          </a:p>
          <a:p>
            <a:r>
              <a:rPr lang="nl-BE" sz="2000" dirty="0" smtClean="0"/>
              <a:t>Zelfstandigen </a:t>
            </a:r>
            <a:r>
              <a:rPr lang="nl-BE" sz="2000" dirty="0"/>
              <a:t>in hoofdberoep: voorwaarde is dat ze niet dezelfde activiteit uitoefenen als hun hoofdactiviteit: een zelfstandige loodgieter mag bijvoorbeeld niet onbelast bijverdienen als loodgieter.</a:t>
            </a:r>
          </a:p>
          <a:p>
            <a:endParaRPr lang="nl-BE" sz="2000" dirty="0" smtClean="0"/>
          </a:p>
          <a:p>
            <a:r>
              <a:rPr lang="nl-BE" sz="2000" dirty="0" smtClean="0"/>
              <a:t>Gepensioneerden</a:t>
            </a:r>
            <a:r>
              <a:rPr lang="nl-BE" sz="2000" dirty="0"/>
              <a:t>.</a:t>
            </a:r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637293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Contact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98884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nl-BE" sz="2400" dirty="0" smtClean="0"/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BE" sz="2400" dirty="0" smtClean="0"/>
          </a:p>
          <a:p>
            <a:pPr marL="0" indent="0">
              <a:buNone/>
            </a:pPr>
            <a:r>
              <a:rPr lang="nl-BE" sz="1800" dirty="0" smtClean="0"/>
              <a:t>Liliane </a:t>
            </a:r>
            <a:r>
              <a:rPr lang="nl-BE" sz="1800" dirty="0" err="1" smtClean="0"/>
              <a:t>Krokaert</a:t>
            </a:r>
            <a:r>
              <a:rPr lang="nl-BE" sz="1800" dirty="0" smtClean="0"/>
              <a:t> / Jolien Jaspers</a:t>
            </a:r>
          </a:p>
          <a:p>
            <a:pPr marL="0" indent="0">
              <a:buNone/>
            </a:pPr>
            <a:r>
              <a:rPr lang="nl-BE" sz="1800" dirty="0" smtClean="0"/>
              <a:t>Nationaal coördinator</a:t>
            </a:r>
          </a:p>
          <a:p>
            <a:pPr marL="0" indent="0">
              <a:buNone/>
            </a:pPr>
            <a:r>
              <a:rPr lang="nl-BE" sz="1800" dirty="0" smtClean="0"/>
              <a:t>Present Caritas vrijwilligerswerk vzw</a:t>
            </a:r>
          </a:p>
          <a:p>
            <a:pPr marL="0" indent="0">
              <a:buNone/>
            </a:pPr>
            <a:r>
              <a:rPr lang="nl-BE" sz="1400" dirty="0" smtClean="0">
                <a:sym typeface="Wingdings" panose="05000000000000000000" pitchFamily="2" charset="2"/>
              </a:rPr>
              <a:t></a:t>
            </a:r>
            <a:r>
              <a:rPr lang="nl-BE" sz="1800" dirty="0" smtClean="0">
                <a:sym typeface="Wingdings" panose="05000000000000000000" pitchFamily="2" charset="2"/>
              </a:rPr>
              <a:t> </a:t>
            </a:r>
            <a:r>
              <a:rPr lang="nl-BE" sz="1800" dirty="0" err="1" smtClean="0"/>
              <a:t>Liefdadigheidstraat</a:t>
            </a:r>
            <a:r>
              <a:rPr lang="nl-BE" sz="1800" dirty="0" smtClean="0"/>
              <a:t> 39 – 1210 Brussel</a:t>
            </a:r>
            <a:br>
              <a:rPr lang="nl-BE" sz="1800" dirty="0" smtClean="0"/>
            </a:br>
            <a:r>
              <a:rPr lang="nl-BE" sz="1600" dirty="0" smtClean="0">
                <a:sym typeface="Wingdings" panose="05000000000000000000" pitchFamily="2" charset="2"/>
              </a:rPr>
              <a:t></a:t>
            </a:r>
            <a:r>
              <a:rPr lang="nl-BE" sz="1800" dirty="0" smtClean="0">
                <a:sym typeface="Wingdings" panose="05000000000000000000" pitchFamily="2" charset="2"/>
              </a:rPr>
              <a:t> 02 248 10 42 </a:t>
            </a:r>
            <a:endParaRPr lang="nl-BE" sz="1800" dirty="0" smtClean="0"/>
          </a:p>
          <a:p>
            <a:pPr>
              <a:buFont typeface="Wingdings" panose="05000000000000000000" pitchFamily="2" charset="2"/>
              <a:buChar char="8"/>
            </a:pPr>
            <a:r>
              <a:rPr lang="nl-BE" sz="1800" dirty="0" smtClean="0"/>
              <a:t>liliane.krokaert@presentweb.be  </a:t>
            </a:r>
          </a:p>
          <a:p>
            <a:pPr>
              <a:buFont typeface="Wingdings" panose="05000000000000000000" pitchFamily="2" charset="2"/>
              <a:buChar char="8"/>
            </a:pPr>
            <a:r>
              <a:rPr lang="nl-BE" sz="1800" dirty="0" err="1" smtClean="0"/>
              <a:t>Jolien.jaspers@presentweb,be</a:t>
            </a:r>
            <a:endParaRPr lang="nl-BE" sz="1800" dirty="0" smtClean="0"/>
          </a:p>
          <a:p>
            <a:pPr marL="0" indent="0">
              <a:buNone/>
            </a:pPr>
            <a:r>
              <a:rPr lang="nl-BE" sz="1800" dirty="0" smtClean="0">
                <a:solidFill>
                  <a:srgbClr val="009900"/>
                </a:solidFill>
              </a:rPr>
              <a:t>www.presentweb.be</a:t>
            </a:r>
            <a:endParaRPr lang="nl-BE" sz="1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798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764" y="548680"/>
            <a:ext cx="8820472" cy="1143000"/>
          </a:xfrm>
        </p:spPr>
        <p:txBody>
          <a:bodyPr/>
          <a:lstStyle/>
          <a:p>
            <a:r>
              <a:rPr lang="nl-BE" sz="3800" dirty="0" smtClean="0"/>
              <a:t>Wet betreffende de rechten van de vrijwilliger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800" dirty="0" smtClean="0"/>
              <a:t>Wet van 3 juli 2005</a:t>
            </a:r>
          </a:p>
          <a:p>
            <a:r>
              <a:rPr lang="nl-BE" sz="1800" dirty="0" smtClean="0"/>
              <a:t>Van toepassing sinds 1 augustus 2006</a:t>
            </a:r>
          </a:p>
          <a:p>
            <a:r>
              <a:rPr lang="nl-BE" sz="1800" dirty="0" smtClean="0"/>
              <a:t>Nog een aantal aanpassingen volgden</a:t>
            </a:r>
          </a:p>
          <a:p>
            <a:r>
              <a:rPr lang="nl-BE" sz="1800" dirty="0" smtClean="0"/>
              <a:t>Evaluatie van de wet in 2015-2016</a:t>
            </a:r>
          </a:p>
          <a:p>
            <a:r>
              <a:rPr lang="nl-BE" sz="1800" dirty="0" smtClean="0"/>
              <a:t>Wijzigingen goedgekeurd 14/02/2019</a:t>
            </a:r>
          </a:p>
          <a:p>
            <a:r>
              <a:rPr lang="nl-BE" sz="1800" dirty="0" smtClean="0"/>
              <a:t>Tekst zoals vandaag van toepassing: </a:t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>
                <a:sym typeface="Wingdings" panose="05000000000000000000" pitchFamily="2" charset="2"/>
              </a:rPr>
              <a:t> </a:t>
            </a:r>
            <a:r>
              <a:rPr lang="nl-BE" sz="1800" dirty="0" smtClean="0">
                <a:solidFill>
                  <a:srgbClr val="009900"/>
                </a:solidFill>
              </a:rPr>
              <a:t>www.vlaanderenvrijwilligt.be</a:t>
            </a: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>
                <a:sym typeface="Wingdings" panose="05000000000000000000" pitchFamily="2" charset="2"/>
              </a:rPr>
              <a:t> </a:t>
            </a:r>
            <a:r>
              <a:rPr lang="nl-BE" sz="1800" dirty="0" smtClean="0">
                <a:solidFill>
                  <a:srgbClr val="009900"/>
                </a:solidFill>
              </a:rPr>
              <a:t>www.vrijwilligerswetgeving.be</a:t>
            </a:r>
            <a:endParaRPr lang="nl-BE" sz="1800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nl-BE" sz="1800" dirty="0"/>
              <a:t>			</a:t>
            </a:r>
            <a:endParaRPr lang="nl-BE" sz="1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Wettelijke definitie van vrijwilligerswerk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800" dirty="0" smtClean="0"/>
              <a:t>Activiteit</a:t>
            </a:r>
          </a:p>
          <a:p>
            <a:r>
              <a:rPr lang="nl-BE" sz="1800" dirty="0" smtClean="0"/>
              <a:t>Onbetaald en vrijwillig</a:t>
            </a:r>
          </a:p>
          <a:p>
            <a:r>
              <a:rPr lang="nl-BE" sz="1800" dirty="0" smtClean="0"/>
              <a:t>Voor anderen of voor de samenleving</a:t>
            </a:r>
          </a:p>
          <a:p>
            <a:r>
              <a:rPr lang="nl-BE" sz="1800" dirty="0" smtClean="0"/>
              <a:t>In de context van een organisatie</a:t>
            </a:r>
          </a:p>
          <a:p>
            <a:r>
              <a:rPr lang="nl-BE" sz="1800" dirty="0" smtClean="0"/>
              <a:t>Buiten een arbeidsovereenkomst, dienstencontract of statutaire aanstelling</a:t>
            </a:r>
            <a:endParaRPr lang="nl-BE" sz="1800" dirty="0"/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76"/>
          <a:stretch/>
        </p:blipFill>
        <p:spPr>
          <a:xfrm>
            <a:off x="5596806" y="1484784"/>
            <a:ext cx="3549150" cy="4824536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0203" y="548680"/>
            <a:ext cx="7772400" cy="1143000"/>
          </a:xfrm>
        </p:spPr>
        <p:txBody>
          <a:bodyPr/>
          <a:lstStyle/>
          <a:p>
            <a:r>
              <a:rPr lang="nl-BE" sz="3800" dirty="0" smtClean="0"/>
              <a:t>Wie mag vrijwilligerswerk doen?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3603104"/>
          </a:xfrm>
        </p:spPr>
        <p:txBody>
          <a:bodyPr/>
          <a:lstStyle/>
          <a:p>
            <a:r>
              <a:rPr lang="nl-BE" sz="1800" dirty="0" smtClean="0"/>
              <a:t>Iedereen vanaf het jaar dat men 16 wordt</a:t>
            </a:r>
          </a:p>
          <a:p>
            <a:r>
              <a:rPr lang="nl-BE" sz="1800" dirty="0" smtClean="0"/>
              <a:t>Uitzonderingen mogelijk voor kinderen</a:t>
            </a:r>
          </a:p>
          <a:p>
            <a:r>
              <a:rPr lang="nl-BE" sz="1800" dirty="0" smtClean="0"/>
              <a:t>Geen vrijwilligerswerk bij eigen werkgever </a:t>
            </a:r>
            <a:br>
              <a:rPr lang="nl-BE" sz="1800" dirty="0" smtClean="0"/>
            </a:br>
            <a:r>
              <a:rPr lang="nl-BE" sz="1800" dirty="0" smtClean="0"/>
              <a:t>(maar wordt breed geïnterpreteerd)</a:t>
            </a:r>
          </a:p>
          <a:p>
            <a:r>
              <a:rPr lang="nl-BE" sz="1800" dirty="0" smtClean="0"/>
              <a:t>Speciale regels voor sommige groepen</a:t>
            </a:r>
            <a:br>
              <a:rPr lang="nl-BE" sz="1800" dirty="0" smtClean="0"/>
            </a:br>
            <a:r>
              <a:rPr lang="nl-BE" sz="1800" dirty="0" smtClean="0"/>
              <a:t>- mensen met een uitkering RVA</a:t>
            </a:r>
            <a:br>
              <a:rPr lang="nl-BE" sz="1800" dirty="0" smtClean="0"/>
            </a:br>
            <a:r>
              <a:rPr lang="nl-BE" sz="1800" dirty="0" smtClean="0"/>
              <a:t>- mensen met een uitkering van het ziekenfonds</a:t>
            </a:r>
          </a:p>
          <a:p>
            <a:pPr>
              <a:buFontTx/>
              <a:buNone/>
            </a:pPr>
            <a:r>
              <a:rPr lang="nl-BE" sz="1800" dirty="0"/>
              <a:t>	</a:t>
            </a:r>
            <a:r>
              <a:rPr lang="nl-BE" sz="1800" dirty="0" smtClean="0"/>
              <a:t>- mensen met een leefloon</a:t>
            </a:r>
            <a:br>
              <a:rPr lang="nl-BE" sz="1800" dirty="0" smtClean="0"/>
            </a:br>
            <a:r>
              <a:rPr lang="nl-BE" sz="1800" dirty="0" smtClean="0"/>
              <a:t>- vreemdelingen</a:t>
            </a:r>
            <a:r>
              <a:rPr lang="nl-BE" sz="1800" dirty="0"/>
              <a:t>	</a:t>
            </a:r>
            <a:endParaRPr lang="nl-BE" sz="1800" dirty="0" smtClean="0"/>
          </a:p>
          <a:p>
            <a:pPr>
              <a:buFontTx/>
              <a:buNone/>
            </a:pPr>
            <a:r>
              <a:rPr lang="nl-BE" sz="2400" dirty="0"/>
              <a:t>	</a:t>
            </a:r>
            <a:endParaRPr lang="nl-BE" sz="24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Informatieplicht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78496"/>
            <a:ext cx="7772400" cy="4114800"/>
          </a:xfrm>
        </p:spPr>
        <p:txBody>
          <a:bodyPr/>
          <a:lstStyle/>
          <a:p>
            <a:r>
              <a:rPr lang="nl-BE" sz="1800" dirty="0" smtClean="0"/>
              <a:t>Doelstelling en juridisch statuut</a:t>
            </a:r>
          </a:p>
          <a:p>
            <a:r>
              <a:rPr lang="nl-BE" sz="1800" dirty="0" smtClean="0"/>
              <a:t>Verzekeringscontract en verzekerde risico’s</a:t>
            </a:r>
          </a:p>
          <a:p>
            <a:r>
              <a:rPr lang="nl-BE" sz="1800" dirty="0" smtClean="0"/>
              <a:t>Eventuele betaling van een kostenvergoeding</a:t>
            </a:r>
          </a:p>
          <a:p>
            <a:r>
              <a:rPr lang="nl-BE" sz="1800" dirty="0" smtClean="0"/>
              <a:t>Mogelijkheid dat de vrijwilliger valt onder de regels van het beroepsgeheim </a:t>
            </a:r>
          </a:p>
          <a:p>
            <a:r>
              <a:rPr lang="nl-BE" sz="1800" dirty="0" smtClean="0"/>
              <a:t>Vorm van de informatie is vrij te bepalen maar moet kunnen bewezen worden</a:t>
            </a:r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35224"/>
          </a:xfrm>
        </p:spPr>
        <p:txBody>
          <a:bodyPr/>
          <a:lstStyle/>
          <a:p>
            <a:r>
              <a:rPr lang="nl-BE" sz="3800" dirty="0" smtClean="0"/>
              <a:t>Aansprakelijkheid en verzekering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2856"/>
            <a:ext cx="7772400" cy="3603104"/>
          </a:xfrm>
        </p:spPr>
        <p:txBody>
          <a:bodyPr/>
          <a:lstStyle/>
          <a:p>
            <a:r>
              <a:rPr lang="nl-BE" sz="1800" dirty="0" smtClean="0"/>
              <a:t>De burgerrechterlijke aansprakelijkheid van de vrijwilliger tijdens de uitvoering van de activiteiten ligt bij de organisatie</a:t>
            </a:r>
          </a:p>
          <a:p>
            <a:r>
              <a:rPr lang="nl-BE" sz="1800" dirty="0" smtClean="0"/>
              <a:t>Verzekering lichamelijke ongevallen is niet verplicht in de wet, wel in het decreet</a:t>
            </a:r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224136"/>
          </a:xfrm>
        </p:spPr>
        <p:txBody>
          <a:bodyPr/>
          <a:lstStyle/>
          <a:p>
            <a:r>
              <a:rPr lang="nl-BE" sz="3800" dirty="0" smtClean="0"/>
              <a:t>Mogelijke kostenvergoeding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nl-BE" sz="1800" dirty="0" smtClean="0"/>
              <a:t>Ofwel </a:t>
            </a:r>
            <a:r>
              <a:rPr lang="nl-BE" sz="1800" b="1" dirty="0" smtClean="0"/>
              <a:t>forfaitair</a:t>
            </a:r>
          </a:p>
          <a:p>
            <a:pPr lvl="1"/>
            <a:r>
              <a:rPr lang="nl-NL" sz="1400" dirty="0" smtClean="0"/>
              <a:t>index  01/01/19</a:t>
            </a:r>
            <a:endParaRPr lang="nl-NL" sz="1400" dirty="0"/>
          </a:p>
          <a:p>
            <a:pPr lvl="1"/>
            <a:r>
              <a:rPr lang="nl-NL" sz="1400" dirty="0" smtClean="0"/>
              <a:t>€ 34,71 maximum/dag/vrijwilliger</a:t>
            </a:r>
          </a:p>
          <a:p>
            <a:pPr lvl="1"/>
            <a:r>
              <a:rPr lang="nl-NL" sz="1400" dirty="0" smtClean="0"/>
              <a:t>€ 1.388,40 maximum/jaar/vrijwilliger</a:t>
            </a:r>
            <a:br>
              <a:rPr lang="nl-NL" sz="1400" dirty="0" smtClean="0"/>
            </a:br>
            <a:endParaRPr lang="nl-BE" sz="1800" dirty="0" smtClean="0"/>
          </a:p>
          <a:p>
            <a:r>
              <a:rPr lang="nl-BE" sz="1800" dirty="0" smtClean="0"/>
              <a:t>Ofwel de </a:t>
            </a:r>
            <a:r>
              <a:rPr lang="nl-BE" sz="1800" b="1" dirty="0" smtClean="0"/>
              <a:t>reële kosten</a:t>
            </a:r>
          </a:p>
          <a:p>
            <a:pPr marL="0" indent="0">
              <a:buNone/>
            </a:pPr>
            <a:endParaRPr lang="nl-BE" sz="1800" dirty="0" smtClean="0"/>
          </a:p>
          <a:p>
            <a:r>
              <a:rPr lang="nl-BE" sz="1800" dirty="0"/>
              <a:t>Mogelijkheid van </a:t>
            </a:r>
            <a:r>
              <a:rPr lang="nl-BE" sz="1800" b="1" dirty="0"/>
              <a:t>combinatie</a:t>
            </a:r>
            <a:r>
              <a:rPr lang="nl-BE" sz="1800" dirty="0"/>
              <a:t> met extra verplaatsingskosten </a:t>
            </a:r>
          </a:p>
          <a:p>
            <a:pPr lvl="1"/>
            <a:r>
              <a:rPr lang="nl-BE" sz="1400" dirty="0"/>
              <a:t>max. 2000 x de </a:t>
            </a:r>
            <a:r>
              <a:rPr lang="nl-BE" sz="1400" dirty="0" smtClean="0"/>
              <a:t>kilometervergoeding</a:t>
            </a:r>
          </a:p>
          <a:p>
            <a:pPr marL="457200" lvl="1" indent="0">
              <a:buNone/>
            </a:pPr>
            <a:endParaRPr lang="nl-BE" sz="1400" dirty="0"/>
          </a:p>
          <a:p>
            <a:r>
              <a:rPr lang="nl-BE" sz="1800" dirty="0" smtClean="0"/>
              <a:t>Voor bepaalde categorieën is combinatie mogelijk met alle verplaatsingen </a:t>
            </a:r>
            <a:r>
              <a:rPr lang="nl-BE" sz="1400" dirty="0" smtClean="0"/>
              <a:t>(aanpassing 14/02/2019)</a:t>
            </a:r>
          </a:p>
          <a:p>
            <a:endParaRPr lang="nl-BE" sz="1400" dirty="0" smtClean="0"/>
          </a:p>
          <a:p>
            <a:r>
              <a:rPr lang="nl-BE" sz="1800" dirty="0" smtClean="0"/>
              <a:t>Voor 3 soorten vrijwilligerswerk is het jaarbedrag van de forfaitaire vergoeding verhoogd </a:t>
            </a:r>
            <a:r>
              <a:rPr lang="nl-BE" sz="1400" dirty="0" smtClean="0"/>
              <a:t>(1 jan 2019)</a:t>
            </a:r>
          </a:p>
          <a:p>
            <a:pPr>
              <a:buNone/>
            </a:pPr>
            <a:endParaRPr lang="nl-BE" dirty="0" smtClean="0"/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Beroepsgeheim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43637"/>
            <a:ext cx="7772400" cy="3531096"/>
          </a:xfrm>
        </p:spPr>
        <p:txBody>
          <a:bodyPr/>
          <a:lstStyle/>
          <a:p>
            <a:r>
              <a:rPr lang="nl-BE" sz="1800" dirty="0" smtClean="0"/>
              <a:t>Mogelijkheid om te vallen onder het beroepsgeheim</a:t>
            </a:r>
          </a:p>
          <a:p>
            <a:r>
              <a:rPr lang="nl-BE" sz="1800" dirty="0" smtClean="0"/>
              <a:t>Discretieplicht</a:t>
            </a:r>
          </a:p>
          <a:p>
            <a:r>
              <a:rPr lang="nl-BE" sz="1800" dirty="0" smtClean="0"/>
              <a:t>Verplichting voor de organisatie om aan de vrijwilliger te zeggen wat voor hem van toepassing is</a:t>
            </a:r>
          </a:p>
          <a:p>
            <a:pPr>
              <a:buFontTx/>
              <a:buNone/>
            </a:pPr>
            <a:r>
              <a:rPr lang="nl-BE" dirty="0"/>
              <a:t>	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68960"/>
            <a:ext cx="3940377" cy="2863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sz="3800" dirty="0" smtClean="0"/>
              <a:t>Bestuurders kunnen ook vrijwilligers zijn</a:t>
            </a:r>
            <a:endParaRPr lang="en-GB" sz="3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43637"/>
            <a:ext cx="7772400" cy="3531096"/>
          </a:xfrm>
        </p:spPr>
        <p:txBody>
          <a:bodyPr/>
          <a:lstStyle/>
          <a:p>
            <a:endParaRPr lang="nl-BE" sz="1800" dirty="0" smtClean="0"/>
          </a:p>
          <a:p>
            <a:r>
              <a:rPr lang="nl-BE" sz="2000" dirty="0" smtClean="0"/>
              <a:t>Alle bepalingen van de wet van 2005 naleven</a:t>
            </a:r>
          </a:p>
          <a:p>
            <a:endParaRPr lang="nl-BE" sz="2000" dirty="0" smtClean="0"/>
          </a:p>
          <a:p>
            <a:pPr marL="0" indent="0">
              <a:buNone/>
            </a:pPr>
            <a:r>
              <a:rPr lang="nl-BE" sz="2000" dirty="0" smtClean="0"/>
              <a:t>onder </a:t>
            </a:r>
            <a:r>
              <a:rPr lang="nl-BE" sz="2000" dirty="0"/>
              <a:t>andere geen enkele </a:t>
            </a:r>
            <a:r>
              <a:rPr lang="nl-BE" sz="2000" dirty="0" smtClean="0"/>
              <a:t>vergoeding ontvangen </a:t>
            </a:r>
            <a:r>
              <a:rPr lang="nl-BE" sz="2000" dirty="0"/>
              <a:t>of enkel de bij </a:t>
            </a:r>
            <a:r>
              <a:rPr lang="nl-BE" sz="2000" dirty="0" smtClean="0"/>
              <a:t>artikel </a:t>
            </a:r>
            <a:r>
              <a:rPr lang="nl-BE" sz="2000" dirty="0"/>
              <a:t>10 </a:t>
            </a:r>
            <a:r>
              <a:rPr lang="nl-BE" sz="2000" dirty="0" smtClean="0"/>
              <a:t>bedoelde kostenvergoedingen</a:t>
            </a:r>
            <a:r>
              <a:rPr lang="nl-BE" sz="2000" dirty="0"/>
              <a:t>, </a:t>
            </a:r>
            <a:endParaRPr lang="nl-BE" sz="2000" dirty="0" smtClean="0"/>
          </a:p>
          <a:p>
            <a:pPr marL="0" indent="0">
              <a:buNone/>
            </a:pPr>
            <a:r>
              <a:rPr lang="nl-BE" sz="2000" dirty="0" smtClean="0"/>
              <a:t>en </a:t>
            </a:r>
            <a:r>
              <a:rPr lang="nl-BE" sz="2000" dirty="0"/>
              <a:t>geen presentiegeld dat </a:t>
            </a:r>
            <a:r>
              <a:rPr lang="nl-BE" sz="2000" dirty="0" smtClean="0"/>
              <a:t>een bezoldiging </a:t>
            </a:r>
            <a:r>
              <a:rPr lang="nl-BE" sz="2000" dirty="0"/>
              <a:t>is voor de deelname </a:t>
            </a:r>
            <a:r>
              <a:rPr lang="nl-BE" sz="2000" dirty="0" smtClean="0"/>
              <a:t>aan vergaderingen</a:t>
            </a:r>
            <a:r>
              <a:rPr lang="nl-BE" sz="2000" dirty="0"/>
              <a:t>	</a:t>
            </a:r>
            <a:r>
              <a:rPr lang="nl-BE" dirty="0"/>
              <a:t>		</a:t>
            </a:r>
            <a:endParaRPr lang="nl-BE" sz="2800" i="1" dirty="0"/>
          </a:p>
          <a:p>
            <a:pPr>
              <a:buFontTx/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pPr>
              <a:buFontTx/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872226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">
  <a:themeElements>
    <a:clrScheme name="presen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Settings\karen\Application Data\Microsoft\Templates\present.pot</Template>
  <TotalTime>2409</TotalTime>
  <Words>417</Words>
  <Application>Microsoft Office PowerPoint</Application>
  <PresentationFormat>Diavoorstelling (4:3)</PresentationFormat>
  <Paragraphs>143</Paragraphs>
  <Slides>16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 Narrow</vt:lpstr>
      <vt:lpstr>Times New Roman</vt:lpstr>
      <vt:lpstr>Wingdings</vt:lpstr>
      <vt:lpstr>present</vt:lpstr>
      <vt:lpstr>Vrijwilligerswerk en de wet -  hoe zit dat weer?</vt:lpstr>
      <vt:lpstr>Wet betreffende de rechten van de vrijwilliger</vt:lpstr>
      <vt:lpstr>Wettelijke definitie van vrijwilligerswerk</vt:lpstr>
      <vt:lpstr>Wie mag vrijwilligerswerk doen?</vt:lpstr>
      <vt:lpstr>Informatieplicht</vt:lpstr>
      <vt:lpstr>Aansprakelijkheid en verzekering</vt:lpstr>
      <vt:lpstr>Mogelijke kostenvergoeding</vt:lpstr>
      <vt:lpstr>Beroepsgeheim</vt:lpstr>
      <vt:lpstr>Bestuurders kunnen ook vrijwilligers zijn</vt:lpstr>
      <vt:lpstr>Het decreet</vt:lpstr>
      <vt:lpstr>Toepassingsgebied</vt:lpstr>
      <vt:lpstr>Kwaliteitsvol vrijwilligerswerk</vt:lpstr>
      <vt:lpstr>Kwaliteitsvol vrijwilligerswerk</vt:lpstr>
      <vt:lpstr>Onbelast bijklussen</vt:lpstr>
      <vt:lpstr>Onbelast bijklussen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gebruik van Internet</dc:title>
  <dc:creator>karen</dc:creator>
  <cp:lastModifiedBy>VWVmedewerker</cp:lastModifiedBy>
  <cp:revision>173</cp:revision>
  <cp:lastPrinted>2017-10-24T13:23:52Z</cp:lastPrinted>
  <dcterms:created xsi:type="dcterms:W3CDTF">2011-03-11T11:00:36Z</dcterms:created>
  <dcterms:modified xsi:type="dcterms:W3CDTF">2021-02-03T10:22:26Z</dcterms:modified>
</cp:coreProperties>
</file>