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16"/>
  </p:notesMasterIdLst>
  <p:sldIdLst>
    <p:sldId id="257" r:id="rId2"/>
    <p:sldId id="289" r:id="rId3"/>
    <p:sldId id="294" r:id="rId4"/>
    <p:sldId id="286" r:id="rId5"/>
    <p:sldId id="287" r:id="rId6"/>
    <p:sldId id="291" r:id="rId7"/>
    <p:sldId id="292" r:id="rId8"/>
    <p:sldId id="293" r:id="rId9"/>
    <p:sldId id="295" r:id="rId10"/>
    <p:sldId id="297" r:id="rId11"/>
    <p:sldId id="298" r:id="rId12"/>
    <p:sldId id="301" r:id="rId13"/>
    <p:sldId id="299" r:id="rId14"/>
    <p:sldId id="300" r:id="rId15"/>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9E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4752" autoAdjust="0"/>
  </p:normalViewPr>
  <p:slideViewPr>
    <p:cSldViewPr snapToGrid="0" showGuides="1">
      <p:cViewPr varScale="1">
        <p:scale>
          <a:sx n="87" d="100"/>
          <a:sy n="87" d="100"/>
        </p:scale>
        <p:origin x="-14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9C9B91-7AF1-44B8-B19D-9D98A31E1172}" type="datetimeFigureOut">
              <a:rPr lang="nl-BE" smtClean="0"/>
              <a:pPr/>
              <a:t>26/06/2014</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AAB880-78F4-4653-8E01-689D2FCA6A8D}" type="slidenum">
              <a:rPr lang="nl-BE" smtClean="0"/>
              <a:pPr/>
              <a:t>‹nr.›</a:t>
            </a:fld>
            <a:endParaRPr lang="nl-BE"/>
          </a:p>
        </p:txBody>
      </p:sp>
    </p:spTree>
    <p:extLst>
      <p:ext uri="{BB962C8B-B14F-4D97-AF65-F5344CB8AC3E}">
        <p14:creationId xmlns:p14="http://schemas.microsoft.com/office/powerpoint/2010/main" val="3014700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jdelijke aanduiding voor dia-afbeelding 1"/>
          <p:cNvSpPr>
            <a:spLocks noGrp="1" noRot="1" noChangeAspect="1" noTextEdit="1"/>
          </p:cNvSpPr>
          <p:nvPr>
            <p:ph type="sldImg"/>
          </p:nvPr>
        </p:nvSpPr>
        <p:spPr>
          <a:ln/>
        </p:spPr>
      </p:sp>
      <p:sp>
        <p:nvSpPr>
          <p:cNvPr id="82947"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smtClean="0">
              <a:latin typeface="Arial" charset="0"/>
              <a:cs typeface="Arial" charset="0"/>
            </a:endParaRPr>
          </a:p>
        </p:txBody>
      </p:sp>
      <p:sp>
        <p:nvSpPr>
          <p:cNvPr id="82948"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C8D49AC-3755-49F0-801D-FEC1C138AC50}" type="slidenum">
              <a:rPr lang="nl-NL" smtClean="0"/>
              <a:pPr eaLnBrk="1" hangingPunct="1"/>
              <a:t>10</a:t>
            </a:fld>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pic>
        <p:nvPicPr>
          <p:cNvPr id="6" name="Afbeelding 5" descr="FP2.png"/>
          <p:cNvPicPr>
            <a:picLocks noChangeAspect="1"/>
          </p:cNvPicPr>
          <p:nvPr userDrawn="1"/>
        </p:nvPicPr>
        <p:blipFill>
          <a:blip r:embed="rId2" cstate="print"/>
          <a:srcRect r="7360" b="20979"/>
          <a:stretch>
            <a:fillRect/>
          </a:stretch>
        </p:blipFill>
        <p:spPr>
          <a:xfrm>
            <a:off x="0" y="0"/>
            <a:ext cx="9144000" cy="6858000"/>
          </a:xfrm>
          <a:prstGeom prst="rect">
            <a:avLst/>
          </a:prstGeom>
        </p:spPr>
      </p:pic>
      <p:pic>
        <p:nvPicPr>
          <p:cNvPr id="7" name="Afbeelding 6" descr="WVG_logo_CMYK-def.png"/>
          <p:cNvPicPr>
            <a:picLocks noChangeAspect="1"/>
          </p:cNvPicPr>
          <p:nvPr userDrawn="1"/>
        </p:nvPicPr>
        <p:blipFill>
          <a:blip r:embed="rId3" cstate="print"/>
          <a:stretch>
            <a:fillRect/>
          </a:stretch>
        </p:blipFill>
        <p:spPr>
          <a:xfrm>
            <a:off x="4140047" y="2304136"/>
            <a:ext cx="4164709" cy="1679184"/>
          </a:xfrm>
          <a:prstGeom prst="rect">
            <a:avLst/>
          </a:prstGeom>
        </p:spPr>
      </p:pic>
      <p:sp>
        <p:nvSpPr>
          <p:cNvPr id="8" name="Ondertitel 2"/>
          <p:cNvSpPr>
            <a:spLocks noGrp="1"/>
          </p:cNvSpPr>
          <p:nvPr>
            <p:ph type="subTitle" idx="1"/>
          </p:nvPr>
        </p:nvSpPr>
        <p:spPr>
          <a:xfrm>
            <a:off x="2605413" y="4600182"/>
            <a:ext cx="4396636" cy="1752600"/>
          </a:xfrm>
        </p:spPr>
        <p:txBody>
          <a:bodyPr>
            <a:normAutofit/>
          </a:bodyPr>
          <a:lstStyle>
            <a:lvl1pPr marL="0" indent="0" algn="r">
              <a:buNone/>
              <a:defRPr sz="25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118981"/>
            <a:ext cx="7531274" cy="1471025"/>
          </a:xfrm>
        </p:spPr>
        <p:txBody>
          <a:bodyPr anchor="t">
            <a:noAutofit/>
          </a:bodyPr>
          <a:lstStyle>
            <a:lvl1pPr algn="r">
              <a:defRPr sz="6600" b="1">
                <a:solidFill>
                  <a:schemeClr val="tx2"/>
                </a:solidFill>
              </a:defRPr>
            </a:lvl1pPr>
          </a:lstStyle>
          <a:p>
            <a:r>
              <a:rPr lang="nl-NL" smtClean="0"/>
              <a:t>Klik om de stijl te bewerken</a:t>
            </a:r>
            <a:endParaRPr lang="nl-BE" dirty="0"/>
          </a:p>
        </p:txBody>
      </p:sp>
      <p:sp>
        <p:nvSpPr>
          <p:cNvPr id="3" name="Ondertitel 2"/>
          <p:cNvSpPr>
            <a:spLocks noGrp="1"/>
          </p:cNvSpPr>
          <p:nvPr>
            <p:ph type="subTitle" idx="1"/>
          </p:nvPr>
        </p:nvSpPr>
        <p:spPr>
          <a:xfrm>
            <a:off x="713984" y="2195186"/>
            <a:ext cx="7503090" cy="1136737"/>
          </a:xfrm>
        </p:spPr>
        <p:txBody>
          <a:bodyPr anchor="b">
            <a:noAutofit/>
          </a:bodyPr>
          <a:lstStyle>
            <a:lvl1pPr marL="0" indent="0" algn="r">
              <a:buNone/>
              <a:defRPr sz="4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315232" y="1590806"/>
            <a:ext cx="7371567" cy="4371584"/>
          </a:xfrm>
        </p:spPr>
        <p:txBody>
          <a:bodyPr/>
          <a:lstStyle>
            <a:lvl1pPr>
              <a:defRPr sz="3300"/>
            </a:lvl1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10" name="Tijdelijke aanduiding voor inhoud 6"/>
          <p:cNvSpPr>
            <a:spLocks noGrp="1"/>
          </p:cNvSpPr>
          <p:nvPr>
            <p:ph sz="quarter" idx="11"/>
          </p:nvPr>
        </p:nvSpPr>
        <p:spPr>
          <a:xfrm>
            <a:off x="5160723" y="1580366"/>
            <a:ext cx="3521901" cy="4384110"/>
          </a:xfrm>
        </p:spPr>
        <p:txBody>
          <a:bodyPr>
            <a:normAutofit/>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
        <p:nvSpPr>
          <p:cNvPr id="11" name="Tijdelijke aanduiding voor inhoud 6"/>
          <p:cNvSpPr>
            <a:spLocks noGrp="1"/>
          </p:cNvSpPr>
          <p:nvPr>
            <p:ph sz="quarter" idx="12"/>
          </p:nvPr>
        </p:nvSpPr>
        <p:spPr>
          <a:xfrm>
            <a:off x="1317320" y="1582453"/>
            <a:ext cx="3521901" cy="4384110"/>
          </a:xfrm>
        </p:spPr>
        <p:txBody>
          <a:bodyPr>
            <a:normAutofit/>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Afbeelding 6" descr="bogenppt.png"/>
          <p:cNvPicPr>
            <a:picLocks noChangeAspect="1"/>
          </p:cNvPicPr>
          <p:nvPr/>
        </p:nvPicPr>
        <p:blipFill>
          <a:blip r:embed="rId7" cstate="print"/>
          <a:srcRect t="15614" b="15614"/>
          <a:stretch>
            <a:fillRect/>
          </a:stretch>
        </p:blipFill>
        <p:spPr>
          <a:xfrm>
            <a:off x="263047" y="0"/>
            <a:ext cx="3582084" cy="6858000"/>
          </a:xfrm>
          <a:prstGeom prst="rect">
            <a:avLst/>
          </a:prstGeom>
        </p:spPr>
      </p:pic>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BE"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BE"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25702-2929-44F3-AC51-7F72CD615EC4}" type="datetimeFigureOut">
              <a:rPr lang="nl-BE" smtClean="0"/>
              <a:pPr/>
              <a:t>26/06/2014</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FE68C2-5ACA-4807-8285-3DC629DC8532}" type="slidenum">
              <a:rPr lang="nl-BE" smtClean="0"/>
              <a:pPr/>
              <a:t>‹nr.›</a:t>
            </a:fld>
            <a:endParaRPr lang="nl-BE"/>
          </a:p>
        </p:txBody>
      </p:sp>
      <p:pic>
        <p:nvPicPr>
          <p:cNvPr id="8" name="Afbeelding 7" descr="WVG_logo_CMYK-def.png"/>
          <p:cNvPicPr>
            <a:picLocks noChangeAspect="1"/>
          </p:cNvPicPr>
          <p:nvPr/>
        </p:nvPicPr>
        <p:blipFill>
          <a:blip r:embed="rId8" cstate="print"/>
          <a:stretch>
            <a:fillRect/>
          </a:stretch>
        </p:blipFill>
        <p:spPr>
          <a:xfrm>
            <a:off x="6889315" y="462842"/>
            <a:ext cx="1800000" cy="725746"/>
          </a:xfrm>
          <a:prstGeom prst="rect">
            <a:avLst/>
          </a:prstGeom>
        </p:spPr>
      </p:pic>
      <p:pic>
        <p:nvPicPr>
          <p:cNvPr id="9" name="Afbeelding 8" descr="leeuw-grijs-PMS419.png"/>
          <p:cNvPicPr>
            <a:picLocks noChangeAspect="1"/>
          </p:cNvPicPr>
          <p:nvPr/>
        </p:nvPicPr>
        <p:blipFill>
          <a:blip r:embed="rId9" cstate="print"/>
          <a:stretch>
            <a:fillRect/>
          </a:stretch>
        </p:blipFill>
        <p:spPr>
          <a:xfrm>
            <a:off x="8216161" y="6132810"/>
            <a:ext cx="468000" cy="367297"/>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57" r:id="rId2"/>
    <p:sldLayoutId id="2147483658" r:id="rId3"/>
    <p:sldLayoutId id="2147483663" r:id="rId4"/>
    <p:sldLayoutId id="2147483660"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SzPct val="75000"/>
        <a:buFontTx/>
        <a:buBlip>
          <a:blip r:embed="rId10"/>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75000"/>
        <a:buFontTx/>
        <a:buBlip>
          <a:blip r:embed="rId10"/>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75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75000"/>
        <a:buFontTx/>
        <a:buBlip>
          <a:blip r:embed="rId10"/>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75000"/>
        <a:buFontTx/>
        <a:buBlip>
          <a:blip r:embed="rId10"/>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ndertitel 1"/>
          <p:cNvSpPr>
            <a:spLocks noGrp="1"/>
          </p:cNvSpPr>
          <p:nvPr>
            <p:ph type="subTitle" idx="1"/>
          </p:nvPr>
        </p:nvSpPr>
        <p:spPr/>
        <p:txBody>
          <a:bodyPr/>
          <a:lstStyle/>
          <a:p>
            <a:endParaRPr lang="nl-BE" b="1" dirty="0" smtClean="0"/>
          </a:p>
          <a:p>
            <a:endParaRPr lang="nl-BE"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jdelijke aanduiding voor dianummer 1"/>
          <p:cNvSpPr>
            <a:spLocks noGrp="1"/>
          </p:cNvSpPr>
          <p:nvPr>
            <p:ph type="sldNum" sz="quarter" idx="4294967295"/>
          </p:nvPr>
        </p:nvSpPr>
        <p:spPr>
          <a:xfrm>
            <a:off x="8612188" y="6299200"/>
            <a:ext cx="395287" cy="2476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BE01420-CCC9-4F63-B35E-8BEAE6C52CEE}" type="slidenum">
              <a:rPr lang="nl-NL" smtClean="0">
                <a:solidFill>
                  <a:srgbClr val="C0C2C4"/>
                </a:solidFill>
              </a:rPr>
              <a:pPr eaLnBrk="1" hangingPunct="1"/>
              <a:t>10</a:t>
            </a:fld>
            <a:endParaRPr lang="nl-NL" smtClean="0">
              <a:solidFill>
                <a:srgbClr val="C0C2C4"/>
              </a:solidFill>
            </a:endParaRPr>
          </a:p>
        </p:txBody>
      </p:sp>
      <p:graphicFrame>
        <p:nvGraphicFramePr>
          <p:cNvPr id="6" name="Tabel 5"/>
          <p:cNvGraphicFramePr>
            <a:graphicFrameLocks noGrp="1"/>
          </p:cNvGraphicFramePr>
          <p:nvPr/>
        </p:nvGraphicFramePr>
        <p:xfrm>
          <a:off x="0" y="0"/>
          <a:ext cx="9144000" cy="6743706"/>
        </p:xfrm>
        <a:graphic>
          <a:graphicData uri="http://schemas.openxmlformats.org/drawingml/2006/table">
            <a:tbl>
              <a:tblPr/>
              <a:tblGrid>
                <a:gridCol w="627063"/>
                <a:gridCol w="2074862"/>
                <a:gridCol w="2147888"/>
                <a:gridCol w="2287587"/>
                <a:gridCol w="2006600"/>
              </a:tblGrid>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1" i="0" u="sng" strike="noStrike" cap="none" normalizeH="0" baseline="0" smtClean="0">
                          <a:ln>
                            <a:noFill/>
                          </a:ln>
                          <a:solidFill>
                            <a:schemeClr val="tx1"/>
                          </a:solidFill>
                          <a:effectLst/>
                          <a:latin typeface="Arial" charset="0"/>
                          <a:cs typeface="Times New Roman" pitchFamily="18" charset="0"/>
                        </a:rPr>
                        <a:t>Groei-niveaus (0-5)</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1" i="0" u="none" strike="noStrike" cap="none" normalizeH="0" baseline="0" smtClean="0">
                          <a:ln>
                            <a:noFill/>
                          </a:ln>
                          <a:solidFill>
                            <a:schemeClr val="tx1"/>
                          </a:solidFill>
                          <a:effectLst/>
                          <a:latin typeface="Arial" charset="0"/>
                          <a:cs typeface="Times New Roman" pitchFamily="18" charset="0"/>
                        </a:rPr>
                        <a:t>Kwaliteitszorg: organisatie en visie</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1" i="0" u="none" strike="noStrike" cap="none" normalizeH="0" baseline="0" smtClean="0">
                          <a:ln>
                            <a:noFill/>
                          </a:ln>
                          <a:solidFill>
                            <a:schemeClr val="tx1"/>
                          </a:solidFill>
                          <a:effectLst/>
                          <a:latin typeface="Arial" charset="0"/>
                          <a:cs typeface="Times New Roman" pitchFamily="18" charset="0"/>
                        </a:rPr>
                        <a:t>Kwaliteitszorg: betrokkenheid</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1" i="0" u="none" strike="noStrike" cap="none" normalizeH="0" baseline="0" smtClean="0">
                          <a:ln>
                            <a:noFill/>
                          </a:ln>
                          <a:solidFill>
                            <a:schemeClr val="tx1"/>
                          </a:solidFill>
                          <a:effectLst/>
                          <a:latin typeface="Arial" charset="0"/>
                          <a:cs typeface="Times New Roman" pitchFamily="18" charset="0"/>
                        </a:rPr>
                        <a:t>Kwaliteitszorg: methodieken en instrumenten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1" i="0" u="none" strike="noStrike" cap="none" normalizeH="0" baseline="0" smtClean="0">
                          <a:ln>
                            <a:noFill/>
                          </a:ln>
                          <a:solidFill>
                            <a:schemeClr val="tx1"/>
                          </a:solidFill>
                          <a:effectLst/>
                          <a:latin typeface="Arial" charset="0"/>
                          <a:cs typeface="Times New Roman" pitchFamily="18" charset="0"/>
                        </a:rPr>
                        <a:t>Kwaliteitszorg: verbetertraject</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0</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heeft geen visie op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Binnen de organisatie is er geen betrokkenheid inzake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hanteert geen methodieken noch instrumenten voor de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formuleert geen verbetertrajecten.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onderneemt geen acties om te komen tot een adequate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onderneemt geen acties  om de betrokkenheid te vergroten.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1</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Er is structureel overleg inzake de kwaliteitszorg van de organisatie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betrekt op ad hoc basis de directie en medewerkers.</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hanteert enkel  ad hoc methodieken en instrumenten voor de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formuleert ad hoc verbetertrajecten.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heeft een basiskennis van de basisprincipes en modellen van integrale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2</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heeft een personeelslid of personeelsleden die kwaliteitszorg als eindverantwoordelijkheid binnen het takenpakket heeft/hebben.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betrekt de medewerkers.</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beschikt over een  kwaliteitshandboek  waarin een kwaliteitsbeleid is opgenomen.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ontwikkelt SMART-geformuleerde verbetertrajecten.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heeft een visie op integrale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betrekt de bestuursorganen.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beschikt over een methodiek of instrument voor de zelfevaluatie.</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informeert de medewerkers over de verbetertrajecten.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182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Integrale kwaliteitszorg beslaat minimaal volgende domeinen van  de organisatie: leiderschap, personeelsbeleid, beleid en strategie, middelen en partnerschappen, kernprocessen, gebruikers-, medewerkers- en samenlevingsresultaten.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3</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Kwaliteitszorg is geïntegreerd in de dagelijkse werking van alle activiteitencentra van de organisatie.</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Alle functiegroepen participeren in de kwaliteitszorg.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Het kwaliteitshandboek is gebruiksvriendelijk en bevat alle elementen volgens art.5§4 van het kwaliteitsdecreet.</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verbetertrajecten zijn SMART gedefinieerd en als dusdanig opgesteld dat de PDCA-cyclus herkenbaar is.</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Alle elementen van kwaliteitszorg zijn op elkaar afgestemd en vormen een geheel.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bepaalt op een doordachte wijze waar de gebruiker bij de kwaliteitszorg betrokken wordt.</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Alle functiegroepen passen het kwaliteitshandboek toe.</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stelt verantwoordelijken aan voor de uitvoering en voortgang per verbetertraject.</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7588">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bepaalt op een doordachte wijze waar de externe partners (verwijzers, andere hulpverleners,…) bij de kwaliteitszorg betrokken worden.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zelfevaluatie gebeurt op basis van een vooraf vastgelegde en gestandaardiseerde manier, waarin de PDCA-cyclus duidelijk aanwezig is en waarin minimaal volgende domeinen van de organisatie aan bod komen: leiderschap, personeelsbeleid, beleid en strategie, middelen en partnerschappen, kernprocessen, gebruikers-, medewerkers- en samenlevingsresultaten.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overloopt systematisch minimaal volgende  domeinen van een organisatie (leiderschap, personeelsbeleid, beleid en strategie, middelen en partnerschappen, kernprocessen, gebruikers-, medewerkers- en samenlevingsresultaten) bij het bepalen van verbetertrajecten binnen het jaar- of meerjarenplan van de organisatie.</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bestuursorganen participeren in de kwaliteitszorg.</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communiceert de resultaten van de verbetertrajecten aan de betrokkenen.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4</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evalueert systematisch de kwaliteitszorg en stuurt bij.</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evalueert systematisch de wijze waarop  de externe partners en de gebruikers betrokken worden en stuurt bij.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evalueert systematisch de ingezette methodiek of instrument voor de zelfevaluatie en stuurt bij.</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voert de verbetertrajecten conform de planning uit, evalueert ze en stuurt bij.</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legt minimaal de gebruikers-, medewerkers- en samenlevingsresultaten samen in een synthese, die de basis vormt voor het bepalen van prioritaire verbetertrajecten.</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evalueert systematisch het kwaliteitshandboek en stuurt bij.</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implementeert de resultaten van de verbetertrajecten in de werking van de organisatie en legt ze samen met andere beleidsrelevante informatie.</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borgt de bekomen resultaten van de verbetertrajecten in het kwaliteitshandboek</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5</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benchmarkt zijn kwaliteitszorg en zelfevaluatie.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maakt de manier waarop de betrokkenen betrokken worden actief kenbaar.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onderneemt actief initiatieven voor kennisdeling van de gebruikte methodieken en instrumenten.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communiceert actief over de verbetertrajecten en de resultaten ervan.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heeft een kwaliteitscertificaat.</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vergelijkt zijn methodieken en instrumenten nationaal en internationaal.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organisatie maakt zijn kwaliteitszorg en zelfevaluatie actief kenbaar.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nl-NL" sz="700" b="0" i="0" u="none" strike="noStrike" cap="none" normalizeH="0" baseline="0" smtClean="0">
                          <a:ln>
                            <a:noFill/>
                          </a:ln>
                          <a:solidFill>
                            <a:schemeClr val="tx1"/>
                          </a:solidFill>
                          <a:effectLst/>
                          <a:latin typeface="Arial" charset="0"/>
                          <a:cs typeface="Times New Roman" pitchFamily="18" charset="0"/>
                        </a:rPr>
                        <a:t>De methodieken en instrumenten zijn gecertificeerd en/of wetenschappelijk onderbouwd.</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nl-NL" sz="7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nl-BE" sz="700" b="0" i="0" u="none" strike="noStrike" cap="none" normalizeH="0" baseline="0" smtClean="0">
                        <a:ln>
                          <a:noFill/>
                        </a:ln>
                        <a:solidFill>
                          <a:schemeClr val="tx1"/>
                        </a:solidFill>
                        <a:effectLst/>
                        <a:latin typeface="Times New Roman" pitchFamily="18" charset="0"/>
                        <a:cs typeface="Times New Roman" pitchFamily="18" charset="0"/>
                      </a:endParaRPr>
                    </a:p>
                  </a:txBody>
                  <a:tcPr marL="39289" marR="392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71267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nummer 1"/>
          <p:cNvSpPr>
            <a:spLocks noGrp="1"/>
          </p:cNvSpPr>
          <p:nvPr>
            <p:ph type="sldNum" sz="quarter" idx="4294967295"/>
          </p:nvPr>
        </p:nvSpPr>
        <p:spPr>
          <a:xfrm>
            <a:off x="8612188" y="6299200"/>
            <a:ext cx="395287" cy="2476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430EDED-D677-4B00-948E-BF2C8A07C43D}" type="slidenum">
              <a:rPr lang="nl-NL" smtClean="0">
                <a:solidFill>
                  <a:srgbClr val="C0C2C4"/>
                </a:solidFill>
              </a:rPr>
              <a:pPr eaLnBrk="1" hangingPunct="1"/>
              <a:t>11</a:t>
            </a:fld>
            <a:endParaRPr lang="nl-NL" smtClean="0">
              <a:solidFill>
                <a:srgbClr val="C0C2C4"/>
              </a:solidFill>
            </a:endParaRPr>
          </a:p>
        </p:txBody>
      </p:sp>
      <p:graphicFrame>
        <p:nvGraphicFramePr>
          <p:cNvPr id="3" name="Tabel 2"/>
          <p:cNvGraphicFramePr>
            <a:graphicFrameLocks noGrp="1"/>
          </p:cNvGraphicFramePr>
          <p:nvPr/>
        </p:nvGraphicFramePr>
        <p:xfrm>
          <a:off x="0" y="155575"/>
          <a:ext cx="9013825" cy="6440491"/>
        </p:xfrm>
        <a:graphic>
          <a:graphicData uri="http://schemas.openxmlformats.org/drawingml/2006/table">
            <a:tbl>
              <a:tblPr firstRow="1" firstCol="1" lastRow="1" lastCol="1" bandRow="1" bandCol="1"/>
              <a:tblGrid>
                <a:gridCol w="560696"/>
                <a:gridCol w="2735077"/>
                <a:gridCol w="2817514"/>
                <a:gridCol w="2900538"/>
              </a:tblGrid>
              <a:tr h="394316">
                <a:tc>
                  <a:txBody>
                    <a:bodyPr/>
                    <a:lstStyle/>
                    <a:p>
                      <a:pPr algn="l">
                        <a:lnSpc>
                          <a:spcPct val="115000"/>
                        </a:lnSpc>
                        <a:spcAft>
                          <a:spcPts val="0"/>
                        </a:spcAft>
                      </a:pPr>
                      <a:r>
                        <a:rPr lang="nl-NL" sz="700" b="1" u="sng">
                          <a:effectLst/>
                          <a:latin typeface="Arial"/>
                          <a:ea typeface="Times New Roman"/>
                          <a:cs typeface="Times New Roman"/>
                        </a:rPr>
                        <a:t>Groei-niveaus (0-5)</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b="1">
                          <a:effectLst/>
                          <a:latin typeface="Arial"/>
                          <a:ea typeface="Times New Roman"/>
                          <a:cs typeface="Times New Roman"/>
                        </a:rPr>
                        <a:t> Gebruikersresultaten: klachtenbehandeling</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b="1">
                          <a:effectLst/>
                          <a:latin typeface="Arial"/>
                          <a:ea typeface="Times New Roman"/>
                          <a:cs typeface="Times New Roman"/>
                        </a:rPr>
                        <a:t>Gebruikersresultaten: Gebruikerstevredenheid </a:t>
                      </a:r>
                      <a:r>
                        <a:rPr lang="nl-NL" sz="700" b="1">
                          <a:effectLst/>
                          <a:latin typeface="Arial"/>
                          <a:ea typeface="Times New Roman"/>
                          <a:cs typeface="Arial"/>
                          <a:sym typeface="Wingdings"/>
                        </a:rPr>
                        <a:t></a:t>
                      </a:r>
                      <a:r>
                        <a:rPr lang="nl-NL" sz="700" b="1">
                          <a:effectLst/>
                          <a:latin typeface="Arial"/>
                          <a:ea typeface="Times New Roman"/>
                          <a:cs typeface="Times New Roman"/>
                        </a:rPr>
                        <a:t> over hulpverlengingsprocessen, over hulpuitvoering, over inspraak en participatie</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b="1">
                          <a:effectLst/>
                          <a:latin typeface="Arial"/>
                          <a:ea typeface="Times New Roman"/>
                          <a:cs typeface="Times New Roman"/>
                        </a:rPr>
                        <a:t>Gebruikersresultaten: Effect van de hulpverlening</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877">
                <a:tc>
                  <a:txBody>
                    <a:bodyPr/>
                    <a:lstStyle/>
                    <a:p>
                      <a:pPr algn="l">
                        <a:lnSpc>
                          <a:spcPct val="115000"/>
                        </a:lnSpc>
                        <a:spcAft>
                          <a:spcPts val="0"/>
                        </a:spcAft>
                      </a:pPr>
                      <a:r>
                        <a:rPr lang="nl-NL" sz="700">
                          <a:effectLst/>
                          <a:latin typeface="Arial"/>
                          <a:ea typeface="Times New Roman"/>
                          <a:cs typeface="Times New Roman"/>
                        </a:rPr>
                        <a:t>0</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heeft geen klachtenbehandeling.</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gaat de gebruikerstevredenheid niet na.</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gaat het effect van de hulpverlening voor de gebruikers niet na.</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6">
                <a:tc>
                  <a:txBody>
                    <a:bodyPr/>
                    <a:lstStyle/>
                    <a:p>
                      <a:pPr algn="l">
                        <a:lnSpc>
                          <a:spcPct val="115000"/>
                        </a:lnSpc>
                        <a:spcAft>
                          <a:spcPts val="0"/>
                        </a:spcAft>
                      </a:pPr>
                      <a:r>
                        <a:rPr lang="nl-NL" sz="700">
                          <a:effectLst/>
                          <a:latin typeface="Arial"/>
                          <a:ea typeface="Times New Roman"/>
                          <a:cs typeface="Times New Roman"/>
                        </a:rPr>
                        <a:t>1</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bepaalt ad hoc een werkwijze voor de klachtenbehandeling. </a:t>
                      </a:r>
                      <a:endParaRPr lang="nl-BE" sz="700">
                        <a:effectLst/>
                        <a:latin typeface="Times New Roman"/>
                        <a:ea typeface="Times New Roman"/>
                        <a:cs typeface="Times New Roman"/>
                      </a:endParaRPr>
                    </a:p>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gaat ad hoc de gebruikerstevredenheid na.</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gaat ad hoc de effecten van de hulpverlening na.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877">
                <a:tc>
                  <a:txBody>
                    <a:bodyPr/>
                    <a:lstStyle/>
                    <a:p>
                      <a:pPr algn="l">
                        <a:lnSpc>
                          <a:spcPct val="115000"/>
                        </a:lnSpc>
                        <a:spcAft>
                          <a:spcPts val="0"/>
                        </a:spcAft>
                      </a:pPr>
                      <a:r>
                        <a:rPr lang="nl-NL" sz="700">
                          <a:effectLst/>
                          <a:latin typeface="Arial"/>
                          <a:ea typeface="Times New Roman"/>
                          <a:cs typeface="Times New Roman"/>
                        </a:rPr>
                        <a:t>2</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heeft een klachtenprocedure.</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hanteert een of enkele methodieken of instrumenten om de gebruikerstevredenheid na te gaan.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hanteert een of enkele methodieken of instrumenten om het effect van de hulpverlening te meten.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754">
                <a:tc>
                  <a:txBody>
                    <a:bodyPr/>
                    <a:lstStyle/>
                    <a:p>
                      <a:pPr algn="l">
                        <a:lnSpc>
                          <a:spcPct val="115000"/>
                        </a:lnSpc>
                        <a:spcAft>
                          <a:spcPts val="0"/>
                        </a:spcAft>
                      </a:pPr>
                      <a:r>
                        <a:rPr lang="nl-NL" sz="700">
                          <a:effectLst/>
                          <a:latin typeface="Arial"/>
                          <a:ea typeface="Times New Roman"/>
                          <a:cs typeface="Times New Roman"/>
                        </a:rPr>
                        <a:t>3</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stelt de klachtenprocedure op met inspraak van de proceseigenaars. </a:t>
                      </a:r>
                      <a:endParaRPr lang="nl-BE" sz="700">
                        <a:effectLst/>
                        <a:latin typeface="Times New Roman"/>
                        <a:ea typeface="Times New Roman"/>
                        <a:cs typeface="Times New Roman"/>
                      </a:endParaRPr>
                    </a:p>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heeft een duidelijke procedure of afspraken rond het meten van de gebruikerstevredenheid.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heeft SMART indicatoren geformuleerd om het effect van de hulpverlening na te gaan.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7193">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klachtenprocedure is geëxpliciteerd met een duidelijk stappenplan, tijdspad, verantwoordelijken en finaliteit en terugkoppeling naar de gebruiker die de klacht indiende.</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systematisch een op de doelgroep(en) afgestemde methodiek voor het meten van de gebruikerstevredenheid, waarbij ze minimaal de hulpverleningsprocessen, de hulpuitvoering, inspraak en participatie bevraagt.</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systematisch de eigen en de sectorale gegevens uit een uniform registratiesysteem om de effecten en processen van de hulpverlening in kaart te brengen.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6">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communiceert de klachtenprocedure.</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de gegevens van de tevredenheidsmeting als input voor de beleidsvoering van de organisatie.</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participeert aan wetenschappelijk onderzoek.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6">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Alle betrokkenen passen de klachtenprocedure toe.</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de gegevens van de tevredenheidsmeting om de communicatie en de samenwerking met gebruikers te verbeteren.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877">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bundelt systematisch de klachten van gebruikers en bespreekt ze op (beleids)overleg.</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6">
                <a:tc>
                  <a:txBody>
                    <a:bodyPr/>
                    <a:lstStyle/>
                    <a:p>
                      <a:pPr algn="l">
                        <a:lnSpc>
                          <a:spcPct val="115000"/>
                        </a:lnSpc>
                        <a:spcAft>
                          <a:spcPts val="0"/>
                        </a:spcAft>
                      </a:pPr>
                      <a:r>
                        <a:rPr lang="nl-NL" sz="700">
                          <a:effectLst/>
                          <a:latin typeface="Arial"/>
                          <a:ea typeface="Times New Roman"/>
                          <a:cs typeface="Times New Roman"/>
                        </a:rPr>
                        <a:t>4</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evalueert systematisch de klachtenprocedure en stuurt bij.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evalueert systematisch de instrumenten om de gebruikerstevredenheid te meten en stuurt bij.</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evalueert systematisch de gehanteerde indicatoren en instrumenten om de effecten van de hulpverlening te meten en stuurt bij.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877">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evaluatie gebeurt met inspraak van de gebruikers en medewerkers.</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evaluatie gebeurt met inspraak van de gebruikers.</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de aanbevelingen van wetenschappelijk onderzoek om de hulpverlening te optimaliseren.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6">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Vanuit de gegevens van de klachtenprocedure zet de organisatie systematisch acties op rond de inputgebieden en de kernprocessen.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Vanuit de gegevens van de tevredenheidsmeting zet de organisatie systematisch acties op rond de inputgebieden en de kernprocessen.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de eigen en de sectorale gegevens uit een uniform registratiesysteem om systematisch acties op te zetten rond de inputgebieden en de kernprocessen.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754">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linkt de gegevens van de klachtenprocedure aan de resultaten van andere thema’s, waardoor een gefundeerde interpretatie van de gegevens kan geformuleerd worden.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linkt de gegevens van de tevredenheidsmeting  aan de resultaten van andere thema’s, waardoor een gefundeerde interpretatie van de gegevens geformuleerd kan worden.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linkt de resultaten van de effectmeting  aan de resultaten van andere thema’s, waardoor een gefundeerde interpretatie van de gegevens kan geformuleerd worden.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6">
                <a:tc>
                  <a:txBody>
                    <a:bodyPr/>
                    <a:lstStyle/>
                    <a:p>
                      <a:pPr algn="l">
                        <a:lnSpc>
                          <a:spcPct val="115000"/>
                        </a:lnSpc>
                        <a:spcAft>
                          <a:spcPts val="0"/>
                        </a:spcAft>
                      </a:pPr>
                      <a:r>
                        <a:rPr lang="nl-NL" sz="700">
                          <a:effectLst/>
                          <a:latin typeface="Arial"/>
                          <a:ea typeface="Times New Roman"/>
                          <a:cs typeface="Times New Roman"/>
                        </a:rPr>
                        <a:t>5</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communiceert de klachtenprocedure systematisch extern.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Een onafhankelijk externe evalueert de tevredenheidsmeting. De organisatie communiceert deze resultaten en stuurt de tevredenheidsmeting bij.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systematisch de eigen en de sectorregistratiegegevens om te benchmarken.</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877">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evalueert systematisch de klachtenprocedure met inspraak van externe partners.</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tevredenheidsmeting is wetenschappelijk onderbouwd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gebruikt systematisch de eigen en de sectorregistratiegegevens om te benchlearnen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877">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klachtenprocedure staat model voor andere organisaties.</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nl-NL" sz="700">
                          <a:effectLst/>
                          <a:latin typeface="Arial"/>
                          <a:ea typeface="Times New Roman"/>
                          <a:cs typeface="Times New Roman"/>
                        </a:rPr>
                        <a:t>De organisatie stelt de tevredenheidsmeting als model voor andere organisaties.</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De organisatie staat model voor andere organisaties inzake het meten van de effectiviteit van de hulpverlening.</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6">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a:effectLst/>
                          <a:latin typeface="Arial"/>
                          <a:ea typeface="Times New Roman"/>
                          <a:cs typeface="Times New Roman"/>
                        </a:rPr>
                        <a:t> </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nl-NL" sz="700">
                          <a:effectLst/>
                          <a:latin typeface="Arial"/>
                          <a:ea typeface="Times New Roman"/>
                          <a:cs typeface="Times New Roman"/>
                        </a:rPr>
                        <a:t>De organisatie publiceert de resultaten van de tevredenheidsmeting.</a:t>
                      </a:r>
                      <a:endParaRPr lang="nl-BE" sz="70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nl-NL" sz="700" dirty="0">
                          <a:effectLst/>
                          <a:latin typeface="Arial"/>
                          <a:ea typeface="Times New Roman"/>
                          <a:cs typeface="Times New Roman"/>
                        </a:rPr>
                        <a:t>De organisatie publiceert de resultaten van de hulpverlening, de registratiegegevens en de resultaten van het wetenschappelijk onderzoek.</a:t>
                      </a:r>
                      <a:endParaRPr lang="nl-BE" sz="700" dirty="0">
                        <a:effectLst/>
                        <a:latin typeface="Times New Roman"/>
                        <a:ea typeface="Times New Roman"/>
                        <a:cs typeface="Times New Roman"/>
                      </a:endParaRPr>
                    </a:p>
                  </a:txBody>
                  <a:tcPr marL="42253" marR="42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34312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70000" lnSpcReduction="20000"/>
          </a:bodyPr>
          <a:lstStyle/>
          <a:p>
            <a:pPr>
              <a:buNone/>
            </a:pPr>
            <a:r>
              <a:rPr lang="nl-BE" b="1" dirty="0">
                <a:solidFill>
                  <a:srgbClr val="C39E05"/>
                </a:solidFill>
              </a:rPr>
              <a:t>Referentiekader en de preventie van grensoverschrijdend gedrag </a:t>
            </a:r>
          </a:p>
          <a:p>
            <a:pPr>
              <a:buNone/>
            </a:pPr>
            <a:endParaRPr lang="nl-BE" sz="2400" dirty="0" smtClean="0"/>
          </a:p>
          <a:p>
            <a:pPr marL="0" indent="0">
              <a:buNone/>
            </a:pPr>
            <a:r>
              <a:rPr lang="nl-NL" dirty="0" smtClean="0"/>
              <a:t>Voor </a:t>
            </a:r>
            <a:r>
              <a:rPr lang="nl-NL" dirty="0"/>
              <a:t>wat het beleid rond en de procedures inzake het omgaan met grensoverschrijdend gedrag betreft, verwachten we dat, gezien de maatschappelijke gevoeligheid van het thema, elke organisatie een beleid en procedures heeft inzake het voorkomen en het omgaan met situaties van overschrijdend gedrag. </a:t>
            </a:r>
            <a:endParaRPr lang="nl-NL" dirty="0" smtClean="0"/>
          </a:p>
          <a:p>
            <a:pPr marL="0" indent="0">
              <a:buNone/>
            </a:pPr>
            <a:r>
              <a:rPr lang="nl-NL" dirty="0" smtClean="0"/>
              <a:t>De </a:t>
            </a:r>
            <a:r>
              <a:rPr lang="nl-NL" dirty="0"/>
              <a:t>bepaling voorziet ook in de verplichting om de administratie op de hoogte te brengen van dergelijke incidenten. Jongerenwelzijn zal zorgen voor een gepaste registratie opdat hierover gepast gerapporteerd kan worden.</a:t>
            </a:r>
            <a:endParaRPr lang="nl-BE" dirty="0"/>
          </a:p>
          <a:p>
            <a:pPr>
              <a:buNone/>
            </a:pPr>
            <a:endParaRPr lang="nl-BE" dirty="0" smtClean="0"/>
          </a:p>
          <a:p>
            <a:pPr>
              <a:buNone/>
            </a:pPr>
            <a:endParaRPr lang="nl-BE" dirty="0"/>
          </a:p>
        </p:txBody>
      </p:sp>
    </p:spTree>
    <p:extLst>
      <p:ext uri="{BB962C8B-B14F-4D97-AF65-F5344CB8AC3E}">
        <p14:creationId xmlns:p14="http://schemas.microsoft.com/office/powerpoint/2010/main" val="24537813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a:buNone/>
            </a:pPr>
            <a:r>
              <a:rPr lang="nl-BE" b="1" dirty="0" smtClean="0">
                <a:solidFill>
                  <a:srgbClr val="C39E05"/>
                </a:solidFill>
              </a:rPr>
              <a:t>Methodiek inspecties 2015</a:t>
            </a:r>
          </a:p>
          <a:p>
            <a:pPr>
              <a:buNone/>
            </a:pPr>
            <a:endParaRPr lang="nl-BE" sz="2400" dirty="0" smtClean="0"/>
          </a:p>
          <a:p>
            <a:r>
              <a:rPr lang="nl-BE" sz="2400" dirty="0" smtClean="0"/>
              <a:t>NIET </a:t>
            </a:r>
            <a:r>
              <a:rPr lang="nl-BE" sz="2400" dirty="0" err="1" smtClean="0"/>
              <a:t>herscoren</a:t>
            </a:r>
            <a:endParaRPr lang="nl-BE" sz="2400" dirty="0" smtClean="0"/>
          </a:p>
          <a:p>
            <a:r>
              <a:rPr lang="nl-BE" sz="2400" dirty="0" smtClean="0"/>
              <a:t>Naast gesprek met verantwoordelijken ook gesprekken met aanwezige medewerkers</a:t>
            </a:r>
          </a:p>
          <a:p>
            <a:r>
              <a:rPr lang="nl-BE" sz="2400" dirty="0" smtClean="0"/>
              <a:t>Geen extra papierwerk (aantoonbaarheid)</a:t>
            </a:r>
          </a:p>
          <a:p>
            <a:r>
              <a:rPr lang="nl-BE" sz="2400" dirty="0" smtClean="0"/>
              <a:t>Jongeren worden niet bevraagd</a:t>
            </a:r>
            <a:endParaRPr lang="nl-BE" sz="2400" dirty="0" smtClean="0">
              <a:sym typeface="Wingdings" panose="05000000000000000000" pitchFamily="2" charset="2"/>
            </a:endParaRPr>
          </a:p>
          <a:p>
            <a:r>
              <a:rPr lang="nl-BE" sz="2400" dirty="0" smtClean="0">
                <a:sym typeface="Wingdings" panose="05000000000000000000" pitchFamily="2" charset="2"/>
              </a:rPr>
              <a:t>4 delen, maar een coherent geheel</a:t>
            </a:r>
            <a:endParaRPr lang="nl-BE" sz="2400" dirty="0" smtClean="0"/>
          </a:p>
          <a:p>
            <a:pPr>
              <a:buNone/>
            </a:pPr>
            <a:endParaRPr lang="nl-BE" dirty="0" smtClean="0"/>
          </a:p>
          <a:p>
            <a:pPr>
              <a:buNone/>
            </a:pPr>
            <a:endParaRPr lang="nl-BE" dirty="0"/>
          </a:p>
        </p:txBody>
      </p:sp>
    </p:spTree>
    <p:extLst>
      <p:ext uri="{BB962C8B-B14F-4D97-AF65-F5344CB8AC3E}">
        <p14:creationId xmlns:p14="http://schemas.microsoft.com/office/powerpoint/2010/main" val="3413730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a:buNone/>
            </a:pPr>
            <a:r>
              <a:rPr lang="nl-BE" b="1" dirty="0" smtClean="0">
                <a:solidFill>
                  <a:srgbClr val="C39E05"/>
                </a:solidFill>
              </a:rPr>
              <a:t>Timing inspecties 2015</a:t>
            </a:r>
          </a:p>
          <a:p>
            <a:pPr>
              <a:buNone/>
            </a:pPr>
            <a:endParaRPr lang="nl-BE" sz="2400" dirty="0" smtClean="0"/>
          </a:p>
          <a:p>
            <a:pPr>
              <a:buNone/>
            </a:pPr>
            <a:r>
              <a:rPr lang="nl-BE" dirty="0" smtClean="0"/>
              <a:t>Vanaf juni 2015</a:t>
            </a:r>
          </a:p>
          <a:p>
            <a:pPr>
              <a:buNone/>
            </a:pPr>
            <a:endParaRPr lang="nl-BE" dirty="0"/>
          </a:p>
        </p:txBody>
      </p:sp>
    </p:spTree>
    <p:extLst>
      <p:ext uri="{BB962C8B-B14F-4D97-AF65-F5344CB8AC3E}">
        <p14:creationId xmlns:p14="http://schemas.microsoft.com/office/powerpoint/2010/main" val="3413730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Perspectief van Zorginspectie</a:t>
            </a:r>
            <a:endParaRPr lang="nl-BE" dirty="0"/>
          </a:p>
        </p:txBody>
      </p:sp>
    </p:spTree>
    <p:extLst>
      <p:ext uri="{BB962C8B-B14F-4D97-AF65-F5344CB8AC3E}">
        <p14:creationId xmlns:p14="http://schemas.microsoft.com/office/powerpoint/2010/main" val="3366974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a:buNone/>
            </a:pPr>
            <a:r>
              <a:rPr lang="nl-BE" b="1" dirty="0" smtClean="0">
                <a:solidFill>
                  <a:srgbClr val="C39E05"/>
                </a:solidFill>
              </a:rPr>
              <a:t>Perspectief van Zorginspectie</a:t>
            </a:r>
          </a:p>
          <a:p>
            <a:pPr>
              <a:buNone/>
            </a:pPr>
            <a:endParaRPr lang="nl-BE" sz="2400" dirty="0" smtClean="0"/>
          </a:p>
          <a:p>
            <a:pPr>
              <a:buNone/>
            </a:pPr>
            <a:endParaRPr lang="nl-BE" sz="1900" dirty="0" smtClean="0"/>
          </a:p>
          <a:p>
            <a:r>
              <a:rPr lang="nl-BE" sz="2400" dirty="0" smtClean="0"/>
              <a:t>Onze opdracht</a:t>
            </a:r>
          </a:p>
          <a:p>
            <a:r>
              <a:rPr lang="nl-BE" sz="2400" dirty="0" smtClean="0"/>
              <a:t>Onze kijk op kwaliteit</a:t>
            </a:r>
          </a:p>
          <a:p>
            <a:r>
              <a:rPr lang="nl-BE" sz="2400" dirty="0" smtClean="0"/>
              <a:t>Onze kijk op het BVR</a:t>
            </a:r>
          </a:p>
          <a:p>
            <a:pPr marL="0" lvl="1"/>
            <a:r>
              <a:rPr lang="nl-BE" sz="2400" dirty="0" smtClean="0"/>
              <a:t>Inspecties 2015</a:t>
            </a:r>
          </a:p>
          <a:p>
            <a:pPr>
              <a:buNone/>
            </a:pPr>
            <a:endParaRPr lang="nl-BE" dirty="0" smtClean="0"/>
          </a:p>
          <a:p>
            <a:pPr>
              <a:buNone/>
            </a:pPr>
            <a:endParaRPr lang="nl-BE" dirty="0"/>
          </a:p>
        </p:txBody>
      </p:sp>
    </p:spTree>
    <p:extLst>
      <p:ext uri="{BB962C8B-B14F-4D97-AF65-F5344CB8AC3E}">
        <p14:creationId xmlns:p14="http://schemas.microsoft.com/office/powerpoint/2010/main" val="3469431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pPr>
              <a:buNone/>
            </a:pPr>
            <a:r>
              <a:rPr lang="nl-BE" b="1" dirty="0">
                <a:solidFill>
                  <a:srgbClr val="C39E05"/>
                </a:solidFill>
              </a:rPr>
              <a:t>O</a:t>
            </a:r>
            <a:r>
              <a:rPr lang="nl-BE" b="1" dirty="0" smtClean="0">
                <a:solidFill>
                  <a:srgbClr val="C39E05"/>
                </a:solidFill>
              </a:rPr>
              <a:t>prichtingsbesluit</a:t>
            </a:r>
          </a:p>
          <a:p>
            <a:pPr marL="0">
              <a:buNone/>
            </a:pPr>
            <a:endParaRPr lang="nl-BE" sz="1200" dirty="0" smtClean="0"/>
          </a:p>
          <a:p>
            <a:pPr marL="0">
              <a:buNone/>
            </a:pPr>
            <a:endParaRPr lang="nl-BE" sz="1200" dirty="0" smtClean="0"/>
          </a:p>
          <a:p>
            <a:pPr marL="0" lvl="1"/>
            <a:r>
              <a:rPr lang="nl-BE" sz="1900" b="1" dirty="0" smtClean="0"/>
              <a:t>Toezicht houden </a:t>
            </a:r>
            <a:r>
              <a:rPr lang="nl-BE" sz="1900" dirty="0" smtClean="0"/>
              <a:t>op toepassing van de voor de voorzieningen</a:t>
            </a:r>
          </a:p>
          <a:p>
            <a:pPr marL="0" lvl="1" indent="285750">
              <a:buNone/>
            </a:pPr>
            <a:r>
              <a:rPr lang="nl-BE" sz="1900" dirty="0" smtClean="0"/>
              <a:t>en bepaalde individuen geldende regelgeving m.b.t. WVG</a:t>
            </a:r>
          </a:p>
          <a:p>
            <a:pPr marL="0" lvl="1" indent="285750">
              <a:buNone/>
            </a:pPr>
            <a:endParaRPr lang="nl-BE" sz="2000" dirty="0" smtClean="0"/>
          </a:p>
          <a:p>
            <a:pPr marL="0" lvl="1"/>
            <a:r>
              <a:rPr lang="nl-BE" sz="1900" b="1" dirty="0" smtClean="0"/>
              <a:t>Visie: </a:t>
            </a:r>
            <a:r>
              <a:rPr lang="nl-BE" sz="1900" dirty="0" smtClean="0"/>
              <a:t>Bijdrage leveren tot verbetering 	</a:t>
            </a:r>
            <a:r>
              <a:rPr lang="nl-BE" sz="2000" dirty="0" smtClean="0"/>
              <a:t>	</a:t>
            </a:r>
          </a:p>
          <a:p>
            <a:pPr marL="400050" lvl="2"/>
            <a:r>
              <a:rPr lang="nl-BE" sz="1700" dirty="0" smtClean="0">
                <a:solidFill>
                  <a:srgbClr val="FF0000"/>
                </a:solidFill>
              </a:rPr>
              <a:t>Kwaliteit</a:t>
            </a:r>
          </a:p>
          <a:p>
            <a:pPr marL="400050" lvl="2"/>
            <a:r>
              <a:rPr lang="nl-BE" sz="1700" dirty="0" smtClean="0"/>
              <a:t>rechtmatige besteding overheidsmiddelen</a:t>
            </a:r>
          </a:p>
          <a:p>
            <a:pPr marL="400050" lvl="2"/>
            <a:r>
              <a:rPr lang="nl-BE" sz="1700" dirty="0" smtClean="0"/>
              <a:t>optimale beleidsvoorbereiding en  -evaluatie</a:t>
            </a:r>
          </a:p>
          <a:p>
            <a:pPr marL="400050" lvl="2">
              <a:buNone/>
            </a:pPr>
            <a:endParaRPr lang="nl-BE" sz="2000" dirty="0" smtClean="0"/>
          </a:p>
          <a:p>
            <a:pPr marL="0" lvl="2"/>
            <a:r>
              <a:rPr lang="nl-BE" sz="1900" b="1" dirty="0" smtClean="0"/>
              <a:t>Doelgroep</a:t>
            </a:r>
            <a:r>
              <a:rPr lang="nl-BE" sz="1900" dirty="0" smtClean="0"/>
              <a:t>: zorgvoorzieningen </a:t>
            </a:r>
            <a:r>
              <a:rPr lang="nl-BE" sz="1900" dirty="0" err="1" smtClean="0"/>
              <a:t>én</a:t>
            </a:r>
            <a:r>
              <a:rPr lang="nl-BE" sz="1900" dirty="0" smtClean="0"/>
              <a:t> individuen.</a:t>
            </a:r>
          </a:p>
          <a:p>
            <a:pPr marL="457200" lvl="3"/>
            <a:r>
              <a:rPr lang="nl-BE" sz="1600" dirty="0" smtClean="0"/>
              <a:t>Voorzieningen erkend door departement + andere agentschappen WVG.</a:t>
            </a:r>
          </a:p>
          <a:p>
            <a:pPr marL="457200" lvl="3"/>
            <a:r>
              <a:rPr lang="nl-BE" sz="1700" dirty="0" smtClean="0"/>
              <a:t>Personen die financiële tegemoetkoming ontvangen                                                   </a:t>
            </a:r>
          </a:p>
          <a:p>
            <a:pPr lvl="1"/>
            <a:endParaRPr lang="nl-BE" sz="2000" dirty="0" smtClean="0"/>
          </a:p>
          <a:p>
            <a:endParaRPr lang="nl-B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pPr>
              <a:buNone/>
            </a:pPr>
            <a:r>
              <a:rPr lang="nl-BE" b="1" dirty="0" smtClean="0">
                <a:solidFill>
                  <a:srgbClr val="C39E05"/>
                </a:solidFill>
              </a:rPr>
              <a:t>Beheersovereenkomst</a:t>
            </a:r>
          </a:p>
          <a:p>
            <a:pPr>
              <a:buNone/>
            </a:pPr>
            <a:endParaRPr lang="nl-BE" b="1" dirty="0" smtClean="0">
              <a:solidFill>
                <a:srgbClr val="C39E05"/>
              </a:solidFill>
            </a:endParaRPr>
          </a:p>
          <a:p>
            <a:pPr>
              <a:buNone/>
            </a:pPr>
            <a:r>
              <a:rPr lang="nl-BE" sz="2400" dirty="0" smtClean="0"/>
              <a:t>Strategische doelstelling: </a:t>
            </a:r>
          </a:p>
          <a:p>
            <a:pPr>
              <a:buNone/>
            </a:pPr>
            <a:endParaRPr lang="nl-BE" sz="2800" i="1" dirty="0" smtClean="0">
              <a:solidFill>
                <a:schemeClr val="accent1">
                  <a:lumMod val="50000"/>
                </a:schemeClr>
              </a:solidFill>
            </a:endParaRPr>
          </a:p>
          <a:p>
            <a:pPr marL="0">
              <a:buNone/>
            </a:pPr>
            <a:r>
              <a:rPr lang="nl-BE" sz="2400" i="1" dirty="0" smtClean="0">
                <a:solidFill>
                  <a:srgbClr val="C39E05"/>
                </a:solidFill>
              </a:rPr>
              <a:t>Significante bijdrage leveren tot het bevorderen van de </a:t>
            </a:r>
            <a:r>
              <a:rPr lang="nl-BE" sz="2400" i="1" dirty="0" smtClean="0">
                <a:solidFill>
                  <a:srgbClr val="FF0000"/>
                </a:solidFill>
              </a:rPr>
              <a:t>kwaliteit</a:t>
            </a:r>
            <a:r>
              <a:rPr lang="nl-BE" sz="2400" i="1" dirty="0" smtClean="0">
                <a:solidFill>
                  <a:srgbClr val="C39E05"/>
                </a:solidFill>
              </a:rPr>
              <a:t> van de </a:t>
            </a:r>
            <a:r>
              <a:rPr lang="nl-BE" sz="2400" i="1" dirty="0" err="1" smtClean="0">
                <a:solidFill>
                  <a:srgbClr val="C39E05"/>
                </a:solidFill>
              </a:rPr>
              <a:t>welzijns</a:t>
            </a:r>
            <a:r>
              <a:rPr lang="nl-BE" sz="2400" i="1" dirty="0" smtClean="0">
                <a:solidFill>
                  <a:srgbClr val="C39E05"/>
                </a:solidFill>
              </a:rPr>
              <a:t>- en </a:t>
            </a:r>
            <a:r>
              <a:rPr lang="nl-BE" sz="2400" i="1" dirty="0" err="1" smtClean="0">
                <a:solidFill>
                  <a:srgbClr val="C39E05"/>
                </a:solidFill>
              </a:rPr>
              <a:t>gezondheids-voorzieningen</a:t>
            </a:r>
            <a:endParaRPr lang="nl-BE" sz="2400" i="1" dirty="0" smtClean="0">
              <a:solidFill>
                <a:srgbClr val="C39E05"/>
              </a:solidFill>
            </a:endParaRPr>
          </a:p>
          <a:p>
            <a:pPr marL="0" lvl="1">
              <a:buNone/>
            </a:pPr>
            <a:endParaRPr lang="nl-BE" i="1" dirty="0" smtClean="0">
              <a:solidFill>
                <a:schemeClr val="accent1">
                  <a:lumMod val="50000"/>
                </a:schemeClr>
              </a:solidFill>
            </a:endParaRPr>
          </a:p>
          <a:p>
            <a:pPr marL="0" lvl="1">
              <a:buNone/>
            </a:pPr>
            <a:r>
              <a:rPr lang="nl-BE" sz="2400" dirty="0" smtClean="0"/>
              <a:t>Stimuleren, borgen, bewaken, transparant maken van kwaliteit</a:t>
            </a:r>
            <a:endParaRPr lang="nl-BE" sz="2400" i="1" dirty="0" smtClean="0">
              <a:solidFill>
                <a:schemeClr val="accent1">
                  <a:lumMod val="50000"/>
                </a:schemeClr>
              </a:solidFill>
            </a:endParaRPr>
          </a:p>
          <a:p>
            <a:pPr>
              <a:buNone/>
            </a:pPr>
            <a:endParaRPr lang="nl-B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a:buNone/>
            </a:pPr>
            <a:r>
              <a:rPr lang="nl-BE" b="1" dirty="0" smtClean="0">
                <a:solidFill>
                  <a:srgbClr val="C39E05"/>
                </a:solidFill>
              </a:rPr>
              <a:t>Onze kijk op kwaliteit</a:t>
            </a:r>
          </a:p>
          <a:p>
            <a:pPr>
              <a:buNone/>
            </a:pPr>
            <a:endParaRPr lang="nl-BE" sz="2400" dirty="0" smtClean="0"/>
          </a:p>
          <a:p>
            <a:pPr>
              <a:buNone/>
            </a:pPr>
            <a:endParaRPr lang="nl-BE" dirty="0" smtClean="0"/>
          </a:p>
          <a:p>
            <a:pPr>
              <a:buNone/>
            </a:pPr>
            <a:endParaRPr lang="nl-BE" dirty="0"/>
          </a:p>
        </p:txBody>
      </p:sp>
      <p:pic>
        <p:nvPicPr>
          <p:cNvPr id="3" name="Afbeelding 2"/>
          <p:cNvPicPr/>
          <p:nvPr/>
        </p:nvPicPr>
        <p:blipFill>
          <a:blip r:embed="rId2"/>
          <a:stretch>
            <a:fillRect/>
          </a:stretch>
        </p:blipFill>
        <p:spPr>
          <a:xfrm>
            <a:off x="2286317" y="2327665"/>
            <a:ext cx="4571365" cy="3428365"/>
          </a:xfrm>
          <a:prstGeom prst="rect">
            <a:avLst/>
          </a:prstGeom>
        </p:spPr>
      </p:pic>
    </p:spTree>
    <p:extLst>
      <p:ext uri="{BB962C8B-B14F-4D97-AF65-F5344CB8AC3E}">
        <p14:creationId xmlns:p14="http://schemas.microsoft.com/office/powerpoint/2010/main" val="4189415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pPr>
              <a:buNone/>
            </a:pPr>
            <a:r>
              <a:rPr lang="nl-BE" b="1" dirty="0" smtClean="0">
                <a:solidFill>
                  <a:srgbClr val="C39E05"/>
                </a:solidFill>
              </a:rPr>
              <a:t>Onze kijk op het BVR</a:t>
            </a:r>
          </a:p>
          <a:p>
            <a:pPr>
              <a:buNone/>
            </a:pPr>
            <a:endParaRPr lang="nl-BE" sz="2400" dirty="0" smtClean="0"/>
          </a:p>
          <a:p>
            <a:r>
              <a:rPr lang="nl-BE" sz="2400" dirty="0" smtClean="0"/>
              <a:t>Nadruk op kernprocessen</a:t>
            </a:r>
          </a:p>
          <a:p>
            <a:r>
              <a:rPr lang="nl-BE" sz="2400" dirty="0" smtClean="0"/>
              <a:t>Nadruk </a:t>
            </a:r>
            <a:r>
              <a:rPr lang="nl-BE" sz="2400" dirty="0"/>
              <a:t>op </a:t>
            </a:r>
            <a:r>
              <a:rPr lang="nl-BE" sz="2400" dirty="0" smtClean="0"/>
              <a:t>resultaten (gebruikersresultaten, medewerkersresultaten, samenlevingsresultaten)</a:t>
            </a:r>
          </a:p>
          <a:p>
            <a:r>
              <a:rPr lang="nl-BE" sz="2400" dirty="0" smtClean="0"/>
              <a:t>Nadruk op kwaliteitszorg als dynamische zelfevaluatie en verbetercycli</a:t>
            </a:r>
          </a:p>
          <a:p>
            <a:r>
              <a:rPr lang="nl-BE" sz="2400" dirty="0" smtClean="0"/>
              <a:t>Nadruk op kwaliteit als dynamisch en evolutief gegeven (</a:t>
            </a:r>
            <a:r>
              <a:rPr lang="nl-BE" sz="2400" dirty="0" err="1" smtClean="0"/>
              <a:t>groeiniveau’s</a:t>
            </a:r>
            <a:r>
              <a:rPr lang="nl-BE" sz="2400" dirty="0" smtClean="0"/>
              <a:t>,…)</a:t>
            </a:r>
          </a:p>
          <a:p>
            <a:r>
              <a:rPr lang="nl-BE" sz="2400" dirty="0" smtClean="0"/>
              <a:t>Nadruk op dialoog (benchmarking), als stap naar transparantie</a:t>
            </a:r>
          </a:p>
          <a:p>
            <a:pPr>
              <a:buNone/>
            </a:pPr>
            <a:endParaRPr lang="nl-BE" dirty="0" smtClean="0"/>
          </a:p>
          <a:p>
            <a:pPr>
              <a:buNone/>
            </a:pPr>
            <a:endParaRPr lang="nl-BE" dirty="0"/>
          </a:p>
        </p:txBody>
      </p:sp>
    </p:spTree>
    <p:extLst>
      <p:ext uri="{BB962C8B-B14F-4D97-AF65-F5344CB8AC3E}">
        <p14:creationId xmlns:p14="http://schemas.microsoft.com/office/powerpoint/2010/main" val="4189415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47500" lnSpcReduction="20000"/>
          </a:bodyPr>
          <a:lstStyle/>
          <a:p>
            <a:pPr>
              <a:buNone/>
            </a:pPr>
            <a:r>
              <a:rPr lang="nl-BE" b="1" dirty="0" smtClean="0">
                <a:solidFill>
                  <a:srgbClr val="C39E05"/>
                </a:solidFill>
              </a:rPr>
              <a:t>Rol van Zorginspectie</a:t>
            </a:r>
          </a:p>
          <a:p>
            <a:pPr>
              <a:buNone/>
            </a:pPr>
            <a:endParaRPr lang="nl-BE" sz="3800" b="1" dirty="0" smtClean="0">
              <a:solidFill>
                <a:srgbClr val="C39E05"/>
              </a:solidFill>
            </a:endParaRPr>
          </a:p>
          <a:p>
            <a:pPr>
              <a:buNone/>
            </a:pPr>
            <a:r>
              <a:rPr lang="nl-BE" sz="2500" dirty="0"/>
              <a:t>Artikel 7 van het kwaliteitsdecreet bepaalt dat de Vlaamse Regering het toezicht op de naleving van de bepalingen van dit decreet en van het uitvoeringsbesluit organiseert. In het raam van de </a:t>
            </a:r>
            <a:r>
              <a:rPr lang="nl-BE" sz="2500" dirty="0" err="1"/>
              <a:t>hererkenningen</a:t>
            </a:r>
            <a:r>
              <a:rPr lang="nl-BE" sz="2500" dirty="0"/>
              <a:t> zal Zorginspectie vanaf 1 januari 2015, naast de erkenningsnormen, de wijze waarop de organisatie de kwaliteitszorg vorm geeft en de zelfevaluatie uitvoert binnen de contouren van dit uitvoeringsbesluit inspecteren. Dit betekent dat Zorginspectie een jaar na het van kracht gaan van het uitvoeringsbesluit de huidige stand van zaken binnen de sector in kaart zal brengen. </a:t>
            </a:r>
            <a:r>
              <a:rPr lang="nl-BE" sz="2500" dirty="0">
                <a:solidFill>
                  <a:srgbClr val="FF0000"/>
                </a:solidFill>
              </a:rPr>
              <a:t>De focus van de inspecties zal liggen op de kwaliteit van de zorg die wordt geleverd aan de gebruiker</a:t>
            </a:r>
            <a:r>
              <a:rPr lang="nl-BE" sz="2500" dirty="0"/>
              <a:t>, vanuit een organisatie die zelf de kwaliteit bewaakt en evalueert vanuit een procesmatige visie. Zorginspectie beschikt hiervoor over een wettelijk kader, zoals de erkenningsvoorwaarden, het decreet rechtspositie van de minderjarige en de wetgeving met betrekking tot kwaliteitszorg. De zelfevaluatie is een van de kaders op basis waarvan het instrumentarium van de inspecties kan worden opgemaakt.</a:t>
            </a:r>
          </a:p>
          <a:p>
            <a:pPr>
              <a:buNone/>
            </a:pPr>
            <a:r>
              <a:rPr lang="nl-BE" sz="2500" dirty="0"/>
              <a:t>Zorginspectie zal </a:t>
            </a:r>
            <a:r>
              <a:rPr lang="nl-BE" sz="2500" dirty="0">
                <a:solidFill>
                  <a:srgbClr val="FF0000"/>
                </a:solidFill>
              </a:rPr>
              <a:t>bij de eerste doorlichting in het raam van de </a:t>
            </a:r>
            <a:r>
              <a:rPr lang="nl-BE" sz="2500" dirty="0" err="1">
                <a:solidFill>
                  <a:srgbClr val="FF0000"/>
                </a:solidFill>
              </a:rPr>
              <a:t>hererkenningen</a:t>
            </a:r>
            <a:r>
              <a:rPr lang="nl-BE" sz="2500" dirty="0">
                <a:solidFill>
                  <a:srgbClr val="FF0000"/>
                </a:solidFill>
              </a:rPr>
              <a:t> vooral het overkoepelende thema kwaliteitszorg </a:t>
            </a:r>
            <a:r>
              <a:rPr lang="nl-BE" sz="2500" dirty="0"/>
              <a:t>benadrukken. De andere thema’s komen aan bod wanneer Zorginspectie meer algemeen naar het resultaat van de kwaliteit van zorg kijkt. De jaren nadien kan Zorginspectie focusinspecties organiseren rond bepaalde (sub)thema’s. </a:t>
            </a:r>
          </a:p>
          <a:p>
            <a:pPr>
              <a:buNone/>
            </a:pPr>
            <a:r>
              <a:rPr lang="nl-BE" sz="2500" dirty="0"/>
              <a:t>Zorginspectie zal nagaan </a:t>
            </a:r>
            <a:r>
              <a:rPr lang="nl-BE" sz="2500" dirty="0">
                <a:solidFill>
                  <a:srgbClr val="FF0000"/>
                </a:solidFill>
              </a:rPr>
              <a:t>op welke manier de organisatie het proces van zelfevaluatie op een aantoonbare wijze doorloopt. Zorginspectie zal niet het proces van zelfevaluatie herhalen binnen de organisatie en zal niet zelf scores toekennen. </a:t>
            </a:r>
            <a:r>
              <a:rPr lang="nl-BE" sz="2500" dirty="0"/>
              <a:t>Zij kan wel vaststellen of de meetfactoren en indicatoren bepaald voor de groeiniveaus al dan niet aantoonbaar gedocumenteerd zijn, o.m. aan de hand van de  concrete hulp- en dienstverlening.  </a:t>
            </a:r>
          </a:p>
          <a:p>
            <a:pPr>
              <a:buNone/>
            </a:pPr>
            <a:r>
              <a:rPr lang="nl-BE" sz="2500" dirty="0"/>
              <a:t>Doorheen de inspecties zal </a:t>
            </a:r>
            <a:r>
              <a:rPr lang="nl-BE" sz="2500" dirty="0">
                <a:solidFill>
                  <a:srgbClr val="FF0000"/>
                </a:solidFill>
              </a:rPr>
              <a:t>ook de mening van de gebruiker een meer prominente plaats krijgen</a:t>
            </a:r>
            <a:r>
              <a:rPr lang="nl-BE" sz="2500" dirty="0"/>
              <a:t>. Zorginspectie zal nagaan wat de gebruiker ervaart van de zorg voor kwaliteit aan de hand van een methodiek die toelaat om op een professionele wijze de gebruikers te bevragen. Deze methodiek zal stapsgewijs worden ingevoerd bij de inspecties en zal aangepast worden aan het type van voorziening. </a:t>
            </a:r>
            <a:endParaRPr lang="nl-BE" sz="2500" dirty="0" smtClean="0"/>
          </a:p>
          <a:p>
            <a:pPr>
              <a:buNone/>
            </a:pPr>
            <a:endParaRPr lang="nl-BE" dirty="0" smtClean="0"/>
          </a:p>
          <a:p>
            <a:pPr>
              <a:buNone/>
            </a:pPr>
            <a:endParaRPr lang="nl-BE" dirty="0"/>
          </a:p>
        </p:txBody>
      </p:sp>
    </p:spTree>
    <p:extLst>
      <p:ext uri="{BB962C8B-B14F-4D97-AF65-F5344CB8AC3E}">
        <p14:creationId xmlns:p14="http://schemas.microsoft.com/office/powerpoint/2010/main" val="4189415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a:buNone/>
            </a:pPr>
            <a:r>
              <a:rPr lang="nl-BE" b="1" dirty="0" smtClean="0">
                <a:solidFill>
                  <a:srgbClr val="C39E05"/>
                </a:solidFill>
              </a:rPr>
              <a:t>Inhoud inspecties 2015</a:t>
            </a:r>
          </a:p>
          <a:p>
            <a:pPr>
              <a:buNone/>
            </a:pPr>
            <a:endParaRPr lang="nl-BE" sz="2400" dirty="0" smtClean="0"/>
          </a:p>
          <a:p>
            <a:r>
              <a:rPr lang="nl-BE" sz="2400" dirty="0" smtClean="0"/>
              <a:t>Een standaardluik over kwaliteitszorg</a:t>
            </a:r>
          </a:p>
          <a:p>
            <a:r>
              <a:rPr lang="nl-BE" sz="2400" dirty="0" smtClean="0"/>
              <a:t>Inzoomen op ‘gebruikerstevredenheid’ als onderdeel van gebruikersresultaten </a:t>
            </a:r>
          </a:p>
          <a:p>
            <a:r>
              <a:rPr lang="nl-BE" sz="2400" dirty="0" smtClean="0"/>
              <a:t>Een </a:t>
            </a:r>
            <a:r>
              <a:rPr lang="nl-BE" sz="2400" dirty="0"/>
              <a:t>specifiek luik, ingevuld per organisatie, </a:t>
            </a:r>
            <a:r>
              <a:rPr lang="nl-BE" sz="2400" dirty="0" err="1"/>
              <a:t>adhv</a:t>
            </a:r>
            <a:r>
              <a:rPr lang="nl-BE" sz="2400" dirty="0"/>
              <a:t> de beschreven </a:t>
            </a:r>
            <a:r>
              <a:rPr lang="nl-BE" sz="2400" dirty="0" smtClean="0"/>
              <a:t>verbeteracties</a:t>
            </a:r>
          </a:p>
          <a:p>
            <a:r>
              <a:rPr lang="nl-BE" sz="2400" dirty="0" smtClean="0">
                <a:sym typeface="Wingdings" panose="05000000000000000000" pitchFamily="2" charset="2"/>
              </a:rPr>
              <a:t>Referentiekader en de preventie van grensoverschrijdend gedrag </a:t>
            </a:r>
            <a:endParaRPr lang="nl-BE" sz="2400" dirty="0" smtClean="0"/>
          </a:p>
          <a:p>
            <a:pPr>
              <a:buNone/>
            </a:pPr>
            <a:endParaRPr lang="nl-BE" dirty="0" smtClean="0"/>
          </a:p>
          <a:p>
            <a:pPr>
              <a:buNone/>
            </a:pPr>
            <a:endParaRPr lang="nl-BE" dirty="0"/>
          </a:p>
        </p:txBody>
      </p:sp>
    </p:spTree>
    <p:extLst>
      <p:ext uri="{BB962C8B-B14F-4D97-AF65-F5344CB8AC3E}">
        <p14:creationId xmlns:p14="http://schemas.microsoft.com/office/powerpoint/2010/main" val="2364359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Sjabloon in huisstijl">
  <a:themeElements>
    <a:clrScheme name="RCA">
      <a:dk1>
        <a:srgbClr val="000000"/>
      </a:dk1>
      <a:lt1>
        <a:srgbClr val="FFFFFF"/>
      </a:lt1>
      <a:dk2>
        <a:srgbClr val="C4A006"/>
      </a:dk2>
      <a:lt2>
        <a:srgbClr val="FFFFFF"/>
      </a:lt2>
      <a:accent1>
        <a:srgbClr val="FFFFFF"/>
      </a:accent1>
      <a:accent2>
        <a:srgbClr val="C4A006"/>
      </a:accent2>
      <a:accent3>
        <a:srgbClr val="6AB023"/>
      </a:accent3>
      <a:accent4>
        <a:srgbClr val="EB6A0A"/>
      </a:accent4>
      <a:accent5>
        <a:srgbClr val="FF0000"/>
      </a:accent5>
      <a:accent6>
        <a:srgbClr val="00B6E8"/>
      </a:accent6>
      <a:hlink>
        <a:srgbClr val="18AFA5"/>
      </a:hlink>
      <a:folHlink>
        <a:srgbClr val="7030A0"/>
      </a:folHlink>
    </a:clrScheme>
    <a:fontScheme name="RCA">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Sjabloon in huisstijl</Template>
  <TotalTime>407</TotalTime>
  <Words>2031</Words>
  <Application>Microsoft Office PowerPoint</Application>
  <PresentationFormat>Diavoorstelling (4:3)</PresentationFormat>
  <Paragraphs>228</Paragraphs>
  <Slides>14</Slides>
  <Notes>1</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Sjabloon in huisstijl</vt:lpstr>
      <vt:lpstr>PowerPoint-presentatie</vt:lpstr>
      <vt:lpstr>Perspectief van Zorginspectie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Vlaamse Overheid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jakielsa</dc:creator>
  <cp:lastModifiedBy>Eddy Van den hove</cp:lastModifiedBy>
  <cp:revision>38</cp:revision>
  <dcterms:created xsi:type="dcterms:W3CDTF">2010-12-03T09:10:06Z</dcterms:created>
  <dcterms:modified xsi:type="dcterms:W3CDTF">2014-06-26T08:05:52Z</dcterms:modified>
</cp:coreProperties>
</file>