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DD"/>
    <a:srgbClr val="0F3672"/>
    <a:srgbClr val="5697B0"/>
    <a:srgbClr val="B2001C"/>
    <a:srgbClr val="32617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10" y="150"/>
      </p:cViewPr>
      <p:guideLst>
        <p:guide orient="horz" pos="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werkblad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/>
              <a:t>Erkenning deelnemers bevraging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cat>
            <c:strRef>
              <c:f>Blad1!$A$4:$A$12</c:f>
              <c:strCache>
                <c:ptCount val="9"/>
                <c:pt idx="0">
                  <c:v>EMK</c:v>
                </c:pt>
                <c:pt idx="1">
                  <c:v>Begeleidingstehuis</c:v>
                </c:pt>
                <c:pt idx="2">
                  <c:v>OOOC</c:v>
                </c:pt>
                <c:pt idx="3">
                  <c:v>Dagcentrum</c:v>
                </c:pt>
                <c:pt idx="4">
                  <c:v>Thuisbegeleiding</c:v>
                </c:pt>
                <c:pt idx="5">
                  <c:v>BZW</c:v>
                </c:pt>
                <c:pt idx="6">
                  <c:v>Pleegzorg</c:v>
                </c:pt>
                <c:pt idx="7">
                  <c:v>Crisishulp aan huis</c:v>
                </c:pt>
                <c:pt idx="8">
                  <c:v>HCA</c:v>
                </c:pt>
              </c:strCache>
            </c:strRef>
          </c:cat>
          <c:val>
            <c:numRef>
              <c:f>Blad1!$B$4:$B$12</c:f>
              <c:numCache>
                <c:formatCode>General</c:formatCode>
                <c:ptCount val="9"/>
                <c:pt idx="0">
                  <c:v>39</c:v>
                </c:pt>
                <c:pt idx="1">
                  <c:v>8</c:v>
                </c:pt>
                <c:pt idx="2">
                  <c:v>12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/>
              <a:t>Vanaf wanneer terug registreren in BINC?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Blad1!$A$28:$A$31</c:f>
              <c:strCache>
                <c:ptCount val="4"/>
                <c:pt idx="0">
                  <c:v>vanaf 2013</c:v>
                </c:pt>
                <c:pt idx="1">
                  <c:v>vanaf 2014</c:v>
                </c:pt>
                <c:pt idx="2">
                  <c:v>vanaf 2015</c:v>
                </c:pt>
                <c:pt idx="3">
                  <c:v>Binc afschaffen</c:v>
                </c:pt>
              </c:strCache>
            </c:strRef>
          </c:cat>
          <c:val>
            <c:numRef>
              <c:f>Blad1!$D$28:$D$31</c:f>
              <c:numCache>
                <c:formatCode>0%</c:formatCode>
                <c:ptCount val="4"/>
                <c:pt idx="0">
                  <c:v>9.6774193548387094E-2</c:v>
                </c:pt>
                <c:pt idx="1">
                  <c:v>9.6774193548387094E-2</c:v>
                </c:pt>
                <c:pt idx="2">
                  <c:v>0.64516129032258063</c:v>
                </c:pt>
                <c:pt idx="3">
                  <c:v>0.16129032258064516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027968"/>
        <c:axId val="33029504"/>
        <c:axId val="0"/>
      </c:bar3DChart>
      <c:catAx>
        <c:axId val="3302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nl-BE"/>
          </a:p>
        </c:txPr>
        <c:crossAx val="33029504"/>
        <c:crosses val="autoZero"/>
        <c:auto val="1"/>
        <c:lblAlgn val="ctr"/>
        <c:lblOffset val="100"/>
        <c:noMultiLvlLbl val="0"/>
      </c:catAx>
      <c:valAx>
        <c:axId val="33029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027968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Waarvoor gebruik je BINC?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Blad1!$A$35:$A$39</c:f>
              <c:strCache>
                <c:ptCount val="5"/>
                <c:pt idx="0">
                  <c:v>Kwaliteitsverslag</c:v>
                </c:pt>
                <c:pt idx="1">
                  <c:v>Bezetting</c:v>
                </c:pt>
                <c:pt idx="2">
                  <c:v>Doelgroepanalyse</c:v>
                </c:pt>
                <c:pt idx="3">
                  <c:v>Kansarmoedecijfers</c:v>
                </c:pt>
                <c:pt idx="4">
                  <c:v>Individueel begeleidingstraject</c:v>
                </c:pt>
              </c:strCache>
            </c:strRef>
          </c:cat>
          <c:val>
            <c:numRef>
              <c:f>Blad1!$D$35:$D$39</c:f>
              <c:numCache>
                <c:formatCode>0%</c:formatCode>
                <c:ptCount val="5"/>
                <c:pt idx="0">
                  <c:v>9.6774193548387094E-2</c:v>
                </c:pt>
                <c:pt idx="1">
                  <c:v>6.4516129032258063E-2</c:v>
                </c:pt>
                <c:pt idx="2">
                  <c:v>3.2258064516129031E-2</c:v>
                </c:pt>
                <c:pt idx="3">
                  <c:v>1.6129032258064516E-2</c:v>
                </c:pt>
                <c:pt idx="4">
                  <c:v>0.11290322580645161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231232"/>
        <c:axId val="33232768"/>
        <c:axId val="0"/>
      </c:bar3DChart>
      <c:catAx>
        <c:axId val="3323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232768"/>
        <c:crosses val="autoZero"/>
        <c:auto val="1"/>
        <c:lblAlgn val="ctr"/>
        <c:lblOffset val="100"/>
        <c:noMultiLvlLbl val="0"/>
      </c:catAx>
      <c:valAx>
        <c:axId val="33232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231232"/>
        <c:crosses val="autoZero"/>
        <c:crossBetween val="between"/>
      </c:valAx>
      <c:spPr>
        <a:noFill/>
        <a:ln w="25367">
          <a:noFill/>
        </a:ln>
      </c:spPr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 dirty="0" err="1"/>
              <a:t>Waar</a:t>
            </a:r>
            <a:r>
              <a:rPr lang="en-US" sz="3000" baseline="0" dirty="0"/>
              <a:t> </a:t>
            </a:r>
            <a:r>
              <a:rPr lang="en-US" sz="3000" baseline="0" dirty="0" err="1"/>
              <a:t>zou</a:t>
            </a:r>
            <a:r>
              <a:rPr lang="en-US" sz="3000" baseline="0" dirty="0"/>
              <a:t> je BINC </a:t>
            </a:r>
            <a:r>
              <a:rPr lang="en-US" sz="3000" baseline="0" dirty="0" err="1"/>
              <a:t>voor</a:t>
            </a:r>
            <a:r>
              <a:rPr lang="en-US" sz="3000" baseline="0" dirty="0"/>
              <a:t> </a:t>
            </a:r>
            <a:r>
              <a:rPr lang="en-US" sz="3000" baseline="0" dirty="0" err="1"/>
              <a:t>willen</a:t>
            </a:r>
            <a:r>
              <a:rPr lang="en-US" sz="3000" baseline="0" dirty="0"/>
              <a:t> </a:t>
            </a:r>
            <a:r>
              <a:rPr lang="en-US" sz="3000" baseline="0" dirty="0" err="1"/>
              <a:t>gebruiken</a:t>
            </a:r>
            <a:r>
              <a:rPr lang="en-US" sz="3000" baseline="0" dirty="0"/>
              <a:t>?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Blad1!$A$43:$A$47</c:f>
              <c:strCache>
                <c:ptCount val="5"/>
                <c:pt idx="0">
                  <c:v>Kwaliteitsverslag</c:v>
                </c:pt>
                <c:pt idx="1">
                  <c:v>Bezetting</c:v>
                </c:pt>
                <c:pt idx="2">
                  <c:v>Doelgroepanalyse</c:v>
                </c:pt>
                <c:pt idx="3">
                  <c:v>Kansarmoedecijfers</c:v>
                </c:pt>
                <c:pt idx="4">
                  <c:v>Individueel begeleidingstraject</c:v>
                </c:pt>
              </c:strCache>
            </c:strRef>
          </c:cat>
          <c:val>
            <c:numRef>
              <c:f>Blad1!$D$43:$D$47</c:f>
              <c:numCache>
                <c:formatCode>0%</c:formatCode>
                <c:ptCount val="5"/>
                <c:pt idx="0">
                  <c:v>0.67741935483870963</c:v>
                </c:pt>
                <c:pt idx="1">
                  <c:v>0.38709677419354838</c:v>
                </c:pt>
                <c:pt idx="2">
                  <c:v>0.5161290322580645</c:v>
                </c:pt>
                <c:pt idx="3">
                  <c:v>0.11290322580645161</c:v>
                </c:pt>
                <c:pt idx="4">
                  <c:v>0.30645161290322581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217984"/>
        <c:axId val="38223872"/>
        <c:axId val="0"/>
      </c:bar3DChart>
      <c:catAx>
        <c:axId val="3821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nl-BE"/>
          </a:p>
        </c:txPr>
        <c:crossAx val="38223872"/>
        <c:crosses val="autoZero"/>
        <c:auto val="1"/>
        <c:lblAlgn val="ctr"/>
        <c:lblOffset val="100"/>
        <c:noMultiLvlLbl val="0"/>
      </c:catAx>
      <c:valAx>
        <c:axId val="38223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217984"/>
        <c:crosses val="autoZero"/>
        <c:crossBetween val="between"/>
      </c:valAx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 dirty="0" err="1"/>
              <a:t>Bezwaren</a:t>
            </a:r>
            <a:r>
              <a:rPr lang="en-US" sz="3000" baseline="0" dirty="0"/>
              <a:t> </a:t>
            </a:r>
            <a:r>
              <a:rPr lang="en-US" sz="3000" baseline="0" dirty="0" err="1"/>
              <a:t>t.a.v</a:t>
            </a:r>
            <a:r>
              <a:rPr lang="en-US" sz="3000" baseline="0" dirty="0"/>
              <a:t>. BINC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Blad1!$A$51:$A$56</c:f>
              <c:strCache>
                <c:ptCount val="6"/>
                <c:pt idx="0">
                  <c:v>Te tijdsintensief</c:v>
                </c:pt>
                <c:pt idx="1">
                  <c:v>Onbetrouwbare cijfers</c:v>
                </c:pt>
                <c:pt idx="2">
                  <c:v>E-health-systeem is niet gebruiksvriendelijk</c:v>
                </c:pt>
                <c:pt idx="3">
                  <c:v>Eens ingelogd is Binc niet gebruiksvriendelijk</c:v>
                </c:pt>
                <c:pt idx="4">
                  <c:v>Er zijn teveel verplichte velden</c:v>
                </c:pt>
                <c:pt idx="5">
                  <c:v>Het item functioneren van de jongere is moeilijk te scoren</c:v>
                </c:pt>
              </c:strCache>
            </c:strRef>
          </c:cat>
          <c:val>
            <c:numRef>
              <c:f>Blad1!$D$51:$D$56</c:f>
              <c:numCache>
                <c:formatCode>0%</c:formatCode>
                <c:ptCount val="6"/>
                <c:pt idx="0">
                  <c:v>0.46774193548387094</c:v>
                </c:pt>
                <c:pt idx="1">
                  <c:v>0.46774193548387094</c:v>
                </c:pt>
                <c:pt idx="2">
                  <c:v>0.33870967741935482</c:v>
                </c:pt>
                <c:pt idx="3">
                  <c:v>0.33870967741935482</c:v>
                </c:pt>
                <c:pt idx="4">
                  <c:v>0.37096774193548387</c:v>
                </c:pt>
                <c:pt idx="5">
                  <c:v>0.72580645161290325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80480"/>
        <c:axId val="37382016"/>
        <c:axId val="0"/>
      </c:bar3DChart>
      <c:catAx>
        <c:axId val="373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nl-BE"/>
          </a:p>
        </c:txPr>
        <c:crossAx val="37382016"/>
        <c:crosses val="autoZero"/>
        <c:auto val="1"/>
        <c:lblAlgn val="ctr"/>
        <c:lblOffset val="100"/>
        <c:noMultiLvlLbl val="0"/>
      </c:catAx>
      <c:valAx>
        <c:axId val="37382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380480"/>
        <c:crosses val="autoZero"/>
        <c:crossBetween val="between"/>
      </c:valAx>
      <c:spPr>
        <a:noFill/>
        <a:ln w="25373">
          <a:noFill/>
        </a:ln>
      </c:spPr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/>
              <a:t>Wat moeten verplichte velden zijn?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Blad1!$A$60:$A$73</c:f>
              <c:strCache>
                <c:ptCount val="14"/>
                <c:pt idx="0">
                  <c:v>Administratieve gegevens (geslacht, geboortedatum, verblijfplaas, nationaliteit, etnische origine, …)</c:v>
                </c:pt>
                <c:pt idx="1">
                  <c:v>Onderwijsniveau</c:v>
                </c:pt>
                <c:pt idx="2">
                  <c:v>Dagbezigheid</c:v>
                </c:pt>
                <c:pt idx="3">
                  <c:v>Schoolachterstand</c:v>
                </c:pt>
                <c:pt idx="4">
                  <c:v>Gezinssituatie</c:v>
                </c:pt>
                <c:pt idx="5">
                  <c:v>Kansarmoede</c:v>
                </c:pt>
                <c:pt idx="6">
                  <c:v>Problematieken/functioneren jongeren</c:v>
                </c:pt>
                <c:pt idx="7">
                  <c:v>Samenwerking</c:v>
                </c:pt>
                <c:pt idx="8">
                  <c:v>Rëele einddatum</c:v>
                </c:pt>
                <c:pt idx="9">
                  <c:v>Reden einde</c:v>
                </c:pt>
                <c:pt idx="10">
                  <c:v>Vervolghulpverlening</c:v>
                </c:pt>
                <c:pt idx="11">
                  <c:v>Tevredenheid</c:v>
                </c:pt>
                <c:pt idx="12">
                  <c:v>Bezetting modules</c:v>
                </c:pt>
                <c:pt idx="13">
                  <c:v>Aantal contextcontacten</c:v>
                </c:pt>
              </c:strCache>
            </c:strRef>
          </c:cat>
          <c:val>
            <c:numRef>
              <c:f>Blad1!$D$60:$D$73</c:f>
              <c:numCache>
                <c:formatCode>0%</c:formatCode>
                <c:ptCount val="14"/>
                <c:pt idx="0">
                  <c:v>0.88709677419354838</c:v>
                </c:pt>
                <c:pt idx="1">
                  <c:v>0.75806451612903225</c:v>
                </c:pt>
                <c:pt idx="2">
                  <c:v>0.45161290322580644</c:v>
                </c:pt>
                <c:pt idx="3">
                  <c:v>0.20967741935483872</c:v>
                </c:pt>
                <c:pt idx="4">
                  <c:v>0.72580645161290325</c:v>
                </c:pt>
                <c:pt idx="5">
                  <c:v>0.25806451612903225</c:v>
                </c:pt>
                <c:pt idx="6">
                  <c:v>0.40322580645161288</c:v>
                </c:pt>
                <c:pt idx="7">
                  <c:v>0.43548387096774194</c:v>
                </c:pt>
                <c:pt idx="8">
                  <c:v>0.77419354838709675</c:v>
                </c:pt>
                <c:pt idx="9">
                  <c:v>0.67741935483870963</c:v>
                </c:pt>
                <c:pt idx="10">
                  <c:v>0.58064516129032262</c:v>
                </c:pt>
                <c:pt idx="11">
                  <c:v>0.17741935483870969</c:v>
                </c:pt>
                <c:pt idx="12">
                  <c:v>0.33870967741935482</c:v>
                </c:pt>
                <c:pt idx="13">
                  <c:v>0.29032258064516131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517568"/>
        <c:axId val="37429248"/>
        <c:axId val="0"/>
      </c:bar3DChart>
      <c:catAx>
        <c:axId val="3751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nl-BE"/>
          </a:p>
        </c:txPr>
        <c:crossAx val="37429248"/>
        <c:crosses val="autoZero"/>
        <c:auto val="1"/>
        <c:lblAlgn val="ctr"/>
        <c:lblOffset val="100"/>
        <c:noMultiLvlLbl val="0"/>
      </c:catAx>
      <c:valAx>
        <c:axId val="374292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517568"/>
        <c:crosses val="autoZero"/>
        <c:crossBetween val="between"/>
      </c:valAx>
      <c:spPr>
        <a:noFill/>
        <a:ln w="25388">
          <a:noFill/>
        </a:ln>
      </c:spPr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/>
              <a:t>Wat moeten optionele velden zijn?</a:t>
            </a: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Blad1!$A$76:$A$90</c:f>
              <c:strCache>
                <c:ptCount val="15"/>
                <c:pt idx="0">
                  <c:v>Administratieve gegevens (geslacht, geboortedatum, verblijfplaas, nationaliteit, etnische origine, …)</c:v>
                </c:pt>
                <c:pt idx="1">
                  <c:v>Onderwijsniveau</c:v>
                </c:pt>
                <c:pt idx="2">
                  <c:v>Dagbezigheid</c:v>
                </c:pt>
                <c:pt idx="3">
                  <c:v>Schoolachterstand</c:v>
                </c:pt>
                <c:pt idx="4">
                  <c:v>Gezinssituatie</c:v>
                </c:pt>
                <c:pt idx="5">
                  <c:v>Kansarmoede</c:v>
                </c:pt>
                <c:pt idx="6">
                  <c:v>Problematieken/functioneren jongeren</c:v>
                </c:pt>
                <c:pt idx="7">
                  <c:v>Samenwerking</c:v>
                </c:pt>
                <c:pt idx="8">
                  <c:v>Rëele einddatum</c:v>
                </c:pt>
                <c:pt idx="9">
                  <c:v>Reden einde</c:v>
                </c:pt>
                <c:pt idx="10">
                  <c:v>Vervolghulpverlening</c:v>
                </c:pt>
                <c:pt idx="11">
                  <c:v>Tevredenheid</c:v>
                </c:pt>
                <c:pt idx="12">
                  <c:v>Taal/tolk</c:v>
                </c:pt>
                <c:pt idx="13">
                  <c:v>Bezetting modules</c:v>
                </c:pt>
                <c:pt idx="14">
                  <c:v>Aantal contextcontacten</c:v>
                </c:pt>
              </c:strCache>
            </c:strRef>
          </c:cat>
          <c:val>
            <c:numRef>
              <c:f>Blad1!$D$76:$D$90</c:f>
              <c:numCache>
                <c:formatCode>0%</c:formatCode>
                <c:ptCount val="15"/>
                <c:pt idx="0">
                  <c:v>1.6129032258064516E-2</c:v>
                </c:pt>
                <c:pt idx="1">
                  <c:v>4.8387096774193547E-2</c:v>
                </c:pt>
                <c:pt idx="2">
                  <c:v>0.19354838709677419</c:v>
                </c:pt>
                <c:pt idx="3">
                  <c:v>0.41935483870967744</c:v>
                </c:pt>
                <c:pt idx="4">
                  <c:v>4.8387096774193547E-2</c:v>
                </c:pt>
                <c:pt idx="5">
                  <c:v>0.43548387096774194</c:v>
                </c:pt>
                <c:pt idx="6">
                  <c:v>0.27419354838709675</c:v>
                </c:pt>
                <c:pt idx="7">
                  <c:v>0.25806451612903225</c:v>
                </c:pt>
                <c:pt idx="8">
                  <c:v>8.0645161290322578E-2</c:v>
                </c:pt>
                <c:pt idx="9">
                  <c:v>8.0645161290322578E-2</c:v>
                </c:pt>
                <c:pt idx="10">
                  <c:v>0.17741935483870969</c:v>
                </c:pt>
                <c:pt idx="11">
                  <c:v>0.5</c:v>
                </c:pt>
                <c:pt idx="12">
                  <c:v>0.4838709677419355</c:v>
                </c:pt>
                <c:pt idx="13">
                  <c:v>0.27419354838709675</c:v>
                </c:pt>
                <c:pt idx="14">
                  <c:v>0.33870967741935482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590336"/>
        <c:axId val="40821504"/>
        <c:axId val="0"/>
      </c:bar3DChart>
      <c:catAx>
        <c:axId val="4059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nl-BE"/>
          </a:p>
        </c:txPr>
        <c:crossAx val="40821504"/>
        <c:crosses val="autoZero"/>
        <c:auto val="1"/>
        <c:lblAlgn val="ctr"/>
        <c:lblOffset val="100"/>
        <c:noMultiLvlLbl val="0"/>
      </c:catAx>
      <c:valAx>
        <c:axId val="40821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0590336"/>
        <c:crosses val="autoZero"/>
        <c:crossBetween val="between"/>
      </c:valAx>
      <c:spPr>
        <a:noFill/>
        <a:ln w="25378">
          <a:noFill/>
        </a:ln>
      </c:spPr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 dirty="0"/>
              <a:t>Jammer </a:t>
            </a:r>
            <a:r>
              <a:rPr lang="en-US" sz="3000" baseline="0" dirty="0" err="1"/>
              <a:t>dat</a:t>
            </a:r>
            <a:r>
              <a:rPr lang="en-US" sz="3000" baseline="0" dirty="0"/>
              <a:t> </a:t>
            </a:r>
            <a:r>
              <a:rPr lang="en-US" sz="3000" baseline="0" dirty="0" err="1"/>
              <a:t>doelstellingen</a:t>
            </a:r>
            <a:r>
              <a:rPr lang="en-US" sz="3000" baseline="0" dirty="0"/>
              <a:t> </a:t>
            </a:r>
            <a:r>
              <a:rPr lang="en-US" sz="3000" baseline="0" dirty="0" err="1"/>
              <a:t>verdwijnen</a:t>
            </a:r>
            <a:r>
              <a:rPr lang="en-US" sz="3000" baseline="0" dirty="0"/>
              <a:t>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cat>
            <c:strRef>
              <c:f>Blad1!$A$94:$A$95</c:f>
              <c:strCache>
                <c:ptCount val="2"/>
                <c:pt idx="0">
                  <c:v>Ja</c:v>
                </c:pt>
                <c:pt idx="1">
                  <c:v>Neen</c:v>
                </c:pt>
              </c:strCache>
            </c:strRef>
          </c:cat>
          <c:val>
            <c:numRef>
              <c:f>Blad1!$B$94:$B$95</c:f>
              <c:numCache>
                <c:formatCode>General</c:formatCode>
                <c:ptCount val="2"/>
                <c:pt idx="0">
                  <c:v>6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3000" baseline="0"/>
            </a:pPr>
            <a:endParaRPr lang="nl-BE"/>
          </a:p>
        </c:txPr>
      </c:legendEntry>
      <c:legendEntry>
        <c:idx val="1"/>
        <c:txPr>
          <a:bodyPr/>
          <a:lstStyle/>
          <a:p>
            <a:pPr>
              <a:defRPr sz="3000" baseline="0"/>
            </a:pPr>
            <a:endParaRPr lang="nl-BE"/>
          </a:p>
        </c:txPr>
      </c:legendEntry>
      <c:layout>
        <c:manualLayout>
          <c:xMode val="edge"/>
          <c:yMode val="edge"/>
          <c:x val="0.71775985044449175"/>
          <c:y val="0.33471992402731376"/>
          <c:w val="0.27296836996882762"/>
          <c:h val="0.46114669472772296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aseline="0"/>
            </a:pPr>
            <a:r>
              <a:rPr lang="en-US" sz="3000" baseline="0"/>
              <a:t>Registreren van het functioneren</a:t>
            </a: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9727244372264"/>
          <c:y val="9.9860587194042602E-2"/>
          <c:w val="0.86320272755627736"/>
          <c:h val="0.7000979063663553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Blad1!$A$99:$A$102</c:f>
              <c:strCache>
                <c:ptCount val="4"/>
                <c:pt idx="0">
                  <c:v>niet registreren</c:v>
                </c:pt>
                <c:pt idx="1">
                  <c:v>registreren zoals nu</c:v>
                </c:pt>
                <c:pt idx="2">
                  <c:v>cap-J</c:v>
                </c:pt>
                <c:pt idx="3">
                  <c:v>ander systeem</c:v>
                </c:pt>
              </c:strCache>
            </c:strRef>
          </c:cat>
          <c:val>
            <c:numRef>
              <c:f>Blad1!$D$99:$D$102</c:f>
              <c:numCache>
                <c:formatCode>0%</c:formatCode>
                <c:ptCount val="4"/>
                <c:pt idx="0">
                  <c:v>0.54</c:v>
                </c:pt>
                <c:pt idx="1">
                  <c:v>0.08</c:v>
                </c:pt>
                <c:pt idx="2">
                  <c:v>0.24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491840"/>
        <c:axId val="84207872"/>
        <c:axId val="0"/>
      </c:bar3DChart>
      <c:catAx>
        <c:axId val="4149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nl-BE"/>
          </a:p>
        </c:txPr>
        <c:crossAx val="84207872"/>
        <c:crosses val="autoZero"/>
        <c:auto val="1"/>
        <c:lblAlgn val="ctr"/>
        <c:lblOffset val="100"/>
        <c:noMultiLvlLbl val="0"/>
      </c:catAx>
      <c:valAx>
        <c:axId val="84207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4918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 w="12700"/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899817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746773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372225" y="549275"/>
            <a:ext cx="1871663" cy="11382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755650" y="549275"/>
            <a:ext cx="5464175" cy="11382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714142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755650" y="549275"/>
            <a:ext cx="7488238" cy="11382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888719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100431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34503034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755650" y="1412875"/>
            <a:ext cx="3271838" cy="27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9888" y="1412875"/>
            <a:ext cx="3271837" cy="274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159594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697406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315164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58505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8063547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2788559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549275"/>
            <a:ext cx="748823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BE" smtClean="0"/>
              <a:t>Klik om titel te maken</a:t>
            </a:r>
            <a:endParaRPr lang="nl-NL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85725" y="6505575"/>
            <a:ext cx="5921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E349BFB-3F73-4768-AF84-C9145E7BF96F}" type="slidenum">
              <a:rPr lang="nl-NL" sz="1500">
                <a:solidFill>
                  <a:schemeClr val="bg1"/>
                </a:solidFill>
              </a:rPr>
              <a:pPr algn="ctr"/>
              <a:t>‹nr.›</a:t>
            </a:fld>
            <a:endParaRPr lang="nl-NL" sz="1500">
              <a:solidFill>
                <a:schemeClr val="bg1"/>
              </a:solidFill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412875"/>
            <a:ext cx="66960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smtClean="0"/>
              <a:t>Klik om tekst te plaatsen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slow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DD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700" b="1">
          <a:solidFill>
            <a:srgbClr val="32617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7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2"/>
          <p:cNvSpPr txBox="1">
            <a:spLocks noChangeArrowheads="1"/>
          </p:cNvSpPr>
          <p:nvPr/>
        </p:nvSpPr>
        <p:spPr bwMode="auto">
          <a:xfrm>
            <a:off x="4427984" y="1773238"/>
            <a:ext cx="4320729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BE" sz="2800" b="1" dirty="0" smtClean="0">
                <a:solidFill>
                  <a:srgbClr val="009DDD"/>
                </a:solidFill>
              </a:rPr>
              <a:t>Bevraging BINC</a:t>
            </a:r>
          </a:p>
          <a:p>
            <a:pPr eaLnBrk="1" hangingPunct="1"/>
            <a:r>
              <a:rPr lang="nl-BE" sz="2800" b="1" dirty="0" smtClean="0">
                <a:solidFill>
                  <a:srgbClr val="009DDD"/>
                </a:solidFill>
              </a:rPr>
              <a:t>Vlaams Welzijnsverbond</a:t>
            </a:r>
          </a:p>
          <a:p>
            <a:pPr eaLnBrk="1" hangingPunct="1"/>
            <a:endParaRPr lang="nl-BE" sz="2800" b="1" dirty="0">
              <a:solidFill>
                <a:srgbClr val="009DDD"/>
              </a:solidFill>
            </a:endParaRPr>
          </a:p>
          <a:p>
            <a:pPr eaLnBrk="1" hangingPunct="1"/>
            <a:endParaRPr lang="nl-BE" sz="2800" b="1" dirty="0" smtClean="0">
              <a:solidFill>
                <a:srgbClr val="009DDD"/>
              </a:solidFill>
            </a:endParaRPr>
          </a:p>
          <a:p>
            <a:pPr algn="r" eaLnBrk="1" hangingPunct="1"/>
            <a:r>
              <a:rPr lang="nl-BE" sz="2000" dirty="0" smtClean="0">
                <a:solidFill>
                  <a:schemeClr val="accent2">
                    <a:lumMod val="75000"/>
                  </a:schemeClr>
                </a:solidFill>
              </a:rPr>
              <a:t>Eddy Van den hove</a:t>
            </a:r>
            <a:endParaRPr lang="nl-BE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/>
            <a:r>
              <a:rPr lang="nl-BE" sz="2000" dirty="0" smtClean="0">
                <a:solidFill>
                  <a:schemeClr val="accent2">
                    <a:lumMod val="75000"/>
                  </a:schemeClr>
                </a:solidFill>
              </a:rPr>
              <a:t>Stafmedewerker </a:t>
            </a:r>
            <a:r>
              <a:rPr lang="nl-BE" sz="2000" dirty="0" smtClean="0">
                <a:solidFill>
                  <a:schemeClr val="accent2">
                    <a:lumMod val="75000"/>
                  </a:schemeClr>
                </a:solidFill>
              </a:rPr>
              <a:t>BJB – </a:t>
            </a:r>
            <a:r>
              <a:rPr lang="nl-BE" sz="2000" dirty="0" smtClean="0">
                <a:solidFill>
                  <a:schemeClr val="accent2">
                    <a:lumMod val="75000"/>
                  </a:schemeClr>
                </a:solidFill>
              </a:rPr>
              <a:t>GZO</a:t>
            </a:r>
            <a:endParaRPr lang="nl-B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1" name="Text Box 24"/>
          <p:cNvSpPr txBox="1">
            <a:spLocks noChangeArrowheads="1"/>
          </p:cNvSpPr>
          <p:nvPr/>
        </p:nvSpPr>
        <p:spPr bwMode="auto">
          <a:xfrm>
            <a:off x="3851275" y="4652963"/>
            <a:ext cx="381635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nl-BE" sz="1300" dirty="0" smtClean="0">
                <a:solidFill>
                  <a:srgbClr val="0F3672"/>
                </a:solidFill>
              </a:rPr>
              <a:t>Antwerpen, 19 september 2013</a:t>
            </a:r>
            <a:endParaRPr lang="nl-BE" sz="3000" b="1" dirty="0">
              <a:solidFill>
                <a:srgbClr val="0F367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ijdelijke aanduiding voor inhoud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7017960"/>
              </p:ext>
            </p:extLst>
          </p:nvPr>
        </p:nvGraphicFramePr>
        <p:xfrm>
          <a:off x="457200" y="4437111"/>
          <a:ext cx="7931224" cy="1800199"/>
        </p:xfrm>
        <a:graphic>
          <a:graphicData uri="http://schemas.openxmlformats.org/drawingml/2006/table">
            <a:tbl>
              <a:tblPr firstRow="1" firstCol="1" bandRow="1"/>
              <a:tblGrid>
                <a:gridCol w="4779373"/>
                <a:gridCol w="868976"/>
                <a:gridCol w="1413899"/>
                <a:gridCol w="868976"/>
              </a:tblGrid>
              <a:tr h="1003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Jammer dat registratie van doelstellingen verdwijnt?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9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Ja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56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>
                          <a:effectLst/>
                          <a:latin typeface="Arial"/>
                          <a:ea typeface="Calibri"/>
                          <a:cs typeface="Arial"/>
                        </a:rPr>
                        <a:t>11%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Neen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>
                          <a:effectLst/>
                          <a:latin typeface="Arial"/>
                          <a:ea typeface="Calibri"/>
                          <a:cs typeface="Arial"/>
                        </a:rPr>
                        <a:t>50</a:t>
                      </a:r>
                      <a:endParaRPr lang="nl-BE" sz="14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56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89%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799" marR="4979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ijdelijke aanduiding voor inhoud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80765564"/>
              </p:ext>
            </p:extLst>
          </p:nvPr>
        </p:nvGraphicFramePr>
        <p:xfrm>
          <a:off x="468313" y="333375"/>
          <a:ext cx="8218487" cy="388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28411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ijdelijke aanduiding voor inhoud 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37698874"/>
              </p:ext>
            </p:extLst>
          </p:nvPr>
        </p:nvGraphicFramePr>
        <p:xfrm>
          <a:off x="755650" y="549275"/>
          <a:ext cx="7488238" cy="547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1890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755650" y="549275"/>
            <a:ext cx="7920806" cy="575469"/>
          </a:xfrm>
        </p:spPr>
        <p:txBody>
          <a:bodyPr/>
          <a:lstStyle/>
          <a:p>
            <a:r>
              <a:rPr lang="nl-BE" dirty="0" smtClean="0"/>
              <a:t>Nood aan een specifieke BINC-module?</a:t>
            </a:r>
            <a:endParaRPr lang="nl-BE" dirty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9690280"/>
              </p:ext>
            </p:extLst>
          </p:nvPr>
        </p:nvGraphicFramePr>
        <p:xfrm>
          <a:off x="755650" y="1196750"/>
          <a:ext cx="7344743" cy="2304256"/>
        </p:xfrm>
        <a:graphic>
          <a:graphicData uri="http://schemas.openxmlformats.org/drawingml/2006/table">
            <a:tbl>
              <a:tblPr firstRow="1" firstCol="1" bandRow="1"/>
              <a:tblGrid>
                <a:gridCol w="4371575"/>
                <a:gridCol w="794832"/>
                <a:gridCol w="1383504"/>
                <a:gridCol w="794832"/>
              </a:tblGrid>
              <a:tr h="796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EMK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01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27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73%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Verblijfsmodule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16%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Contextmodule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22%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autonoom wonen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8%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Dagbegeleidingsmodule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37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11%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ijdelijke aanduiding voor inhoud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9777237"/>
              </p:ext>
            </p:extLst>
          </p:nvPr>
        </p:nvGraphicFramePr>
        <p:xfrm>
          <a:off x="755650" y="3789040"/>
          <a:ext cx="7272734" cy="1944217"/>
        </p:xfrm>
        <a:graphic>
          <a:graphicData uri="http://schemas.openxmlformats.org/drawingml/2006/table">
            <a:tbl>
              <a:tblPr firstRow="1" firstCol="1" bandRow="1"/>
              <a:tblGrid>
                <a:gridCol w="4328716"/>
                <a:gridCol w="787039"/>
                <a:gridCol w="1369940"/>
                <a:gridCol w="787039"/>
              </a:tblGrid>
              <a:tr h="910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Begeleidingstehuizen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44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63%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Verblijfsmodule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38%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Contextmodule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38%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9833" marR="3983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681968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7776790" cy="575469"/>
          </a:xfrm>
        </p:spPr>
        <p:txBody>
          <a:bodyPr/>
          <a:lstStyle/>
          <a:p>
            <a:r>
              <a:rPr lang="nl-BE" dirty="0"/>
              <a:t>Nood aan een specifieke BINC-module?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0697145"/>
              </p:ext>
            </p:extLst>
          </p:nvPr>
        </p:nvGraphicFramePr>
        <p:xfrm>
          <a:off x="755576" y="1196752"/>
          <a:ext cx="7704855" cy="1944216"/>
        </p:xfrm>
        <a:graphic>
          <a:graphicData uri="http://schemas.openxmlformats.org/drawingml/2006/table">
            <a:tbl>
              <a:tblPr firstRow="1" firstCol="1" bandRow="1"/>
              <a:tblGrid>
                <a:gridCol w="4536504"/>
                <a:gridCol w="792088"/>
                <a:gridCol w="1542461"/>
                <a:gridCol w="833802"/>
              </a:tblGrid>
              <a:tr h="1106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OOOC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19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OOOC-module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ijdelijke aanduiding voor inhoud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3117209"/>
              </p:ext>
            </p:extLst>
          </p:nvPr>
        </p:nvGraphicFramePr>
        <p:xfrm>
          <a:off x="755576" y="3501008"/>
          <a:ext cx="7704856" cy="2088232"/>
        </p:xfrm>
        <a:graphic>
          <a:graphicData uri="http://schemas.openxmlformats.org/drawingml/2006/table">
            <a:tbl>
              <a:tblPr firstRow="1" firstCol="1" bandRow="1"/>
              <a:tblGrid>
                <a:gridCol w="4585914"/>
                <a:gridCol w="833803"/>
                <a:gridCol w="1451336"/>
                <a:gridCol w="833803"/>
              </a:tblGrid>
              <a:tr h="1011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Dagcentrum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59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40%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Contextmodule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60%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Dagbegeleidingsmodule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530" marR="1753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049169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50" y="549275"/>
            <a:ext cx="7776790" cy="575469"/>
          </a:xfrm>
        </p:spPr>
        <p:txBody>
          <a:bodyPr/>
          <a:lstStyle/>
          <a:p>
            <a:r>
              <a:rPr lang="nl-BE" dirty="0"/>
              <a:t>Nood aan een specifieke BINC-module?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86762"/>
              </p:ext>
            </p:extLst>
          </p:nvPr>
        </p:nvGraphicFramePr>
        <p:xfrm>
          <a:off x="755576" y="2996952"/>
          <a:ext cx="7776862" cy="1512069"/>
        </p:xfrm>
        <a:graphic>
          <a:graphicData uri="http://schemas.openxmlformats.org/drawingml/2006/table">
            <a:tbl>
              <a:tblPr firstRow="1" firstCol="1" bandRow="1"/>
              <a:tblGrid>
                <a:gridCol w="5032093"/>
                <a:gridCol w="914923"/>
                <a:gridCol w="914923"/>
                <a:gridCol w="914923"/>
              </a:tblGrid>
              <a:tr h="860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BZW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25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25%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Contextmodule autonoom wonen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75%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56209"/>
              </p:ext>
            </p:extLst>
          </p:nvPr>
        </p:nvGraphicFramePr>
        <p:xfrm>
          <a:off x="755576" y="1196752"/>
          <a:ext cx="7632847" cy="1584176"/>
        </p:xfrm>
        <a:graphic>
          <a:graphicData uri="http://schemas.openxmlformats.org/drawingml/2006/table">
            <a:tbl>
              <a:tblPr firstRow="1" firstCol="1" bandRow="1"/>
              <a:tblGrid>
                <a:gridCol w="4938904"/>
                <a:gridCol w="897981"/>
                <a:gridCol w="897981"/>
                <a:gridCol w="897981"/>
              </a:tblGrid>
              <a:tr h="901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Thuisbegeleiding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4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Geen specifieke 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75%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Contextmodule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25%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88938"/>
              </p:ext>
            </p:extLst>
          </p:nvPr>
        </p:nvGraphicFramePr>
        <p:xfrm>
          <a:off x="755576" y="4653136"/>
          <a:ext cx="7776865" cy="1584175"/>
        </p:xfrm>
        <a:graphic>
          <a:graphicData uri="http://schemas.openxmlformats.org/drawingml/2006/table">
            <a:tbl>
              <a:tblPr firstRow="1" firstCol="1" bandRow="1"/>
              <a:tblGrid>
                <a:gridCol w="5032093"/>
                <a:gridCol w="914924"/>
                <a:gridCol w="914924"/>
                <a:gridCol w="914924"/>
              </a:tblGrid>
              <a:tr h="901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HCA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Aantal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Aantal respondenten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34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Times New Roman"/>
                          <a:cs typeface="Arial"/>
                        </a:rPr>
                        <a:t>Geen specifieke 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Times New Roman"/>
                          <a:cs typeface="Arial"/>
                        </a:rPr>
                        <a:t>HCA-module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100%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1308" marR="21308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9571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2443"/>
          </a:xfrm>
        </p:spPr>
        <p:txBody>
          <a:bodyPr/>
          <a:lstStyle/>
          <a:p>
            <a:pPr eaLnBrk="1" hangingPunct="1"/>
            <a:r>
              <a:rPr lang="nl-NL" dirty="0" smtClean="0"/>
              <a:t>Respondenten bevraging BINC</a:t>
            </a:r>
            <a:endParaRPr lang="nl-BE" dirty="0" smtClean="0"/>
          </a:p>
        </p:txBody>
      </p:sp>
      <p:graphicFrame>
        <p:nvGraphicFramePr>
          <p:cNvPr id="10" name="Tijdelijke aanduiding voor inhoud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6327403"/>
              </p:ext>
            </p:extLst>
          </p:nvPr>
        </p:nvGraphicFramePr>
        <p:xfrm>
          <a:off x="611560" y="1124744"/>
          <a:ext cx="3528392" cy="5051067"/>
        </p:xfrm>
        <a:graphic>
          <a:graphicData uri="http://schemas.openxmlformats.org/drawingml/2006/table">
            <a:tbl>
              <a:tblPr firstRow="1" firstCol="1" bandRow="1"/>
              <a:tblGrid>
                <a:gridCol w="2155114"/>
                <a:gridCol w="1373278"/>
              </a:tblGrid>
              <a:tr h="1873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Erkenning deelnemers bevraging BINC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EMK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39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Begeleidingstehuis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OOOC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Dagcentrum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Thuisbegeleiding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BZW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Pleegzorg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Crisishulp aan huis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0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Times New Roman"/>
                        </a:rPr>
                        <a:t>HCA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ijdelijke aanduiding voor inhoud 13" title="Erkenning respondenten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65653029"/>
              </p:ext>
            </p:extLst>
          </p:nvPr>
        </p:nvGraphicFramePr>
        <p:xfrm>
          <a:off x="4355976" y="1124744"/>
          <a:ext cx="460851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740040"/>
              </p:ext>
            </p:extLst>
          </p:nvPr>
        </p:nvGraphicFramePr>
        <p:xfrm>
          <a:off x="539553" y="620690"/>
          <a:ext cx="7992886" cy="5184573"/>
        </p:xfrm>
        <a:graphic>
          <a:graphicData uri="http://schemas.openxmlformats.org/drawingml/2006/table">
            <a:tbl>
              <a:tblPr firstRow="1" firstCol="1" bandRow="1"/>
              <a:tblGrid>
                <a:gridCol w="5171869"/>
                <a:gridCol w="940339"/>
                <a:gridCol w="940339"/>
                <a:gridCol w="940339"/>
              </a:tblGrid>
              <a:tr h="1132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Nemen niet deel in 2013 aan BINC registratie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EMK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17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39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44%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Begeleidingstehuis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8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10%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OOOC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12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Dagcentrum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Thuisbegeleiding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BZW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Pleegzorg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Crisishulp aan huis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baseline="0">
                          <a:effectLst/>
                          <a:latin typeface="Arial"/>
                          <a:ea typeface="Calibri"/>
                          <a:cs typeface="Arial"/>
                        </a:rPr>
                        <a:t>HCA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0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nl-BE" sz="1600" baseline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aseline="0" dirty="0">
                          <a:effectLst/>
                          <a:latin typeface="Arial"/>
                          <a:ea typeface="Calibri"/>
                          <a:cs typeface="Arial"/>
                        </a:rPr>
                        <a:t>0%</a:t>
                      </a:r>
                      <a:endParaRPr lang="nl-BE" sz="16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54646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667121"/>
              </p:ext>
            </p:extLst>
          </p:nvPr>
        </p:nvGraphicFramePr>
        <p:xfrm>
          <a:off x="323528" y="548680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359436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804676"/>
              </p:ext>
            </p:extLst>
          </p:nvPr>
        </p:nvGraphicFramePr>
        <p:xfrm>
          <a:off x="683568" y="620688"/>
          <a:ext cx="7776863" cy="2160243"/>
        </p:xfrm>
        <a:graphic>
          <a:graphicData uri="http://schemas.openxmlformats.org/drawingml/2006/table">
            <a:tbl>
              <a:tblPr firstRow="1" firstCol="1" bandRow="1"/>
              <a:tblGrid>
                <a:gridCol w="4628772"/>
                <a:gridCol w="841595"/>
                <a:gridCol w="1464901"/>
                <a:gridCol w="841595"/>
              </a:tblGrid>
              <a:tr h="722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Waarvoor gebruikt men BINC momenteel?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Aantal respondenten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baseline="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%</a:t>
                      </a:r>
                      <a:endParaRPr lang="nl-BE" sz="1400" baseline="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28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/>
                          <a:ea typeface="Calibri"/>
                          <a:cs typeface="Arial"/>
                        </a:rPr>
                        <a:t>Kwaliteitsverslag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10%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/>
                          <a:ea typeface="Calibri"/>
                          <a:cs typeface="Arial"/>
                        </a:rPr>
                        <a:t>Bezetting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6%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/>
                          <a:ea typeface="Calibri"/>
                          <a:cs typeface="Arial"/>
                        </a:rPr>
                        <a:t>Doelgroepanalyse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3%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/>
                          <a:ea typeface="Calibri"/>
                          <a:cs typeface="Arial"/>
                        </a:rPr>
                        <a:t>Kansarmoedecijfers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2%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effectLst/>
                          <a:latin typeface="Arial"/>
                          <a:ea typeface="Calibri"/>
                          <a:cs typeface="Arial"/>
                        </a:rPr>
                        <a:t>Individueel begeleidingstraject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7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Calibri"/>
                          <a:cs typeface="Arial"/>
                        </a:rPr>
                        <a:t>62</a:t>
                      </a:r>
                      <a:endParaRPr lang="nl-B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Calibri"/>
                          <a:cs typeface="Arial"/>
                        </a:rPr>
                        <a:t>11%</a:t>
                      </a:r>
                      <a:endParaRPr lang="nl-B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Grafie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589209"/>
              </p:ext>
            </p:extLst>
          </p:nvPr>
        </p:nvGraphicFramePr>
        <p:xfrm>
          <a:off x="791046" y="2996952"/>
          <a:ext cx="7741393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583928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730055"/>
              </p:ext>
            </p:extLst>
          </p:nvPr>
        </p:nvGraphicFramePr>
        <p:xfrm>
          <a:off x="323528" y="620688"/>
          <a:ext cx="8640960" cy="568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47784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76122796"/>
              </p:ext>
            </p:extLst>
          </p:nvPr>
        </p:nvGraphicFramePr>
        <p:xfrm>
          <a:off x="323528" y="549274"/>
          <a:ext cx="8496944" cy="554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50273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2965319"/>
              </p:ext>
            </p:extLst>
          </p:nvPr>
        </p:nvGraphicFramePr>
        <p:xfrm>
          <a:off x="179512" y="549275"/>
          <a:ext cx="8712968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089532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ijdelijke aanduiding voor inhoud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20997004"/>
              </p:ext>
            </p:extLst>
          </p:nvPr>
        </p:nvGraphicFramePr>
        <p:xfrm>
          <a:off x="251520" y="549275"/>
          <a:ext cx="864096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169904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vwv scoobidoo">
  <a:themeElements>
    <a:clrScheme name="Zorg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orgn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org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orgn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orgn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Kantoor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toor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vwv scoobidoo</Template>
  <TotalTime>63</TotalTime>
  <Words>373</Words>
  <Application>Microsoft Office PowerPoint</Application>
  <PresentationFormat>Diavoorstelling (4:3)</PresentationFormat>
  <Paragraphs>219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vwv scoobidoo</vt:lpstr>
      <vt:lpstr>PowerPoint-presentatie</vt:lpstr>
      <vt:lpstr>Respondenten bevraging BINC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Nood aan een specifieke BINC-module?</vt:lpstr>
      <vt:lpstr>Nood aan een specifieke BINC-module?</vt:lpstr>
      <vt:lpstr>Nood aan een specifieke BINC-module?</vt:lpstr>
    </vt:vector>
  </TitlesOfParts>
  <Company>Vlaams Welzijnsverbond vzw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Eddy Van den hove</dc:creator>
  <cp:lastModifiedBy>Eddy Van den hove</cp:lastModifiedBy>
  <cp:revision>9</cp:revision>
  <dcterms:created xsi:type="dcterms:W3CDTF">2013-09-16T07:47:55Z</dcterms:created>
  <dcterms:modified xsi:type="dcterms:W3CDTF">2013-10-09T14:47:33Z</dcterms:modified>
</cp:coreProperties>
</file>