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359" r:id="rId3"/>
    <p:sldId id="349" r:id="rId4"/>
    <p:sldId id="382" r:id="rId5"/>
    <p:sldId id="325" r:id="rId6"/>
    <p:sldId id="326" r:id="rId7"/>
    <p:sldId id="327" r:id="rId8"/>
    <p:sldId id="387" r:id="rId9"/>
    <p:sldId id="346" r:id="rId10"/>
    <p:sldId id="384" r:id="rId11"/>
    <p:sldId id="364" r:id="rId12"/>
    <p:sldId id="379" r:id="rId13"/>
    <p:sldId id="388" r:id="rId14"/>
    <p:sldId id="347" r:id="rId15"/>
    <p:sldId id="383" r:id="rId16"/>
    <p:sldId id="330" r:id="rId17"/>
    <p:sldId id="314" r:id="rId18"/>
    <p:sldId id="390" r:id="rId19"/>
    <p:sldId id="365" r:id="rId20"/>
    <p:sldId id="367" r:id="rId21"/>
    <p:sldId id="368" r:id="rId22"/>
    <p:sldId id="369" r:id="rId23"/>
    <p:sldId id="336" r:id="rId24"/>
    <p:sldId id="357" r:id="rId25"/>
    <p:sldId id="363" r:id="rId26"/>
    <p:sldId id="386" r:id="rId27"/>
    <p:sldId id="372" r:id="rId28"/>
    <p:sldId id="296" r:id="rId29"/>
    <p:sldId id="348" r:id="rId30"/>
    <p:sldId id="342" r:id="rId31"/>
    <p:sldId id="362" r:id="rId32"/>
    <p:sldId id="331" r:id="rId33"/>
    <p:sldId id="376" r:id="rId34"/>
    <p:sldId id="391" r:id="rId35"/>
  </p:sldIdLst>
  <p:sldSz cx="9144000" cy="6858000" type="screen4x3"/>
  <p:notesSz cx="6946900" cy="10083800"/>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055" autoAdjust="0"/>
    <p:restoredTop sz="88136" autoAdjust="0"/>
  </p:normalViewPr>
  <p:slideViewPr>
    <p:cSldViewPr>
      <p:cViewPr>
        <p:scale>
          <a:sx n="84" d="100"/>
          <a:sy n="84" d="100"/>
        </p:scale>
        <p:origin x="-480" y="-3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6" d="100"/>
        <a:sy n="86" d="100"/>
      </p:scale>
      <p:origin x="0" y="2922"/>
    </p:cViewPr>
  </p:sorterViewPr>
  <p:notesViewPr>
    <p:cSldViewPr>
      <p:cViewPr varScale="1">
        <p:scale>
          <a:sx n="55" d="100"/>
          <a:sy n="55" d="100"/>
        </p:scale>
        <p:origin x="-2586" y="-84"/>
      </p:cViewPr>
      <p:guideLst>
        <p:guide orient="horz" pos="3176"/>
        <p:guide pos="218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09900" cy="504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nl-NL"/>
          </a:p>
        </p:txBody>
      </p:sp>
      <p:sp>
        <p:nvSpPr>
          <p:cNvPr id="28675" name="Rectangle 3"/>
          <p:cNvSpPr>
            <a:spLocks noGrp="1" noChangeArrowheads="1"/>
          </p:cNvSpPr>
          <p:nvPr>
            <p:ph type="dt" idx="1"/>
          </p:nvPr>
        </p:nvSpPr>
        <p:spPr bwMode="auto">
          <a:xfrm>
            <a:off x="3935413" y="0"/>
            <a:ext cx="3009900" cy="504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nl-NL"/>
          </a:p>
        </p:txBody>
      </p:sp>
      <p:sp>
        <p:nvSpPr>
          <p:cNvPr id="41988" name="Rectangle 4"/>
          <p:cNvSpPr>
            <a:spLocks noGrp="1" noRot="1" noChangeAspect="1" noChangeArrowheads="1" noTextEdit="1"/>
          </p:cNvSpPr>
          <p:nvPr>
            <p:ph type="sldImg" idx="2"/>
          </p:nvPr>
        </p:nvSpPr>
        <p:spPr bwMode="auto">
          <a:xfrm>
            <a:off x="952500" y="755650"/>
            <a:ext cx="5041900"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95325" y="4789488"/>
            <a:ext cx="5556250" cy="4538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noProof="0" smtClean="0"/>
              <a:t>Klik om de opmaakprofielen van de modeltekst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28678" name="Rectangle 6"/>
          <p:cNvSpPr>
            <a:spLocks noGrp="1" noChangeArrowheads="1"/>
          </p:cNvSpPr>
          <p:nvPr>
            <p:ph type="ftr" sz="quarter" idx="4"/>
          </p:nvPr>
        </p:nvSpPr>
        <p:spPr bwMode="auto">
          <a:xfrm>
            <a:off x="0" y="9577388"/>
            <a:ext cx="3009900" cy="5048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nl-NL"/>
          </a:p>
        </p:txBody>
      </p:sp>
      <p:sp>
        <p:nvSpPr>
          <p:cNvPr id="28679" name="Rectangle 7"/>
          <p:cNvSpPr>
            <a:spLocks noGrp="1" noChangeArrowheads="1"/>
          </p:cNvSpPr>
          <p:nvPr>
            <p:ph type="sldNum" sz="quarter" idx="5"/>
          </p:nvPr>
        </p:nvSpPr>
        <p:spPr bwMode="auto">
          <a:xfrm>
            <a:off x="3935413" y="9577388"/>
            <a:ext cx="3009900" cy="5048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99071DC-4061-498F-B08E-5CDD1A1668C9}" type="slidenum">
              <a:rPr lang="nl-NL"/>
              <a:pPr>
                <a:defRPr/>
              </a:pPr>
              <a:t>‹nr.›</a:t>
            </a:fld>
            <a:endParaRPr lang="nl-NL"/>
          </a:p>
        </p:txBody>
      </p:sp>
    </p:spTree>
    <p:extLst>
      <p:ext uri="{BB962C8B-B14F-4D97-AF65-F5344CB8AC3E}">
        <p14:creationId xmlns:p14="http://schemas.microsoft.com/office/powerpoint/2010/main" val="5285869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53DCE8B-5C4E-4EDA-9560-BFE60E5239B3}" type="slidenum">
              <a:rPr lang="nl-NL" smtClean="0"/>
              <a:pPr eaLnBrk="1" hangingPunct="1"/>
              <a:t>1</a:t>
            </a:fld>
            <a:endParaRPr lang="nl-NL"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nl-BE" dirty="0" smtClean="0">
                <a:latin typeface="Verdana" pitchFamily="34" charset="0"/>
              </a:rPr>
              <a:t>Gedeelde kan zowel verdeelde als samen gedeelde betekenen.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57FB8FE-3B79-4773-A24A-B15A2245CAC2}" type="slidenum">
              <a:rPr lang="nl-NL" smtClean="0"/>
              <a:pPr eaLnBrk="1" hangingPunct="1"/>
              <a:t>12</a:t>
            </a:fld>
            <a:endParaRPr lang="nl-NL"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smtClean="0">
                <a:latin typeface="Verdana" pitchFamily="34" charset="0"/>
              </a:rPr>
              <a:t> </a:t>
            </a:r>
          </a:p>
          <a:p>
            <a:r>
              <a:rPr lang="nl-BE" smtClean="0"/>
              <a:t>Heel wat uitdagingen ten aanzien van de jeugdhulp. Elk van de aangehaalde voorstellen die ik zal bespreken willen bijdragen tot de realisatie van hulpcontinuïteit. Hulpcontinuïteit is een werkwoord, het is een engagement ten aanzien van de cliënt dat moet genomen worden maar ook moet gerealiseerd worden.  </a:t>
            </a:r>
          </a:p>
          <a:p>
            <a:pPr>
              <a:buFontTx/>
              <a:buChar char="•"/>
            </a:pPr>
            <a:endParaRPr lang="nl-NL" smtClean="0">
              <a:latin typeface="Verdana" pitchFamily="34" charset="0"/>
            </a:endParaRPr>
          </a:p>
          <a:p>
            <a:pPr>
              <a:buFontTx/>
              <a:buChar char="•"/>
            </a:pPr>
            <a:r>
              <a:rPr lang="nl-NL" smtClean="0">
                <a:latin typeface="Verdana" pitchFamily="34" charset="0"/>
              </a:rPr>
              <a:t>Vlaamse organisatie van de hulp: </a:t>
            </a:r>
            <a:r>
              <a:rPr lang="nl-BE" i="1" smtClean="0">
                <a:solidFill>
                  <a:schemeClr val="accent2"/>
                </a:solidFill>
              </a:rPr>
              <a:t>overzichtelijkheid en vereenvoudiging, kennismaking, procedures en praktijken, duidelijke opdrachten ,  </a:t>
            </a:r>
          </a:p>
          <a:p>
            <a:pPr>
              <a:buFontTx/>
              <a:buChar char="•"/>
            </a:pPr>
            <a:r>
              <a:rPr lang="nl-BE" i="1" smtClean="0">
                <a:solidFill>
                  <a:schemeClr val="accent2"/>
                </a:solidFill>
                <a:latin typeface="Verdana" pitchFamily="34" charset="0"/>
              </a:rPr>
              <a:t> Op het niveau van netwerken: gezamenlijke visieontwikkeling tussen voorzieningen aan de hand van projecten </a:t>
            </a:r>
          </a:p>
          <a:p>
            <a:pPr>
              <a:buFontTx/>
              <a:buChar char="•"/>
            </a:pPr>
            <a:r>
              <a:rPr lang="nl-BE" i="1" smtClean="0">
                <a:solidFill>
                  <a:schemeClr val="accent2"/>
                </a:solidFill>
                <a:latin typeface="Verdana" pitchFamily="34" charset="0"/>
              </a:rPr>
              <a:t> Op het niveau van de voorzieningen: gezamenlijkheid materialiseren </a:t>
            </a:r>
          </a:p>
          <a:p>
            <a:pPr>
              <a:buFontTx/>
              <a:buChar char="•"/>
            </a:pPr>
            <a:r>
              <a:rPr lang="nl-BE" i="1" smtClean="0">
                <a:solidFill>
                  <a:schemeClr val="accent2"/>
                </a:solidFill>
                <a:latin typeface="Verdana" pitchFamily="34" charset="0"/>
              </a:rPr>
              <a:t> Op het niveau van de hulpverleners en de hulpverlening: casusbesprekingen</a:t>
            </a:r>
            <a:endParaRPr lang="nl-NL" smtClean="0">
              <a:latin typeface="Verdana"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F1E2934-8535-4139-BC7B-5FE92D89CA76}" type="slidenum">
              <a:rPr lang="nl-NL" smtClean="0"/>
              <a:pPr eaLnBrk="1" hangingPunct="1"/>
              <a:t>13</a:t>
            </a:fld>
            <a:endParaRPr lang="nl-NL"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smtClean="0">
                <a:latin typeface="Verdana" pitchFamily="34" charset="0"/>
              </a:rPr>
              <a:t> </a:t>
            </a:r>
          </a:p>
          <a:p>
            <a:r>
              <a:rPr lang="nl-BE" smtClean="0"/>
              <a:t>Heel wat uitdagingen ten aanzien van de jeugdhulp. Elk van de aangehaalde voorstellen die ik zal bespreken willen bijdragen tot de realisatie van hulpcontinuïteit. Hulpcontinuïteit is een werkwoord, het is een engagement ten aanzien van de cliënt dat moet genomen worden maar ook moet gerealiseerd worden.  </a:t>
            </a:r>
          </a:p>
          <a:p>
            <a:pPr>
              <a:buFontTx/>
              <a:buChar char="•"/>
            </a:pPr>
            <a:endParaRPr lang="nl-NL" smtClean="0">
              <a:latin typeface="Verdana" pitchFamily="34" charset="0"/>
            </a:endParaRPr>
          </a:p>
          <a:p>
            <a:pPr>
              <a:buFontTx/>
              <a:buChar char="•"/>
            </a:pPr>
            <a:r>
              <a:rPr lang="nl-NL" smtClean="0">
                <a:latin typeface="Verdana" pitchFamily="34" charset="0"/>
              </a:rPr>
              <a:t>Vlaamse organisatie van de hulp: </a:t>
            </a:r>
            <a:r>
              <a:rPr lang="nl-BE" i="1" smtClean="0">
                <a:solidFill>
                  <a:schemeClr val="accent2"/>
                </a:solidFill>
              </a:rPr>
              <a:t>overzichtelijkheid en vereenvoudiging, kennismaking, procedures en praktijken, duidelijke opdrachten ,  </a:t>
            </a:r>
          </a:p>
          <a:p>
            <a:pPr>
              <a:buFontTx/>
              <a:buChar char="•"/>
            </a:pPr>
            <a:r>
              <a:rPr lang="nl-BE" i="1" smtClean="0">
                <a:solidFill>
                  <a:schemeClr val="accent2"/>
                </a:solidFill>
                <a:latin typeface="Verdana" pitchFamily="34" charset="0"/>
              </a:rPr>
              <a:t> Op het niveau van netwerken: gezamenlijke visieontwikkeling tussen voorzieningen aan de hand van projecten </a:t>
            </a:r>
          </a:p>
          <a:p>
            <a:pPr>
              <a:buFontTx/>
              <a:buChar char="•"/>
            </a:pPr>
            <a:r>
              <a:rPr lang="nl-BE" i="1" smtClean="0">
                <a:solidFill>
                  <a:schemeClr val="accent2"/>
                </a:solidFill>
                <a:latin typeface="Verdana" pitchFamily="34" charset="0"/>
              </a:rPr>
              <a:t> Op het niveau van de voorzieningen: gezamenlijkheid materialiseren </a:t>
            </a:r>
          </a:p>
          <a:p>
            <a:pPr>
              <a:buFontTx/>
              <a:buChar char="•"/>
            </a:pPr>
            <a:r>
              <a:rPr lang="nl-BE" i="1" smtClean="0">
                <a:solidFill>
                  <a:schemeClr val="accent2"/>
                </a:solidFill>
                <a:latin typeface="Verdana" pitchFamily="34" charset="0"/>
              </a:rPr>
              <a:t> Op het niveau van de hulpverleners en de hulpverlening: casusbesprekingen</a:t>
            </a:r>
            <a:endParaRPr lang="nl-NL" smtClean="0">
              <a:latin typeface="Verdana"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jdelijke aanduiding voor dia-afbeelding 1"/>
          <p:cNvSpPr>
            <a:spLocks noGrp="1" noRot="1" noChangeAspect="1" noTextEdit="1"/>
          </p:cNvSpPr>
          <p:nvPr>
            <p:ph type="sldImg"/>
          </p:nvPr>
        </p:nvSpPr>
        <p:spPr>
          <a:ln/>
        </p:spPr>
      </p:sp>
      <p:sp>
        <p:nvSpPr>
          <p:cNvPr id="53251" name="Tijdelijke aanduiding voor notiti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smtClean="0"/>
          </a:p>
        </p:txBody>
      </p:sp>
      <p:sp>
        <p:nvSpPr>
          <p:cNvPr id="53252" name="Tijdelijke aanduiding voor dia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A8E3429-438E-4E88-B292-26C38AFE1AEC}" type="slidenum">
              <a:rPr lang="nl-NL" smtClean="0"/>
              <a:pPr eaLnBrk="1" hangingPunct="1"/>
              <a:t>14</a:t>
            </a:fld>
            <a:endParaRPr lang="nl-NL"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01D6AC3-2B44-4EBC-93CC-820C4130CC37}" type="slidenum">
              <a:rPr lang="nl-NL" smtClean="0"/>
              <a:pPr eaLnBrk="1" hangingPunct="1"/>
              <a:t>15</a:t>
            </a:fld>
            <a:endParaRPr lang="nl-NL"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nl-NL" smtClean="0">
                <a:latin typeface="Verdana" pitchFamily="34" charset="0"/>
              </a:rPr>
              <a:t>Het realiseren van continuïteit steunt ook op de idee van sleutelmomenten in de hulpverlening</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401791E-21E3-40D6-9E40-4BF878F607D8}" type="slidenum">
              <a:rPr lang="nl-NL" smtClean="0"/>
              <a:pPr eaLnBrk="1" hangingPunct="1"/>
              <a:t>16</a:t>
            </a:fld>
            <a:endParaRPr lang="nl-NL"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nl-NL" smtClean="0">
                <a:latin typeface="Verdana" pitchFamily="34" charset="0"/>
              </a:rPr>
              <a:t>Het realiseren van continuïteit steunt ook op de idee van sleutelmomenten in de hulpverlening</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8047D38-F858-4D48-8A9B-745C77D4EB93}" type="slidenum">
              <a:rPr lang="nl-NL" smtClean="0"/>
              <a:pPr eaLnBrk="1" hangingPunct="1"/>
              <a:t>17</a:t>
            </a:fld>
            <a:endParaRPr lang="nl-NL"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BE" smtClean="0">
              <a:latin typeface="Verdana" pitchFamily="34" charset="0"/>
            </a:endParaRPr>
          </a:p>
          <a:p>
            <a:pPr eaLnBrk="1" hangingPunct="1"/>
            <a:r>
              <a:rPr lang="nl-BE" smtClean="0">
                <a:latin typeface="Verdana" pitchFamily="34" charset="0"/>
              </a:rPr>
              <a:t> bron handboek IJH</a:t>
            </a:r>
            <a:endParaRPr lang="nl-NL" smtClean="0">
              <a:latin typeface="Verdana"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pPr>
              <a:defRPr/>
            </a:pPr>
            <a:fld id="{73CA3BA8-8A59-411D-A42E-FB4B91CCDFE4}" type="slidenum">
              <a:rPr lang="nl-BE" smtClean="0">
                <a:solidFill>
                  <a:prstClr val="black"/>
                </a:solidFill>
              </a:rPr>
              <a:pPr>
                <a:defRPr/>
              </a:pPr>
              <a:t>18</a:t>
            </a:fld>
            <a:endParaRPr lang="nl-BE">
              <a:solidFill>
                <a:prstClr val="black"/>
              </a:solidFill>
            </a:endParaRPr>
          </a:p>
        </p:txBody>
      </p:sp>
    </p:spTree>
    <p:extLst>
      <p:ext uri="{BB962C8B-B14F-4D97-AF65-F5344CB8AC3E}">
        <p14:creationId xmlns:p14="http://schemas.microsoft.com/office/powerpoint/2010/main" val="14116139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B8D6593-F11D-4B02-94C4-D65C7115AF3A}" type="slidenum">
              <a:rPr lang="nl-BE" smtClean="0"/>
              <a:pPr eaLnBrk="1" hangingPunct="1"/>
              <a:t>19</a:t>
            </a:fld>
            <a:endParaRPr lang="nl-BE"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BE" smtClean="0">
                <a:solidFill>
                  <a:srgbClr val="5F5F5F"/>
                </a:solidFill>
              </a:rPr>
              <a:t>- Ze doet geen hulpverlening. </a:t>
            </a:r>
          </a:p>
          <a:p>
            <a:r>
              <a:rPr lang="nl-BE" smtClean="0">
                <a:solidFill>
                  <a:srgbClr val="5F5F5F"/>
                </a:solidFill>
              </a:rPr>
              <a:t>- Beschikbare NRTJ kan in de buitengerechtelijke jeugdhulp enkel aangeboden worden op basis van </a:t>
            </a:r>
            <a:r>
              <a:rPr lang="nl-BE" b="1" smtClean="0">
                <a:solidFill>
                  <a:srgbClr val="5F5F5F"/>
                </a:solidFill>
              </a:rPr>
              <a:t>een van het aanbod onafhankelijke IS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3A386A0-1715-4620-B1A0-AAD7B2139EAD}" type="slidenum">
              <a:rPr lang="nl-BE" smtClean="0"/>
              <a:pPr eaLnBrk="1" hangingPunct="1"/>
              <a:t>20</a:t>
            </a:fld>
            <a:endParaRPr lang="nl-BE"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nl-BE" smtClean="0">
                <a:solidFill>
                  <a:srgbClr val="5F5F5F"/>
                </a:solidFill>
              </a:rPr>
              <a:t>Vertrekkende van de hulpvraag en probleemsituatie, maakt TP de keuze en combinatie van zorgvormen uit verschillende sectoren mogelijk</a:t>
            </a:r>
          </a:p>
          <a:p>
            <a:pPr>
              <a:buFontTx/>
              <a:buChar char="•"/>
            </a:pPr>
            <a:r>
              <a:rPr lang="nl-BE" smtClean="0">
                <a:solidFill>
                  <a:srgbClr val="5F5F5F"/>
                </a:solidFill>
              </a:rPr>
              <a:t>Jeugdhulp met een hoge graad van ingrijpendheid wordt selectief ingezet (</a:t>
            </a:r>
            <a:r>
              <a:rPr lang="nl-BE" b="1" smtClean="0">
                <a:solidFill>
                  <a:srgbClr val="5F5F5F"/>
                </a:solidFill>
              </a:rPr>
              <a:t>subsidiariteitsprincipe</a:t>
            </a:r>
            <a:r>
              <a:rPr lang="nl-BE" smtClean="0">
                <a:solidFill>
                  <a:srgbClr val="5F5F5F"/>
                </a:solidFill>
              </a:rPr>
              <a:t>).</a:t>
            </a:r>
          </a:p>
          <a:p>
            <a:pPr>
              <a:buFontTx/>
              <a:buChar char="•"/>
            </a:pPr>
            <a:r>
              <a:rPr lang="nl-BE" smtClean="0">
                <a:solidFill>
                  <a:srgbClr val="5F5F5F"/>
                </a:solidFill>
              </a:rPr>
              <a:t>De meest wenselijke hulp wordt </a:t>
            </a:r>
            <a:r>
              <a:rPr lang="nl-BE" b="1" smtClean="0">
                <a:solidFill>
                  <a:srgbClr val="5F5F5F"/>
                </a:solidFill>
              </a:rPr>
              <a:t>zo vlug mogelijk</a:t>
            </a:r>
            <a:r>
              <a:rPr lang="nl-BE" smtClean="0">
                <a:solidFill>
                  <a:srgbClr val="5F5F5F"/>
                </a:solidFill>
              </a:rPr>
              <a:t> aangeboden aan de cliënt/patiënt en de </a:t>
            </a:r>
            <a:r>
              <a:rPr lang="nl-BE" b="1" smtClean="0">
                <a:solidFill>
                  <a:srgbClr val="5F5F5F"/>
                </a:solidFill>
              </a:rPr>
              <a:t>dringendste </a:t>
            </a:r>
            <a:r>
              <a:rPr lang="nl-BE" smtClean="0">
                <a:solidFill>
                  <a:srgbClr val="5F5F5F"/>
                </a:solidFill>
              </a:rPr>
              <a:t>en</a:t>
            </a:r>
            <a:r>
              <a:rPr lang="nl-BE" b="1" smtClean="0">
                <a:solidFill>
                  <a:srgbClr val="5F5F5F"/>
                </a:solidFill>
              </a:rPr>
              <a:t> ernstigste behoefte</a:t>
            </a:r>
            <a:r>
              <a:rPr lang="nl-BE" smtClean="0">
                <a:solidFill>
                  <a:srgbClr val="5F5F5F"/>
                </a:solidFill>
              </a:rPr>
              <a:t> wordt </a:t>
            </a:r>
            <a:r>
              <a:rPr lang="nl-BE" b="1" smtClean="0">
                <a:solidFill>
                  <a:srgbClr val="5F5F5F"/>
                </a:solidFill>
              </a:rPr>
              <a:t>eerst </a:t>
            </a:r>
            <a:r>
              <a:rPr lang="nl-BE" smtClean="0">
                <a:solidFill>
                  <a:srgbClr val="5F5F5F"/>
                </a:solidFill>
              </a:rPr>
              <a:t>ingevuld</a:t>
            </a:r>
          </a:p>
          <a:p>
            <a:pPr>
              <a:buFontTx/>
              <a:buChar char="•"/>
            </a:pPr>
            <a:r>
              <a:rPr lang="nl-BE" smtClean="0">
                <a:solidFill>
                  <a:srgbClr val="5F5F5F"/>
                </a:solidFill>
              </a:rPr>
              <a:t>(dat zowel gebeurt voor toewijzing in een buitengerechtelijke als gerechtelijke context)</a:t>
            </a:r>
          </a:p>
          <a:p>
            <a:endParaRPr lang="nl-BE" smtClean="0">
              <a:solidFill>
                <a:srgbClr val="5F5F5F"/>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134D733-ABAE-4EBD-8490-FEF891866D52}" type="slidenum">
              <a:rPr lang="nl-BE" smtClean="0"/>
              <a:pPr eaLnBrk="1" hangingPunct="1"/>
              <a:t>21</a:t>
            </a:fld>
            <a:endParaRPr lang="nl-BE"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42888" indent="-242888">
              <a:buFontTx/>
              <a:buChar char="•"/>
            </a:pPr>
            <a:r>
              <a:rPr lang="nl-BE" smtClean="0">
                <a:solidFill>
                  <a:srgbClr val="5F5F5F"/>
                </a:solidFill>
              </a:rPr>
              <a:t>Gegevensuitwisseling is onderworpen aan specifieke voorwaarden.</a:t>
            </a:r>
          </a:p>
          <a:p>
            <a:pPr marL="242888" indent="-242888">
              <a:buFont typeface="Wingdings" pitchFamily="2" charset="2"/>
              <a:buChar char="n"/>
            </a:pPr>
            <a:r>
              <a:rPr lang="nl-BE" smtClean="0">
                <a:solidFill>
                  <a:srgbClr val="5F5F5F"/>
                </a:solidFill>
              </a:rPr>
              <a:t>doorheen het gehele traject van de toegangspoort en maatschappelijke noodzaak</a:t>
            </a:r>
            <a:endParaRPr lang="nl-BE" b="1" smtClean="0">
              <a:solidFill>
                <a:srgbClr val="5F5F5F"/>
              </a:solidFill>
            </a:endParaRPr>
          </a:p>
          <a:p>
            <a:pPr marL="242888" indent="-242888"/>
            <a:endParaRPr lang="nl-BE" smtClean="0">
              <a:solidFill>
                <a:srgbClr val="5F5F5F"/>
              </a:solidFill>
            </a:endParaRPr>
          </a:p>
          <a:p>
            <a:pPr marL="242888" indent="-242888"/>
            <a:endParaRPr lang="nl-BE" smtClean="0">
              <a:solidFill>
                <a:srgbClr val="5F5F5F"/>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53B478F-9DDB-424C-B4E3-D669851E2D59}" type="slidenum">
              <a:rPr lang="nl-NL" smtClean="0"/>
              <a:pPr eaLnBrk="1" hangingPunct="1"/>
              <a:t>2</a:t>
            </a:fld>
            <a:endParaRPr lang="nl-NL"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smtClean="0">
              <a:latin typeface="Verdana" pitchFamily="34" charset="0"/>
            </a:endParaRPr>
          </a:p>
          <a:p>
            <a:r>
              <a:rPr lang="nl-BE" smtClean="0">
                <a:latin typeface="Verdana" pitchFamily="34" charset="0"/>
              </a:rPr>
              <a:t> </a:t>
            </a:r>
            <a:endParaRPr lang="nl-NL" smtClean="0">
              <a:latin typeface="Verdana"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C0425CA-3CC8-4E98-8D3F-85DE2ECE610B}" type="slidenum">
              <a:rPr lang="nl-NL" smtClean="0"/>
              <a:pPr eaLnBrk="1" hangingPunct="1"/>
              <a:t>23</a:t>
            </a:fld>
            <a:endParaRPr lang="nl-NL"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BE" smtClean="0">
              <a:latin typeface="Verdana"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596A6FF-CEF7-495F-BFBE-6488DC7A416F}" type="slidenum">
              <a:rPr lang="nl-NL" smtClean="0"/>
              <a:pPr eaLnBrk="1" hangingPunct="1"/>
              <a:t>24</a:t>
            </a:fld>
            <a:endParaRPr lang="nl-NL"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nl-NL" smtClean="0">
                <a:latin typeface="Verdana" pitchFamily="34" charset="0"/>
              </a:rPr>
              <a:t> Cliëntoverleg: onafhankelijke voorzitter, cliënt aan tafel, gedeeld beroepsgeheim.</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0D572F6-16BD-4546-8B34-AA5FB81BE9D0}" type="slidenum">
              <a:rPr lang="nl-NL" smtClean="0"/>
              <a:pPr eaLnBrk="1" hangingPunct="1"/>
              <a:t>25</a:t>
            </a:fld>
            <a:endParaRPr lang="nl-NL"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nl-NL" smtClean="0">
                <a:latin typeface="Verdana" pitchFamily="34" charset="0"/>
              </a:rPr>
              <a:t>Overlegtafels zijn ook hier ontzettend belangrijk.</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495B9E3-F70E-4614-8E55-8B769C1E0DAA}" type="slidenum">
              <a:rPr lang="nl-NL" smtClean="0"/>
              <a:pPr eaLnBrk="1" hangingPunct="1"/>
              <a:t>26</a:t>
            </a:fld>
            <a:endParaRPr lang="nl-NL"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nl-NL" smtClean="0">
                <a:latin typeface="Verdana" pitchFamily="34" charset="0"/>
              </a:rPr>
              <a:t> Cliëntoverleg: onafhankelijke voorzitter, cliënt aan tafel, gedeeld beroepsgeheim.</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F281461-1A2D-41D9-8E90-06F1EF77D719}" type="slidenum">
              <a:rPr lang="nl-NL" smtClean="0"/>
              <a:pPr eaLnBrk="1" hangingPunct="1"/>
              <a:t>27</a:t>
            </a:fld>
            <a:endParaRPr lang="nl-NL"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BE" smtClean="0">
                <a:latin typeface="Verdana" pitchFamily="34" charset="0"/>
              </a:rPr>
              <a:t>Casusoverleg is ook hier een sleutelgebeuren, weliswaar niet zo evident omwille van de deontologie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8C536D4-46FE-4E64-BD89-03127A0FFA92}" type="slidenum">
              <a:rPr lang="nl-NL" smtClean="0"/>
              <a:pPr eaLnBrk="1" hangingPunct="1"/>
              <a:t>28</a:t>
            </a:fld>
            <a:endParaRPr lang="nl-NL"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BE" smtClean="0">
              <a:latin typeface="Verdana"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5E4ADB2-E0F9-4FE1-AD4A-D8FB0EAF6C97}" type="slidenum">
              <a:rPr lang="nl-NL" smtClean="0"/>
              <a:pPr eaLnBrk="1" hangingPunct="1"/>
              <a:t>30</a:t>
            </a:fld>
            <a:endParaRPr lang="nl-NL"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smtClean="0">
                <a:latin typeface="Verdana" pitchFamily="34" charset="0"/>
              </a:rPr>
              <a:t>Het valt op dat cliënten geen cliëntoverleg kunnen aanvragen?</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C71412C-859F-47F7-875D-3C8054BB80A1}" type="slidenum">
              <a:rPr lang="nl-NL" smtClean="0"/>
              <a:pPr eaLnBrk="1" hangingPunct="1"/>
              <a:t>31</a:t>
            </a:fld>
            <a:endParaRPr lang="nl-NL"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smtClean="0">
                <a:latin typeface="Verdana" pitchFamily="34" charset="0"/>
              </a:rPr>
              <a:t>Het valt op dat cliënten geen cliëntoverleg kunnen aanvragen?</a:t>
            </a:r>
            <a:r>
              <a:rPr lang="nl-BE" i="1" smtClean="0">
                <a:solidFill>
                  <a:schemeClr val="accent2"/>
                </a:solidFill>
              </a:rPr>
              <a:t> </a:t>
            </a:r>
          </a:p>
          <a:p>
            <a:r>
              <a:rPr lang="nl-BE" i="1" smtClean="0">
                <a:solidFill>
                  <a:schemeClr val="accent2"/>
                </a:solidFill>
              </a:rPr>
              <a:t>Formele en informele zorg</a:t>
            </a:r>
            <a:r>
              <a:rPr lang="nl-BE" i="1" smtClean="0">
                <a:solidFill>
                  <a:schemeClr val="bg2"/>
                </a:solidFill>
              </a:rPr>
              <a:t>, nieuwe coproducties met meer garantie voor continuïteit?</a:t>
            </a:r>
          </a:p>
          <a:p>
            <a:pPr>
              <a:lnSpc>
                <a:spcPct val="90000"/>
              </a:lnSpc>
              <a:buFontTx/>
              <a:buChar char="•"/>
            </a:pPr>
            <a:r>
              <a:rPr lang="nl-BE" smtClean="0">
                <a:latin typeface="Verdana" pitchFamily="34" charset="0"/>
              </a:rPr>
              <a:t>Coalitie van formele en informele zorg vanuit wederzijdse afhankelijkheid en niet vanuit een antagonisme</a:t>
            </a:r>
          </a:p>
          <a:p>
            <a:pPr lvl="1">
              <a:lnSpc>
                <a:spcPct val="90000"/>
              </a:lnSpc>
            </a:pPr>
            <a:r>
              <a:rPr lang="nl-BE" i="1" smtClean="0">
                <a:solidFill>
                  <a:schemeClr val="bg2"/>
                </a:solidFill>
              </a:rPr>
              <a:t>Formele zorg: professionele hulpverlening uitgevoerd door beroepskrachten, collectief, publiek gefinancierd.</a:t>
            </a:r>
          </a:p>
          <a:p>
            <a:pPr lvl="1">
              <a:lnSpc>
                <a:spcPct val="90000"/>
              </a:lnSpc>
            </a:pPr>
            <a:r>
              <a:rPr lang="nl-BE" i="1" smtClean="0">
                <a:solidFill>
                  <a:schemeClr val="bg2"/>
                </a:solidFill>
              </a:rPr>
              <a:t>Informele zorg: dienstverlening en ondersteuning die burgers onderling uitwisselen (kan heel klein, maar ook heel omvangrijk zijn.</a:t>
            </a:r>
          </a:p>
          <a:p>
            <a:pPr>
              <a:lnSpc>
                <a:spcPct val="90000"/>
              </a:lnSpc>
              <a:buFontTx/>
              <a:buChar char="•"/>
            </a:pPr>
            <a:r>
              <a:rPr lang="nl-BE" i="1" smtClean="0">
                <a:solidFill>
                  <a:schemeClr val="bg2"/>
                </a:solidFill>
              </a:rPr>
              <a:t>Deze vitale coalitie veronderstelt een viervoudige kanteling:</a:t>
            </a:r>
          </a:p>
          <a:p>
            <a:pPr lvl="1">
              <a:lnSpc>
                <a:spcPct val="90000"/>
              </a:lnSpc>
              <a:buFontTx/>
              <a:buChar char="•"/>
            </a:pPr>
            <a:r>
              <a:rPr lang="nl-BE" i="1" smtClean="0">
                <a:solidFill>
                  <a:schemeClr val="bg2"/>
                </a:solidFill>
              </a:rPr>
              <a:t>de professional verwacht een traject van reprofessionalisering: meer aandacht voor de hulpbronnen van en rondom de cliënt </a:t>
            </a:r>
          </a:p>
          <a:p>
            <a:pPr lvl="1">
              <a:lnSpc>
                <a:spcPct val="90000"/>
              </a:lnSpc>
              <a:buFontTx/>
              <a:buChar char="•"/>
            </a:pPr>
            <a:r>
              <a:rPr lang="nl-BE" i="1" smtClean="0">
                <a:solidFill>
                  <a:schemeClr val="bg2"/>
                </a:solidFill>
              </a:rPr>
              <a:t>Nieuw verwachtingspatroon voor de zorgbehoevende burger: aanleggen van een eigen sociaal netwerk staat tegenover de vraagverlegenheid van zorgbehoevenden (onderzoek van Lilian Linders)</a:t>
            </a:r>
          </a:p>
          <a:p>
            <a:pPr lvl="1">
              <a:lnSpc>
                <a:spcPct val="90000"/>
              </a:lnSpc>
              <a:buFontTx/>
              <a:buChar char="•"/>
            </a:pPr>
            <a:r>
              <a:rPr lang="nl-BE" i="1" smtClean="0">
                <a:solidFill>
                  <a:schemeClr val="bg2"/>
                </a:solidFill>
              </a:rPr>
              <a:t>Elke burger wordt een bron van informele zorg wat ingaat tegen de sociale afstand van buren ten opzichte van elkaar. Altruïstisch overschot. Is dit wel realistisch? Is het niet veeleer een verhaal van de lamme die de blinde helpt?</a:t>
            </a:r>
          </a:p>
          <a:p>
            <a:pPr lvl="1">
              <a:lnSpc>
                <a:spcPct val="90000"/>
              </a:lnSpc>
              <a:buFontTx/>
              <a:buChar char="•"/>
            </a:pPr>
            <a:r>
              <a:rPr lang="nl-BE" i="1" smtClean="0">
                <a:solidFill>
                  <a:schemeClr val="bg2"/>
                </a:solidFill>
              </a:rPr>
              <a:t>Een (nieuwe) opdracht voor de locale overheid? (Locaal sociaal beleid).</a:t>
            </a:r>
          </a:p>
          <a:p>
            <a:pPr lvl="1">
              <a:lnSpc>
                <a:spcPct val="90000"/>
              </a:lnSpc>
              <a:buFontTx/>
              <a:buChar char="•"/>
            </a:pPr>
            <a:endParaRPr lang="nl-BE" i="1" smtClean="0">
              <a:solidFill>
                <a:schemeClr val="bg2"/>
              </a:solidFill>
            </a:endParaRPr>
          </a:p>
          <a:p>
            <a:pPr>
              <a:lnSpc>
                <a:spcPct val="90000"/>
              </a:lnSpc>
              <a:buFontTx/>
              <a:buChar char="•"/>
            </a:pPr>
            <a:r>
              <a:rPr lang="nl-BE" i="1" smtClean="0">
                <a:solidFill>
                  <a:schemeClr val="bg2"/>
                </a:solidFill>
              </a:rPr>
              <a:t>De zoektocht naar de protectieve factoren, de talenten om op verder te bouwen verwijzen enderzijds naar de persoonskenmerken van de jongere maar ook naar de ondersteunende elementen in zijn omgeving. De integratie van die factoren in het A-doc (aanmeldingsdocument)</a:t>
            </a:r>
          </a:p>
          <a:p>
            <a:endParaRPr lang="nl-NL" smtClean="0">
              <a:latin typeface="Verdana"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256746F-A9F4-4924-8B54-CDFB209D49DA}" type="slidenum">
              <a:rPr lang="nl-NL" smtClean="0"/>
              <a:pPr eaLnBrk="1" hangingPunct="1"/>
              <a:t>32</a:t>
            </a:fld>
            <a:endParaRPr lang="nl-NL"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nSpc>
                <a:spcPct val="90000"/>
              </a:lnSpc>
              <a:buFontTx/>
              <a:buChar char="•"/>
            </a:pPr>
            <a:endParaRPr lang="nl-BE" i="1" smtClean="0">
              <a:solidFill>
                <a:schemeClr val="bg2"/>
              </a:solidFill>
            </a:endParaRPr>
          </a:p>
          <a:p>
            <a:pPr>
              <a:lnSpc>
                <a:spcPct val="90000"/>
              </a:lnSpc>
              <a:buFontTx/>
              <a:buChar char="•"/>
            </a:pPr>
            <a:endParaRPr lang="nl-BE" smtClean="0">
              <a:latin typeface="Verdana" pitchFamily="34" charset="0"/>
            </a:endParaRPr>
          </a:p>
          <a:p>
            <a:pPr>
              <a:lnSpc>
                <a:spcPct val="90000"/>
              </a:lnSpc>
            </a:pPr>
            <a:endParaRPr lang="nl-BE" smtClean="0">
              <a:latin typeface="Verdana" pitchFamily="34" charset="0"/>
            </a:endParaRPr>
          </a:p>
          <a:p>
            <a:pPr>
              <a:lnSpc>
                <a:spcPct val="90000"/>
              </a:lnSpc>
            </a:pPr>
            <a:endParaRPr lang="nl-BE" smtClean="0">
              <a:latin typeface="Verdana" pitchFamily="34" charset="0"/>
            </a:endParaRPr>
          </a:p>
          <a:p>
            <a:pPr>
              <a:lnSpc>
                <a:spcPct val="90000"/>
              </a:lnSpc>
            </a:pPr>
            <a:r>
              <a:rPr lang="nl-BE" smtClean="0">
                <a:latin typeface="Verdana" pitchFamily="34" charset="0"/>
              </a:rPr>
              <a:t> </a:t>
            </a:r>
            <a:endParaRPr lang="nl-NL" smtClean="0">
              <a:latin typeface="Verdana"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jdelijke aanduiding voor dia-afbeelding 1"/>
          <p:cNvSpPr>
            <a:spLocks noGrp="1" noRot="1" noChangeAspect="1" noTextEdit="1"/>
          </p:cNvSpPr>
          <p:nvPr>
            <p:ph type="sldImg"/>
          </p:nvPr>
        </p:nvSpPr>
        <p:spPr>
          <a:ln/>
        </p:spPr>
      </p:sp>
      <p:sp>
        <p:nvSpPr>
          <p:cNvPr id="3" name="Tijdelijke aanduiding voor notities 2"/>
          <p:cNvSpPr>
            <a:spLocks noGrp="1"/>
          </p:cNvSpPr>
          <p:nvPr>
            <p:ph type="body" idx="1"/>
          </p:nvPr>
        </p:nvSpPr>
        <p:spPr/>
        <p:txBody>
          <a:bodyPr>
            <a:normAutofit fontScale="92500"/>
          </a:bodyPr>
          <a:lstStyle/>
          <a:p>
            <a:pPr>
              <a:defRPr/>
            </a:pPr>
            <a:r>
              <a:rPr lang="nl-NL" dirty="0" smtClean="0">
                <a:latin typeface="Verdana" pitchFamily="34" charset="0"/>
              </a:rPr>
              <a:t>Samenwerking als adequaat antwoord of als geïnstitutionaliseerde mythe?</a:t>
            </a:r>
          </a:p>
          <a:p>
            <a:pPr>
              <a:defRPr/>
            </a:pPr>
            <a:endParaRPr lang="nl-NL" dirty="0" smtClean="0">
              <a:latin typeface="Verdana" pitchFamily="34" charset="0"/>
            </a:endParaRPr>
          </a:p>
          <a:p>
            <a:pPr>
              <a:defRPr/>
            </a:pPr>
            <a:endParaRPr lang="nl-NL" dirty="0" smtClean="0">
              <a:latin typeface="Verdana" pitchFamily="34" charset="0"/>
            </a:endParaRPr>
          </a:p>
          <a:p>
            <a:pPr>
              <a:defRPr/>
            </a:pPr>
            <a:r>
              <a:rPr lang="nl-NL" dirty="0" smtClean="0">
                <a:latin typeface="Verdana" pitchFamily="34" charset="0"/>
              </a:rPr>
              <a:t>Integrale jeugdhulp is en blijft een proces. Het concept wordt sinds het decreet </a:t>
            </a:r>
            <a:r>
              <a:rPr lang="nl-NL" dirty="0" err="1" smtClean="0">
                <a:latin typeface="Verdana" pitchFamily="34" charset="0"/>
              </a:rPr>
              <a:t>Ijh</a:t>
            </a:r>
            <a:r>
              <a:rPr lang="nl-NL" dirty="0" smtClean="0">
                <a:latin typeface="Verdana" pitchFamily="34" charset="0"/>
              </a:rPr>
              <a:t> bijgewerkt en verfijnd. Hulpcontinuïteit is een belangrijk thema in dat concept. In het decreet werd hulpcontinuïteit theoretisch uitgetekend. Sindsdien zijn velen betrokken bij het uitwerken en invullen van dat kader. Met de werkmap IJH heeft het BOT in 2010 een </a:t>
            </a:r>
            <a:r>
              <a:rPr lang="nl-NL" dirty="0" err="1" smtClean="0">
                <a:latin typeface="Verdana" pitchFamily="34" charset="0"/>
              </a:rPr>
              <a:t>round-up</a:t>
            </a:r>
            <a:r>
              <a:rPr lang="nl-NL" dirty="0" smtClean="0">
                <a:latin typeface="Verdana" pitchFamily="34" charset="0"/>
              </a:rPr>
              <a:t> gemaakt van die invulling. Uit  de verschillende regio’s zijn verschillende voorstellen (nota’s, projecten, praktijk) gekomen die mee dat kader hebben ingevuld. Het werken aan hulpcontinuïteit vanuit IJH in Vlaanderen is en blijft tot nader order een </a:t>
            </a:r>
            <a:r>
              <a:rPr lang="nl-NL" dirty="0" err="1" smtClean="0">
                <a:latin typeface="Verdana" pitchFamily="34" charset="0"/>
              </a:rPr>
              <a:t>bottom-up</a:t>
            </a:r>
            <a:r>
              <a:rPr lang="nl-NL" dirty="0" smtClean="0">
                <a:latin typeface="Verdana" pitchFamily="34" charset="0"/>
              </a:rPr>
              <a:t> en </a:t>
            </a:r>
            <a:r>
              <a:rPr lang="nl-NL" dirty="0" err="1" smtClean="0">
                <a:latin typeface="Verdana" pitchFamily="34" charset="0"/>
              </a:rPr>
              <a:t>top-down</a:t>
            </a:r>
            <a:r>
              <a:rPr lang="nl-NL" dirty="0" smtClean="0">
                <a:latin typeface="Verdana" pitchFamily="34" charset="0"/>
              </a:rPr>
              <a:t> proces. Of dit proces stilgevallen is en of de grens van de verzadiging </a:t>
            </a:r>
            <a:r>
              <a:rPr lang="nl-NL" dirty="0" err="1" smtClean="0">
                <a:latin typeface="Verdana" pitchFamily="34" charset="0"/>
              </a:rPr>
              <a:t>mbt</a:t>
            </a:r>
            <a:r>
              <a:rPr lang="nl-NL" dirty="0" smtClean="0">
                <a:latin typeface="Verdana" pitchFamily="34" charset="0"/>
              </a:rPr>
              <a:t> tot deze dialectiek  is bereikt zullen we wellicht weten met de </a:t>
            </a:r>
          </a:p>
          <a:p>
            <a:pPr>
              <a:defRPr/>
            </a:pPr>
            <a:r>
              <a:rPr lang="nl-NL" dirty="0" smtClean="0">
                <a:latin typeface="Verdana" pitchFamily="34" charset="0"/>
              </a:rPr>
              <a:t>resultaten van de </a:t>
            </a:r>
            <a:r>
              <a:rPr lang="nl-NL" dirty="0" err="1" smtClean="0">
                <a:latin typeface="Verdana" pitchFamily="34" charset="0"/>
              </a:rPr>
              <a:t>evalutie</a:t>
            </a:r>
            <a:r>
              <a:rPr lang="nl-NL" dirty="0" smtClean="0">
                <a:latin typeface="Verdana" pitchFamily="34" charset="0"/>
              </a:rPr>
              <a:t> van het decreet op 31 jan 2011. Maar tot nader order beschouw ik IJH als een dergelijk dialectisch proces, een moeilijk maar ongelooflijk boeiend want gezamenlijk te realiseren project van verandering ten goede. IJH dat zijn we met velen. </a:t>
            </a:r>
          </a:p>
          <a:p>
            <a:pPr>
              <a:defRPr/>
            </a:pPr>
            <a:endParaRPr lang="nl-NL" dirty="0" smtClean="0">
              <a:latin typeface="Verdana" pitchFamily="34" charset="0"/>
            </a:endParaRPr>
          </a:p>
          <a:p>
            <a:pPr>
              <a:defRPr/>
            </a:pPr>
            <a:r>
              <a:rPr lang="nl-NL" dirty="0" smtClean="0">
                <a:latin typeface="Verdana" pitchFamily="34" charset="0"/>
              </a:rPr>
              <a:t>Ik was daarom graag uw:</a:t>
            </a:r>
          </a:p>
          <a:p>
            <a:pPr>
              <a:defRPr/>
            </a:pPr>
            <a:r>
              <a:rPr lang="nl-NL" dirty="0" smtClean="0">
                <a:latin typeface="Verdana" pitchFamily="34" charset="0"/>
              </a:rPr>
              <a:t>Geheugen: Eindnota van de CC </a:t>
            </a:r>
            <a:r>
              <a:rPr lang="nl-NL" dirty="0" err="1" smtClean="0">
                <a:latin typeface="Verdana" pitchFamily="34" charset="0"/>
              </a:rPr>
              <a:t>mbt</a:t>
            </a:r>
            <a:r>
              <a:rPr lang="nl-NL" dirty="0" smtClean="0">
                <a:latin typeface="Verdana" pitchFamily="34" charset="0"/>
              </a:rPr>
              <a:t> hulpcoördinatie en trajectbegeleiding en de regelgevende verwerking ervan in het decreet en de UB</a:t>
            </a:r>
          </a:p>
          <a:p>
            <a:pPr>
              <a:defRPr/>
            </a:pPr>
            <a:r>
              <a:rPr lang="nl-NL" dirty="0" smtClean="0">
                <a:latin typeface="Verdana" pitchFamily="34" charset="0"/>
              </a:rPr>
              <a:t>Documentalist: hoe is hiermee in de implementatie van IJH mee omgegaan?</a:t>
            </a:r>
          </a:p>
          <a:p>
            <a:pPr>
              <a:defRPr/>
            </a:pPr>
            <a:r>
              <a:rPr lang="nl-NL" dirty="0" smtClean="0">
                <a:latin typeface="Verdana" pitchFamily="34" charset="0"/>
              </a:rPr>
              <a:t>Spiegel: zijn dit wenselijke evoluties? En  vooral hoe verder?</a:t>
            </a:r>
          </a:p>
          <a:p>
            <a:pPr>
              <a:defRPr/>
            </a:pPr>
            <a:endParaRPr lang="nl-BE" dirty="0"/>
          </a:p>
        </p:txBody>
      </p:sp>
      <p:sp>
        <p:nvSpPr>
          <p:cNvPr id="75780" name="Tijdelijke aanduiding voor dia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7EA5F83-80D0-4A7E-955D-A05D926DD622}" type="slidenum">
              <a:rPr lang="nl-NL" smtClean="0"/>
              <a:pPr eaLnBrk="1" hangingPunct="1"/>
              <a:t>33</a:t>
            </a:fld>
            <a:endParaRPr lang="nl-N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6E55C36-97C8-42F1-96C5-1028386D0C85}" type="slidenum">
              <a:rPr lang="nl-NL" smtClean="0"/>
              <a:pPr eaLnBrk="1" hangingPunct="1"/>
              <a:t>4</a:t>
            </a:fld>
            <a:endParaRPr lang="nl-NL"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endParaRPr lang="nl-BE" i="1" smtClean="0">
              <a:solidFill>
                <a:schemeClr val="bg2"/>
              </a:solidFill>
            </a:endParaRPr>
          </a:p>
          <a:p>
            <a:r>
              <a:rPr lang="nl-BE" smtClean="0">
                <a:latin typeface="Verdana" pitchFamily="34" charset="0"/>
              </a:rPr>
              <a:t>- Matrix van financierende overheden: </a:t>
            </a:r>
            <a:r>
              <a:rPr lang="nl-BE" i="1" smtClean="0">
                <a:solidFill>
                  <a:schemeClr val="bg2"/>
                </a:solidFill>
              </a:rPr>
              <a:t>federale, gemeenschappen (meerdere sectoren, IJH), provincies, steden en gemeenten en financieringen: </a:t>
            </a:r>
            <a:endParaRPr lang="nl-BE" smtClean="0">
              <a:latin typeface="Verdana" pitchFamily="34" charset="0"/>
            </a:endParaRPr>
          </a:p>
          <a:p>
            <a:r>
              <a:rPr lang="nl-BE" i="1" smtClean="0">
                <a:solidFill>
                  <a:schemeClr val="bg2"/>
                </a:solidFill>
              </a:rPr>
              <a:t>En technieken: gereglementeerde en niet-gereglementeerde budgetten.</a:t>
            </a:r>
          </a:p>
          <a:p>
            <a:pPr>
              <a:buFontTx/>
              <a:buChar char="-"/>
            </a:pPr>
            <a:r>
              <a:rPr lang="nl-BE" smtClean="0">
                <a:latin typeface="Verdana" pitchFamily="34" charset="0"/>
              </a:rPr>
              <a:t>Verwarrende veelheid van doelgroepomschrijvingen: GES, GES+, </a:t>
            </a:r>
            <a:r>
              <a:rPr lang="nl-BE" i="1" smtClean="0">
                <a:solidFill>
                  <a:schemeClr val="bg2"/>
                </a:solidFill>
              </a:rPr>
              <a:t>NBM, mensen met een vestandelijke handicap en psychiatrische problemen.</a:t>
            </a:r>
          </a:p>
          <a:p>
            <a:pPr>
              <a:buFontTx/>
              <a:buChar char="-"/>
            </a:pPr>
            <a:r>
              <a:rPr lang="nl-BE" i="1" smtClean="0">
                <a:solidFill>
                  <a:schemeClr val="bg2"/>
                </a:solidFill>
              </a:rPr>
              <a:t>Creatieve mix van werkvormen: ambulant, mobiel, residentieel, outreachend,  al dan niet therapeutisch aanbod</a:t>
            </a:r>
          </a:p>
          <a:p>
            <a:endParaRPr lang="nl-BE" smtClean="0">
              <a:latin typeface="Verdana" pitchFamily="34" charset="0"/>
            </a:endParaRPr>
          </a:p>
          <a:p>
            <a:endParaRPr lang="nl-BE" smtClean="0">
              <a:latin typeface="Verdana" pitchFamily="34" charset="0"/>
            </a:endParaRPr>
          </a:p>
          <a:p>
            <a:r>
              <a:rPr lang="nl-BE" smtClean="0">
                <a:latin typeface="Verdana" pitchFamily="34" charset="0"/>
              </a:rPr>
              <a:t> </a:t>
            </a:r>
            <a:endParaRPr lang="nl-NL" smtClean="0">
              <a:latin typeface="Verdana"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pPr>
              <a:defRPr/>
            </a:pPr>
            <a:fld id="{73CA3BA8-8A59-411D-A42E-FB4B91CCDFE4}" type="slidenum">
              <a:rPr lang="nl-BE" smtClean="0"/>
              <a:pPr>
                <a:defRPr/>
              </a:pPr>
              <a:t>34</a:t>
            </a:fld>
            <a:endParaRPr lang="nl-BE"/>
          </a:p>
        </p:txBody>
      </p:sp>
    </p:spTree>
    <p:extLst>
      <p:ext uri="{BB962C8B-B14F-4D97-AF65-F5344CB8AC3E}">
        <p14:creationId xmlns:p14="http://schemas.microsoft.com/office/powerpoint/2010/main" val="3965922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52A7524-6E68-44A0-8B65-B9E95E79CBC6}" type="slidenum">
              <a:rPr lang="nl-NL" smtClean="0"/>
              <a:pPr eaLnBrk="1" hangingPunct="1"/>
              <a:t>5</a:t>
            </a:fld>
            <a:endParaRPr lang="nl-NL"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BE" smtClean="0">
                <a:latin typeface="Verdana" pitchFamily="34" charset="0"/>
              </a:rPr>
              <a:t>Hernia is een synoniem voor breukstreep.</a:t>
            </a:r>
          </a:p>
          <a:p>
            <a:pPr>
              <a:buFontTx/>
              <a:buChar char="•"/>
            </a:pPr>
            <a:endParaRPr lang="nl-BE" smtClean="0">
              <a:latin typeface="Verdana" pitchFamily="34" charset="0"/>
            </a:endParaRPr>
          </a:p>
          <a:p>
            <a:endParaRPr lang="nl-BE" smtClean="0">
              <a:latin typeface="Verdana" pitchFamily="34" charset="0"/>
            </a:endParaRPr>
          </a:p>
          <a:p>
            <a:r>
              <a:rPr lang="nl-BE" smtClean="0">
                <a:latin typeface="Verdana" pitchFamily="34" charset="0"/>
              </a:rPr>
              <a:t> </a:t>
            </a:r>
            <a:endParaRPr lang="nl-NL" smtClean="0">
              <a:latin typeface="Verdana"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67DD61C-BB74-4595-B821-3C13B8F9059E}" type="slidenum">
              <a:rPr lang="nl-NL" smtClean="0"/>
              <a:pPr eaLnBrk="1" hangingPunct="1"/>
              <a:t>6</a:t>
            </a:fld>
            <a:endParaRPr lang="nl-NL"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smtClean="0">
                <a:latin typeface="Verdana" pitchFamily="34" charset="0"/>
              </a:rPr>
              <a:t>Reflectiegroepen ouders en kinderen: Oost-Vlaanderen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3F68D18-A6AD-4594-A29B-99B97CFDAF67}" type="slidenum">
              <a:rPr lang="nl-NL" smtClean="0"/>
              <a:pPr eaLnBrk="1" hangingPunct="1"/>
              <a:t>7</a:t>
            </a:fld>
            <a:endParaRPr lang="nl-NL" dirty="0"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nl-BE" i="1" dirty="0" smtClean="0">
                <a:solidFill>
                  <a:schemeClr val="bg2"/>
                </a:solidFill>
              </a:rPr>
              <a:t>Continuïteit als coherentie van de hulpverlening ten aanzien van </a:t>
            </a:r>
            <a:r>
              <a:rPr lang="nl-BE" b="1" i="1" dirty="0" smtClean="0">
                <a:solidFill>
                  <a:schemeClr val="accent2"/>
                </a:solidFill>
              </a:rPr>
              <a:t>de levensloop </a:t>
            </a:r>
            <a:r>
              <a:rPr lang="nl-BE" i="1" dirty="0" smtClean="0">
                <a:solidFill>
                  <a:schemeClr val="bg2"/>
                </a:solidFill>
              </a:rPr>
              <a:t>met een:</a:t>
            </a:r>
          </a:p>
          <a:p>
            <a:pPr lvl="1"/>
            <a:endParaRPr lang="nl-BE" i="1" dirty="0" smtClean="0">
              <a:solidFill>
                <a:schemeClr val="bg2"/>
              </a:solidFill>
            </a:endParaRPr>
          </a:p>
          <a:p>
            <a:pPr lvl="1">
              <a:buFontTx/>
              <a:buChar char="•"/>
            </a:pPr>
            <a:r>
              <a:rPr lang="nl-BE" i="1" dirty="0" smtClean="0">
                <a:solidFill>
                  <a:schemeClr val="bg2"/>
                </a:solidFill>
              </a:rPr>
              <a:t>Begeleidende , pedagogische dimensie.</a:t>
            </a:r>
          </a:p>
          <a:p>
            <a:pPr lvl="1">
              <a:buFontTx/>
              <a:buChar char="•"/>
            </a:pPr>
            <a:r>
              <a:rPr lang="nl-BE" i="1" dirty="0" smtClean="0">
                <a:solidFill>
                  <a:schemeClr val="bg2"/>
                </a:solidFill>
              </a:rPr>
              <a:t>Ethische dimensie: hulpverlening is en blijft ethisch handelen. </a:t>
            </a:r>
          </a:p>
          <a:p>
            <a:pPr lvl="1">
              <a:buFontTx/>
              <a:buChar char="•"/>
            </a:pPr>
            <a:r>
              <a:rPr lang="nl-BE" i="1" dirty="0" smtClean="0">
                <a:solidFill>
                  <a:schemeClr val="bg2"/>
                </a:solidFill>
              </a:rPr>
              <a:t>Existentiële dimensie van de (zelf) gekozen richting. </a:t>
            </a:r>
          </a:p>
          <a:p>
            <a:pPr lvl="1">
              <a:buFontTx/>
              <a:buChar char="•"/>
            </a:pPr>
            <a:endParaRPr lang="nl-BE" i="1" dirty="0" smtClean="0">
              <a:solidFill>
                <a:schemeClr val="bg2"/>
              </a:solidFill>
            </a:endParaRPr>
          </a:p>
          <a:p>
            <a:pPr lvl="1"/>
            <a:r>
              <a:rPr lang="nl-BE" i="1" dirty="0" smtClean="0">
                <a:solidFill>
                  <a:schemeClr val="bg2"/>
                </a:solidFill>
              </a:rPr>
              <a:t>Continuïteit van </a:t>
            </a:r>
            <a:r>
              <a:rPr lang="nl-BE" b="1" i="1" dirty="0" smtClean="0">
                <a:solidFill>
                  <a:schemeClr val="accent2"/>
                </a:solidFill>
              </a:rPr>
              <a:t>het hulpverleningstraject zelf realiseren</a:t>
            </a:r>
            <a:r>
              <a:rPr lang="nl-BE" i="1" dirty="0" smtClean="0">
                <a:solidFill>
                  <a:schemeClr val="bg2"/>
                </a:solidFill>
              </a:rPr>
              <a:t>:Samen met de cliënt uitzoeken welke verschillende vormen van hulp of ondersteuning gewenst zijn en ervoor zorgen dat ze zo gecoördineerd mogelijk worden aangeboden.</a:t>
            </a:r>
          </a:p>
          <a:p>
            <a:pPr lvl="1"/>
            <a:endParaRPr lang="nl-BE" i="1" dirty="0" smtClean="0">
              <a:solidFill>
                <a:schemeClr val="bg2"/>
              </a:solidFill>
            </a:endParaRPr>
          </a:p>
          <a:p>
            <a:pPr lvl="1"/>
            <a:r>
              <a:rPr lang="nl-BE" i="1" dirty="0" smtClean="0">
                <a:solidFill>
                  <a:schemeClr val="bg2"/>
                </a:solidFill>
              </a:rPr>
              <a:t>Belangrijk: doorlopend en samenhangend hulp- en of dienstverleningstraject aanbieden indien nodig en gewenst.</a:t>
            </a:r>
          </a:p>
          <a:p>
            <a:pPr lvl="1"/>
            <a:endParaRPr lang="nl-BE" i="1" dirty="0" smtClean="0">
              <a:solidFill>
                <a:schemeClr val="bg2"/>
              </a:solidFill>
            </a:endParaRPr>
          </a:p>
          <a:p>
            <a:pPr lvl="1">
              <a:buFontTx/>
              <a:buChar char="•"/>
            </a:pPr>
            <a:endParaRPr lang="nl-BE" i="1" dirty="0" smtClean="0">
              <a:solidFill>
                <a:schemeClr val="bg2"/>
              </a:solidFill>
            </a:endParaRPr>
          </a:p>
          <a:p>
            <a:r>
              <a:rPr lang="nl-BE" dirty="0" smtClean="0">
                <a:latin typeface="Verdana" pitchFamily="34" charset="0"/>
              </a:rPr>
              <a:t> </a:t>
            </a:r>
            <a:endParaRPr lang="nl-NL" dirty="0" smtClean="0">
              <a:latin typeface="Verdana"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34FD2E3-9B56-408B-B0F4-42DA78DE70B4}" type="slidenum">
              <a:rPr lang="nl-NL" smtClean="0"/>
              <a:pPr eaLnBrk="1" hangingPunct="1"/>
              <a:t>8</a:t>
            </a:fld>
            <a:endParaRPr lang="nl-NL" dirty="0"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nl-NL" dirty="0" smtClean="0">
                <a:latin typeface="Verdana" pitchFamily="34" charset="0"/>
              </a:rPr>
              <a:t>Het realiseren van continuïteit steunt ook op de idee van sleutelmomenten in de hulpverlening</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FBCC3C7-5185-49AB-9517-889D83386AB8}" type="slidenum">
              <a:rPr lang="nl-NL" smtClean="0"/>
              <a:pPr eaLnBrk="1" hangingPunct="1"/>
              <a:t>10</a:t>
            </a:fld>
            <a:endParaRPr lang="nl-NL"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smtClean="0">
                <a:latin typeface="Verdana" pitchFamily="34" charset="0"/>
              </a:rPr>
              <a:t> </a:t>
            </a:r>
          </a:p>
          <a:p>
            <a:r>
              <a:rPr lang="nl-BE" smtClean="0"/>
              <a:t>Heel wat uitdagingen ten aanzien van de jeugdhulp. Elk van de aangehaalde voorstellen die ik zal bespreken willen bijdragen tot de realisatie van hulpcontinuïteit. Hulpcontinuïteit is een werkwoord, het is een engagement ten aanzien van de cliënt dat moet genomen worden maar ook moet gerealiseerd worden.  </a:t>
            </a:r>
          </a:p>
          <a:p>
            <a:pPr>
              <a:buFontTx/>
              <a:buChar char="•"/>
            </a:pPr>
            <a:endParaRPr lang="nl-NL" smtClean="0">
              <a:latin typeface="Verdana" pitchFamily="34" charset="0"/>
            </a:endParaRPr>
          </a:p>
          <a:p>
            <a:pPr>
              <a:buFontTx/>
              <a:buChar char="•"/>
            </a:pPr>
            <a:r>
              <a:rPr lang="nl-NL" smtClean="0">
                <a:latin typeface="Verdana" pitchFamily="34" charset="0"/>
              </a:rPr>
              <a:t>Vlaamse organisatie van de hulp: </a:t>
            </a:r>
            <a:r>
              <a:rPr lang="nl-BE" i="1" smtClean="0">
                <a:solidFill>
                  <a:schemeClr val="accent2"/>
                </a:solidFill>
              </a:rPr>
              <a:t>overzichtelijkheid en vereenvoudiging, kennismaking, procedures en praktijken, duidelijke opdrachten ,  </a:t>
            </a:r>
          </a:p>
          <a:p>
            <a:pPr>
              <a:buFontTx/>
              <a:buChar char="•"/>
            </a:pPr>
            <a:r>
              <a:rPr lang="nl-BE" i="1" smtClean="0">
                <a:solidFill>
                  <a:schemeClr val="accent2"/>
                </a:solidFill>
                <a:latin typeface="Verdana" pitchFamily="34" charset="0"/>
              </a:rPr>
              <a:t> Op het niveau van netwerken: gezamenlijke visieontwikkeling tussen voorzieningen aan de hand van projecten </a:t>
            </a:r>
          </a:p>
          <a:p>
            <a:pPr>
              <a:buFontTx/>
              <a:buChar char="•"/>
            </a:pPr>
            <a:r>
              <a:rPr lang="nl-BE" i="1" smtClean="0">
                <a:solidFill>
                  <a:schemeClr val="accent2"/>
                </a:solidFill>
                <a:latin typeface="Verdana" pitchFamily="34" charset="0"/>
              </a:rPr>
              <a:t> Op het niveau van de voorzieningen: gezamenlijkheid materialiseren </a:t>
            </a:r>
          </a:p>
          <a:p>
            <a:pPr>
              <a:buFontTx/>
              <a:buChar char="•"/>
            </a:pPr>
            <a:r>
              <a:rPr lang="nl-BE" i="1" smtClean="0">
                <a:solidFill>
                  <a:schemeClr val="accent2"/>
                </a:solidFill>
                <a:latin typeface="Verdana" pitchFamily="34" charset="0"/>
              </a:rPr>
              <a:t> Op het niveau van de hulpverleners en de hulpverlening: casusbesprekingen</a:t>
            </a:r>
            <a:endParaRPr lang="nl-NL" smtClean="0">
              <a:latin typeface="Verdana"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F1E2934-8535-4139-BC7B-5FE92D89CA76}" type="slidenum">
              <a:rPr lang="nl-NL" smtClean="0"/>
              <a:pPr eaLnBrk="1" hangingPunct="1"/>
              <a:t>11</a:t>
            </a:fld>
            <a:endParaRPr lang="nl-NL"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smtClean="0">
                <a:latin typeface="Verdana" pitchFamily="34" charset="0"/>
              </a:rPr>
              <a:t> </a:t>
            </a:r>
          </a:p>
          <a:p>
            <a:r>
              <a:rPr lang="nl-BE" smtClean="0"/>
              <a:t>Heel wat uitdagingen ten aanzien van de jeugdhulp. Elk van de aangehaalde voorstellen die ik zal bespreken willen bijdragen tot de realisatie van hulpcontinuïteit. Hulpcontinuïteit is een werkwoord, het is een engagement ten aanzien van de cliënt dat moet genomen worden maar ook moet gerealiseerd worden.  </a:t>
            </a:r>
          </a:p>
          <a:p>
            <a:pPr>
              <a:buFontTx/>
              <a:buChar char="•"/>
            </a:pPr>
            <a:endParaRPr lang="nl-NL" smtClean="0">
              <a:latin typeface="Verdana" pitchFamily="34" charset="0"/>
            </a:endParaRPr>
          </a:p>
          <a:p>
            <a:pPr>
              <a:buFontTx/>
              <a:buChar char="•"/>
            </a:pPr>
            <a:r>
              <a:rPr lang="nl-NL" smtClean="0">
                <a:latin typeface="Verdana" pitchFamily="34" charset="0"/>
              </a:rPr>
              <a:t>Vlaamse organisatie van de hulp: </a:t>
            </a:r>
            <a:r>
              <a:rPr lang="nl-BE" i="1" smtClean="0">
                <a:solidFill>
                  <a:schemeClr val="accent2"/>
                </a:solidFill>
              </a:rPr>
              <a:t>overzichtelijkheid en vereenvoudiging, kennismaking, procedures en praktijken, duidelijke opdrachten ,  </a:t>
            </a:r>
          </a:p>
          <a:p>
            <a:pPr>
              <a:buFontTx/>
              <a:buChar char="•"/>
            </a:pPr>
            <a:r>
              <a:rPr lang="nl-BE" i="1" smtClean="0">
                <a:solidFill>
                  <a:schemeClr val="accent2"/>
                </a:solidFill>
                <a:latin typeface="Verdana" pitchFamily="34" charset="0"/>
              </a:rPr>
              <a:t> Op het niveau van netwerken: gezamenlijke visieontwikkeling tussen voorzieningen aan de hand van projecten </a:t>
            </a:r>
          </a:p>
          <a:p>
            <a:pPr>
              <a:buFontTx/>
              <a:buChar char="•"/>
            </a:pPr>
            <a:r>
              <a:rPr lang="nl-BE" i="1" smtClean="0">
                <a:solidFill>
                  <a:schemeClr val="accent2"/>
                </a:solidFill>
                <a:latin typeface="Verdana" pitchFamily="34" charset="0"/>
              </a:rPr>
              <a:t> Op het niveau van de voorzieningen: gezamenlijkheid materialiseren </a:t>
            </a:r>
          </a:p>
          <a:p>
            <a:pPr>
              <a:buFontTx/>
              <a:buChar char="•"/>
            </a:pPr>
            <a:r>
              <a:rPr lang="nl-BE" i="1" smtClean="0">
                <a:solidFill>
                  <a:schemeClr val="accent2"/>
                </a:solidFill>
                <a:latin typeface="Verdana" pitchFamily="34" charset="0"/>
              </a:rPr>
              <a:t> Op het niveau van de hulpverleners en de hulpverlening: casusbesprekingen</a:t>
            </a:r>
            <a:endParaRPr lang="nl-NL" smtClean="0">
              <a:latin typeface="Verdana"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BE"/>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smtClean="0"/>
              <a:t>Klik om het opmaakprofiel van de modelondertitel te bewerken</a:t>
            </a:r>
            <a:endParaRPr lang="nl-BE"/>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F19988E0-5F0C-4EF2-AC29-F24E444AD1A5}" type="slidenum">
              <a:rPr lang="nl-NL"/>
              <a:pPr>
                <a:defRPr/>
              </a:pPr>
              <a:t>‹nr.›</a:t>
            </a:fld>
            <a:endParaRPr lang="nl-NL"/>
          </a:p>
        </p:txBody>
      </p:sp>
    </p:spTree>
    <p:extLst>
      <p:ext uri="{BB962C8B-B14F-4D97-AF65-F5344CB8AC3E}">
        <p14:creationId xmlns:p14="http://schemas.microsoft.com/office/powerpoint/2010/main" val="3958423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BBE246C6-ACBF-4D45-83BC-5BA795389379}" type="slidenum">
              <a:rPr lang="nl-NL"/>
              <a:pPr>
                <a:defRPr/>
              </a:pPr>
              <a:t>‹nr.›</a:t>
            </a:fld>
            <a:endParaRPr lang="nl-NL"/>
          </a:p>
        </p:txBody>
      </p:sp>
    </p:spTree>
    <p:extLst>
      <p:ext uri="{BB962C8B-B14F-4D97-AF65-F5344CB8AC3E}">
        <p14:creationId xmlns:p14="http://schemas.microsoft.com/office/powerpoint/2010/main" val="2073755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BE"/>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D668D10F-3D29-4B9F-97A0-2B4BC20254AE}" type="slidenum">
              <a:rPr lang="nl-NL"/>
              <a:pPr>
                <a:defRPr/>
              </a:pPr>
              <a:t>‹nr.›</a:t>
            </a:fld>
            <a:endParaRPr lang="nl-NL"/>
          </a:p>
        </p:txBody>
      </p:sp>
    </p:spTree>
    <p:extLst>
      <p:ext uri="{BB962C8B-B14F-4D97-AF65-F5344CB8AC3E}">
        <p14:creationId xmlns:p14="http://schemas.microsoft.com/office/powerpoint/2010/main" val="2821498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A14CBA09-BB6A-45D3-8DEA-BA94322AC0E5}" type="slidenum">
              <a:rPr lang="nl-NL"/>
              <a:pPr>
                <a:defRPr/>
              </a:pPr>
              <a:t>‹nr.›</a:t>
            </a:fld>
            <a:endParaRPr lang="nl-NL"/>
          </a:p>
        </p:txBody>
      </p:sp>
    </p:spTree>
    <p:extLst>
      <p:ext uri="{BB962C8B-B14F-4D97-AF65-F5344CB8AC3E}">
        <p14:creationId xmlns:p14="http://schemas.microsoft.com/office/powerpoint/2010/main" val="3050329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BE"/>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BB0F1FC3-1463-4232-8B23-CF5EEB3FA02F}" type="slidenum">
              <a:rPr lang="nl-NL"/>
              <a:pPr>
                <a:defRPr/>
              </a:pPr>
              <a:t>‹nr.›</a:t>
            </a:fld>
            <a:endParaRPr lang="nl-NL"/>
          </a:p>
        </p:txBody>
      </p:sp>
    </p:spTree>
    <p:extLst>
      <p:ext uri="{BB962C8B-B14F-4D97-AF65-F5344CB8AC3E}">
        <p14:creationId xmlns:p14="http://schemas.microsoft.com/office/powerpoint/2010/main" val="2533031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FEF020E9-C79F-438E-A74C-071CC4E684D7}" type="slidenum">
              <a:rPr lang="nl-NL"/>
              <a:pPr>
                <a:defRPr/>
              </a:pPr>
              <a:t>‹nr.›</a:t>
            </a:fld>
            <a:endParaRPr lang="nl-NL"/>
          </a:p>
        </p:txBody>
      </p:sp>
    </p:spTree>
    <p:extLst>
      <p:ext uri="{BB962C8B-B14F-4D97-AF65-F5344CB8AC3E}">
        <p14:creationId xmlns:p14="http://schemas.microsoft.com/office/powerpoint/2010/main" val="1802700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BE"/>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7" name="Rectangle 4"/>
          <p:cNvSpPr>
            <a:spLocks noGrp="1" noChangeArrowheads="1"/>
          </p:cNvSpPr>
          <p:nvPr>
            <p:ph type="dt" sz="half" idx="10"/>
          </p:nvPr>
        </p:nvSpPr>
        <p:spPr>
          <a:ln/>
        </p:spPr>
        <p:txBody>
          <a:bodyPr/>
          <a:lstStyle>
            <a:lvl1pPr>
              <a:defRPr/>
            </a:lvl1pPr>
          </a:lstStyle>
          <a:p>
            <a:pPr>
              <a:defRPr/>
            </a:pPr>
            <a:endParaRPr lang="nl-NL"/>
          </a:p>
        </p:txBody>
      </p:sp>
      <p:sp>
        <p:nvSpPr>
          <p:cNvPr id="8" name="Rectangle 5"/>
          <p:cNvSpPr>
            <a:spLocks noGrp="1" noChangeArrowheads="1"/>
          </p:cNvSpPr>
          <p:nvPr>
            <p:ph type="ftr" sz="quarter" idx="11"/>
          </p:nvPr>
        </p:nvSpPr>
        <p:spPr>
          <a:ln/>
        </p:spPr>
        <p:txBody>
          <a:bodyPr/>
          <a:lstStyle>
            <a:lvl1pPr>
              <a:defRPr/>
            </a:lvl1pPr>
          </a:lstStyle>
          <a:p>
            <a:pPr>
              <a:defRPr/>
            </a:pPr>
            <a:endParaRPr lang="nl-NL"/>
          </a:p>
        </p:txBody>
      </p:sp>
      <p:sp>
        <p:nvSpPr>
          <p:cNvPr id="9" name="Rectangle 6"/>
          <p:cNvSpPr>
            <a:spLocks noGrp="1" noChangeArrowheads="1"/>
          </p:cNvSpPr>
          <p:nvPr>
            <p:ph type="sldNum" sz="quarter" idx="12"/>
          </p:nvPr>
        </p:nvSpPr>
        <p:spPr>
          <a:ln/>
        </p:spPr>
        <p:txBody>
          <a:bodyPr/>
          <a:lstStyle>
            <a:lvl1pPr>
              <a:defRPr/>
            </a:lvl1pPr>
          </a:lstStyle>
          <a:p>
            <a:pPr>
              <a:defRPr/>
            </a:pPr>
            <a:fld id="{91FF0F03-CDC6-4A39-9284-FF0010088466}" type="slidenum">
              <a:rPr lang="nl-NL"/>
              <a:pPr>
                <a:defRPr/>
              </a:pPr>
              <a:t>‹nr.›</a:t>
            </a:fld>
            <a:endParaRPr lang="nl-NL"/>
          </a:p>
        </p:txBody>
      </p:sp>
    </p:spTree>
    <p:extLst>
      <p:ext uri="{BB962C8B-B14F-4D97-AF65-F5344CB8AC3E}">
        <p14:creationId xmlns:p14="http://schemas.microsoft.com/office/powerpoint/2010/main" val="3775445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Rectangle 4"/>
          <p:cNvSpPr>
            <a:spLocks noGrp="1" noChangeArrowheads="1"/>
          </p:cNvSpPr>
          <p:nvPr>
            <p:ph type="dt" sz="half" idx="10"/>
          </p:nvPr>
        </p:nvSpPr>
        <p:spPr>
          <a:ln/>
        </p:spPr>
        <p:txBody>
          <a:bodyPr/>
          <a:lstStyle>
            <a:lvl1pPr>
              <a:defRPr/>
            </a:lvl1pPr>
          </a:lstStyle>
          <a:p>
            <a:pPr>
              <a:defRPr/>
            </a:pPr>
            <a:endParaRPr lang="nl-NL"/>
          </a:p>
        </p:txBody>
      </p:sp>
      <p:sp>
        <p:nvSpPr>
          <p:cNvPr id="4" name="Rectangle 5"/>
          <p:cNvSpPr>
            <a:spLocks noGrp="1" noChangeArrowheads="1"/>
          </p:cNvSpPr>
          <p:nvPr>
            <p:ph type="ftr" sz="quarter" idx="11"/>
          </p:nvPr>
        </p:nvSpPr>
        <p:spPr>
          <a:ln/>
        </p:spPr>
        <p:txBody>
          <a:bodyPr/>
          <a:lstStyle>
            <a:lvl1pPr>
              <a:defRPr/>
            </a:lvl1pPr>
          </a:lstStyle>
          <a:p>
            <a:pPr>
              <a:defRPr/>
            </a:pPr>
            <a:endParaRPr lang="nl-NL"/>
          </a:p>
        </p:txBody>
      </p:sp>
      <p:sp>
        <p:nvSpPr>
          <p:cNvPr id="5" name="Rectangle 6"/>
          <p:cNvSpPr>
            <a:spLocks noGrp="1" noChangeArrowheads="1"/>
          </p:cNvSpPr>
          <p:nvPr>
            <p:ph type="sldNum" sz="quarter" idx="12"/>
          </p:nvPr>
        </p:nvSpPr>
        <p:spPr>
          <a:ln/>
        </p:spPr>
        <p:txBody>
          <a:bodyPr/>
          <a:lstStyle>
            <a:lvl1pPr>
              <a:defRPr/>
            </a:lvl1pPr>
          </a:lstStyle>
          <a:p>
            <a:pPr>
              <a:defRPr/>
            </a:pPr>
            <a:fld id="{03035513-E8E3-4C47-8E49-20074D41549E}" type="slidenum">
              <a:rPr lang="nl-NL"/>
              <a:pPr>
                <a:defRPr/>
              </a:pPr>
              <a:t>‹nr.›</a:t>
            </a:fld>
            <a:endParaRPr lang="nl-NL"/>
          </a:p>
        </p:txBody>
      </p:sp>
    </p:spTree>
    <p:extLst>
      <p:ext uri="{BB962C8B-B14F-4D97-AF65-F5344CB8AC3E}">
        <p14:creationId xmlns:p14="http://schemas.microsoft.com/office/powerpoint/2010/main" val="3417046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nl-NL"/>
          </a:p>
        </p:txBody>
      </p:sp>
      <p:sp>
        <p:nvSpPr>
          <p:cNvPr id="3" name="Rectangle 5"/>
          <p:cNvSpPr>
            <a:spLocks noGrp="1" noChangeArrowheads="1"/>
          </p:cNvSpPr>
          <p:nvPr>
            <p:ph type="ftr" sz="quarter" idx="11"/>
          </p:nvPr>
        </p:nvSpPr>
        <p:spPr>
          <a:ln/>
        </p:spPr>
        <p:txBody>
          <a:bodyPr/>
          <a:lstStyle>
            <a:lvl1pPr>
              <a:defRPr/>
            </a:lvl1pPr>
          </a:lstStyle>
          <a:p>
            <a:pPr>
              <a:defRPr/>
            </a:pPr>
            <a:endParaRPr lang="nl-NL"/>
          </a:p>
        </p:txBody>
      </p:sp>
      <p:sp>
        <p:nvSpPr>
          <p:cNvPr id="4" name="Rectangle 6"/>
          <p:cNvSpPr>
            <a:spLocks noGrp="1" noChangeArrowheads="1"/>
          </p:cNvSpPr>
          <p:nvPr>
            <p:ph type="sldNum" sz="quarter" idx="12"/>
          </p:nvPr>
        </p:nvSpPr>
        <p:spPr>
          <a:ln/>
        </p:spPr>
        <p:txBody>
          <a:bodyPr/>
          <a:lstStyle>
            <a:lvl1pPr>
              <a:defRPr/>
            </a:lvl1pPr>
          </a:lstStyle>
          <a:p>
            <a:pPr>
              <a:defRPr/>
            </a:pPr>
            <a:fld id="{F15FFA9B-41EC-4F8E-8C72-4D904C6FCC40}" type="slidenum">
              <a:rPr lang="nl-NL"/>
              <a:pPr>
                <a:defRPr/>
              </a:pPr>
              <a:t>‹nr.›</a:t>
            </a:fld>
            <a:endParaRPr lang="nl-NL"/>
          </a:p>
        </p:txBody>
      </p:sp>
    </p:spTree>
    <p:extLst>
      <p:ext uri="{BB962C8B-B14F-4D97-AF65-F5344CB8AC3E}">
        <p14:creationId xmlns:p14="http://schemas.microsoft.com/office/powerpoint/2010/main" val="2731695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BE"/>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69AC713A-CDAF-44F5-981B-2801BB34A1D3}" type="slidenum">
              <a:rPr lang="nl-NL"/>
              <a:pPr>
                <a:defRPr/>
              </a:pPr>
              <a:t>‹nr.›</a:t>
            </a:fld>
            <a:endParaRPr lang="nl-NL"/>
          </a:p>
        </p:txBody>
      </p:sp>
    </p:spTree>
    <p:extLst>
      <p:ext uri="{BB962C8B-B14F-4D97-AF65-F5344CB8AC3E}">
        <p14:creationId xmlns:p14="http://schemas.microsoft.com/office/powerpoint/2010/main" val="3491574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BE"/>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BE" noProof="0" smtClean="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8A5D71C2-1E04-4219-81D1-CCAB15240B9D}" type="slidenum">
              <a:rPr lang="nl-NL"/>
              <a:pPr>
                <a:defRPr/>
              </a:pPr>
              <a:t>‹nr.›</a:t>
            </a:fld>
            <a:endParaRPr lang="nl-NL"/>
          </a:p>
        </p:txBody>
      </p:sp>
    </p:spTree>
    <p:extLst>
      <p:ext uri="{BB962C8B-B14F-4D97-AF65-F5344CB8AC3E}">
        <p14:creationId xmlns:p14="http://schemas.microsoft.com/office/powerpoint/2010/main" val="591574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smtClean="0"/>
              <a:t>Klik om het opmaakprofiel te bewerken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nl-NL"/>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nl-NL"/>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718B3438-96D2-402B-9F9F-FDCC00235D53}"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subTitle" idx="1"/>
          </p:nvPr>
        </p:nvSpPr>
        <p:spPr/>
        <p:txBody>
          <a:bodyPr/>
          <a:lstStyle/>
          <a:p>
            <a:pPr eaLnBrk="1" hangingPunct="1"/>
            <a:endParaRPr lang="nl-BE" dirty="0" smtClean="0"/>
          </a:p>
        </p:txBody>
      </p:sp>
      <p:pic>
        <p:nvPicPr>
          <p:cNvPr id="2051" name="Picture 4" descr="presentati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388" y="125413"/>
            <a:ext cx="8785225" cy="660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5"/>
          <p:cNvSpPr>
            <a:spLocks noGrp="1" noChangeArrowheads="1"/>
          </p:cNvSpPr>
          <p:nvPr>
            <p:ph type="ctrTitle"/>
          </p:nvPr>
        </p:nvSpPr>
        <p:spPr>
          <a:xfrm>
            <a:off x="642938" y="2214563"/>
            <a:ext cx="7813675" cy="1928812"/>
          </a:xfrm>
          <a:noFill/>
        </p:spPr>
        <p:txBody>
          <a:bodyPr/>
          <a:lstStyle/>
          <a:p>
            <a:pPr eaLnBrk="1" hangingPunct="1"/>
            <a:r>
              <a:rPr lang="nl-BE" dirty="0" smtClean="0"/>
              <a:t>Over hulpcontinuïteit en “gedeelde” verantwoordelijkheid in IJH</a:t>
            </a:r>
            <a:endParaRPr lang="nl-NL" dirty="0" smtClean="0"/>
          </a:p>
        </p:txBody>
      </p:sp>
      <p:sp>
        <p:nvSpPr>
          <p:cNvPr id="2053" name="Rectangle 6"/>
          <p:cNvSpPr>
            <a:spLocks noChangeArrowheads="1"/>
          </p:cNvSpPr>
          <p:nvPr/>
        </p:nvSpPr>
        <p:spPr bwMode="auto">
          <a:xfrm>
            <a:off x="6877050" y="4292600"/>
            <a:ext cx="1973263" cy="182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pPr>
            <a:r>
              <a:rPr lang="nl-BE" dirty="0"/>
              <a:t>Jean Pierre </a:t>
            </a:r>
            <a:r>
              <a:rPr lang="nl-BE" dirty="0" err="1"/>
              <a:t>Vanhee</a:t>
            </a:r>
            <a:endParaRPr lang="nl-BE" dirty="0"/>
          </a:p>
          <a:p>
            <a:pPr algn="ctr">
              <a:spcBef>
                <a:spcPct val="20000"/>
              </a:spcBef>
            </a:pPr>
            <a:endParaRPr lang="nl-BE" dirty="0"/>
          </a:p>
          <a:p>
            <a:pPr algn="ctr">
              <a:spcBef>
                <a:spcPct val="20000"/>
              </a:spcBef>
            </a:pPr>
            <a:r>
              <a:rPr lang="nl-BE" dirty="0" smtClean="0"/>
              <a:t>26-10-2012</a:t>
            </a:r>
          </a:p>
          <a:p>
            <a:pPr algn="ctr">
              <a:spcBef>
                <a:spcPct val="20000"/>
              </a:spcBef>
            </a:pPr>
            <a:endParaRPr lang="nl-B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presentati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3"/>
          <p:cNvSpPr>
            <a:spLocks noGrp="1" noChangeArrowheads="1"/>
          </p:cNvSpPr>
          <p:nvPr>
            <p:ph type="title"/>
          </p:nvPr>
        </p:nvSpPr>
        <p:spPr>
          <a:xfrm>
            <a:off x="357188" y="214313"/>
            <a:ext cx="6735762" cy="1327150"/>
          </a:xfrm>
          <a:noFill/>
        </p:spPr>
        <p:txBody>
          <a:bodyPr/>
          <a:lstStyle/>
          <a:p>
            <a:r>
              <a:rPr lang="nl-BE" sz="4000" dirty="0" smtClean="0">
                <a:solidFill>
                  <a:schemeClr val="bg1"/>
                </a:solidFill>
              </a:rPr>
              <a:t>Hulp continueren: samen en afgestemd!</a:t>
            </a:r>
          </a:p>
        </p:txBody>
      </p:sp>
      <p:sp>
        <p:nvSpPr>
          <p:cNvPr id="11268" name="Rectangle 4"/>
          <p:cNvSpPr>
            <a:spLocks noGrp="1" noChangeArrowheads="1"/>
          </p:cNvSpPr>
          <p:nvPr>
            <p:ph type="body" idx="1"/>
          </p:nvPr>
        </p:nvSpPr>
        <p:spPr>
          <a:xfrm>
            <a:off x="0" y="1916113"/>
            <a:ext cx="8893175" cy="4249737"/>
          </a:xfrm>
        </p:spPr>
        <p:txBody>
          <a:bodyPr/>
          <a:lstStyle/>
          <a:p>
            <a:pPr lvl="1">
              <a:buFontTx/>
              <a:buNone/>
              <a:defRPr/>
            </a:pPr>
            <a:endParaRPr lang="nl-BE" i="1" dirty="0" smtClean="0">
              <a:solidFill>
                <a:schemeClr val="bg2"/>
              </a:solidFill>
            </a:endParaRPr>
          </a:p>
          <a:p>
            <a:pPr lvl="1">
              <a:buFontTx/>
              <a:buNone/>
              <a:defRPr/>
            </a:pPr>
            <a:r>
              <a:rPr lang="nl-BE" b="1" i="1" dirty="0" err="1" smtClean="0">
                <a:solidFill>
                  <a:schemeClr val="accent2">
                    <a:lumMod val="75000"/>
                  </a:schemeClr>
                </a:solidFill>
              </a:rPr>
              <a:t>Comprehensiviteit</a:t>
            </a:r>
            <a:r>
              <a:rPr lang="nl-BE" i="1" dirty="0" smtClean="0">
                <a:solidFill>
                  <a:schemeClr val="bg2"/>
                </a:solidFill>
              </a:rPr>
              <a:t> : alle actoren en gestelde handelingen dienen samen en zoveel mogelijk afgestemd bij te dragen tot de continuïteit van hulpverlening. </a:t>
            </a:r>
          </a:p>
          <a:p>
            <a:pPr lvl="1">
              <a:buFontTx/>
              <a:buNone/>
              <a:defRPr/>
            </a:pPr>
            <a:endParaRPr lang="nl-BE" i="1" dirty="0">
              <a:solidFill>
                <a:schemeClr val="bg2"/>
              </a:solidFill>
            </a:endParaRPr>
          </a:p>
          <a:p>
            <a:pPr lvl="1">
              <a:buFontTx/>
              <a:buNone/>
              <a:defRPr/>
            </a:pPr>
            <a:r>
              <a:rPr lang="nl-BE" i="1" dirty="0" smtClean="0">
                <a:solidFill>
                  <a:schemeClr val="bg2"/>
                </a:solidFill>
              </a:rPr>
              <a:t>In het grootst mogelijke overleg met de cliënt die de regie voert.</a:t>
            </a:r>
          </a:p>
          <a:p>
            <a:pPr lvl="1">
              <a:buFontTx/>
              <a:buNone/>
              <a:defRPr/>
            </a:pPr>
            <a:endParaRPr lang="nl-BE" i="1" dirty="0" smtClean="0">
              <a:solidFill>
                <a:schemeClr val="bg2"/>
              </a:solidFill>
            </a:endParaRPr>
          </a:p>
        </p:txBody>
      </p:sp>
      <p:sp>
        <p:nvSpPr>
          <p:cNvPr id="11269" name="Rectangle 3" descr="francis alys 3"/>
          <p:cNvSpPr>
            <a:spLocks noGrp="1" noChangeAspect="1" noChangeArrowheads="1"/>
          </p:cNvSpPr>
          <p:nvPr isPhoto="1"/>
        </p:nvSpPr>
        <p:spPr bwMode="auto">
          <a:xfrm>
            <a:off x="7572375" y="500063"/>
            <a:ext cx="1262063" cy="788987"/>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presentati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Rectangle 3"/>
          <p:cNvSpPr>
            <a:spLocks noGrp="1" noChangeArrowheads="1"/>
          </p:cNvSpPr>
          <p:nvPr>
            <p:ph type="title"/>
          </p:nvPr>
        </p:nvSpPr>
        <p:spPr>
          <a:xfrm>
            <a:off x="357188" y="214313"/>
            <a:ext cx="6735762" cy="1327150"/>
          </a:xfrm>
          <a:noFill/>
        </p:spPr>
        <p:txBody>
          <a:bodyPr/>
          <a:lstStyle/>
          <a:p>
            <a:r>
              <a:rPr lang="nl-BE" sz="4000" dirty="0">
                <a:solidFill>
                  <a:schemeClr val="bg1"/>
                </a:solidFill>
              </a:rPr>
              <a:t>D</a:t>
            </a:r>
            <a:r>
              <a:rPr lang="nl-BE" sz="4000" dirty="0" smtClean="0">
                <a:solidFill>
                  <a:schemeClr val="bg1"/>
                </a:solidFill>
              </a:rPr>
              <a:t>oelstellingen</a:t>
            </a:r>
          </a:p>
        </p:txBody>
      </p:sp>
      <p:sp>
        <p:nvSpPr>
          <p:cNvPr id="12292" name="Rectangle 4"/>
          <p:cNvSpPr>
            <a:spLocks noGrp="1" noChangeArrowheads="1"/>
          </p:cNvSpPr>
          <p:nvPr>
            <p:ph type="body" idx="1"/>
          </p:nvPr>
        </p:nvSpPr>
        <p:spPr>
          <a:xfrm>
            <a:off x="0" y="1857375"/>
            <a:ext cx="8893175" cy="4714875"/>
          </a:xfrm>
        </p:spPr>
        <p:txBody>
          <a:bodyPr/>
          <a:lstStyle/>
          <a:p>
            <a:pPr lvl="1">
              <a:defRPr/>
            </a:pPr>
            <a:r>
              <a:rPr lang="nl-BE" i="1" dirty="0" smtClean="0">
                <a:solidFill>
                  <a:schemeClr val="bg2"/>
                </a:solidFill>
              </a:rPr>
              <a:t>Subsidiariteit realiseren</a:t>
            </a:r>
          </a:p>
          <a:p>
            <a:pPr lvl="1">
              <a:defRPr/>
            </a:pPr>
            <a:r>
              <a:rPr lang="nl-BE" i="1" dirty="0" smtClean="0">
                <a:solidFill>
                  <a:schemeClr val="bg2"/>
                </a:solidFill>
              </a:rPr>
              <a:t>Meer inzichtelijkheid in de hulpverlenende processen</a:t>
            </a:r>
          </a:p>
          <a:p>
            <a:pPr lvl="1">
              <a:defRPr/>
            </a:pPr>
            <a:r>
              <a:rPr lang="nl-BE" i="1" dirty="0" smtClean="0">
                <a:solidFill>
                  <a:schemeClr val="bg2"/>
                </a:solidFill>
              </a:rPr>
              <a:t>Meer sluitende afspraken en de toepassing ervan</a:t>
            </a:r>
          </a:p>
          <a:p>
            <a:pPr lvl="1">
              <a:defRPr/>
            </a:pPr>
            <a:r>
              <a:rPr lang="nl-BE" i="1" dirty="0" smtClean="0">
                <a:solidFill>
                  <a:schemeClr val="bg2"/>
                </a:solidFill>
              </a:rPr>
              <a:t>Verduidelijking van de taakstelling</a:t>
            </a:r>
          </a:p>
          <a:p>
            <a:pPr lvl="1">
              <a:defRPr/>
            </a:pPr>
            <a:r>
              <a:rPr lang="nl-BE" i="1" dirty="0" smtClean="0">
                <a:solidFill>
                  <a:schemeClr val="bg2"/>
                </a:solidFill>
              </a:rPr>
              <a:t>Organisatorische vereenvoudiging</a:t>
            </a:r>
          </a:p>
          <a:p>
            <a:pPr lvl="1">
              <a:defRPr/>
            </a:pPr>
            <a:r>
              <a:rPr lang="nl-BE" i="1" dirty="0" smtClean="0">
                <a:solidFill>
                  <a:schemeClr val="bg2"/>
                </a:solidFill>
              </a:rPr>
              <a:t>Toename professionaliteit</a:t>
            </a:r>
          </a:p>
        </p:txBody>
      </p:sp>
      <p:sp>
        <p:nvSpPr>
          <p:cNvPr id="14341" name="Rectangle 3" descr="francis alys 3"/>
          <p:cNvSpPr>
            <a:spLocks noGrp="1" noChangeAspect="1" noChangeArrowheads="1"/>
          </p:cNvSpPr>
          <p:nvPr isPhoto="1"/>
        </p:nvSpPr>
        <p:spPr bwMode="auto">
          <a:xfrm>
            <a:off x="7572375" y="500063"/>
            <a:ext cx="1262063" cy="788987"/>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presentati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title"/>
          </p:nvPr>
        </p:nvSpPr>
        <p:spPr>
          <a:xfrm>
            <a:off x="357188" y="214313"/>
            <a:ext cx="6735762" cy="1327150"/>
          </a:xfrm>
          <a:noFill/>
        </p:spPr>
        <p:txBody>
          <a:bodyPr/>
          <a:lstStyle/>
          <a:p>
            <a:r>
              <a:rPr lang="nl-BE" sz="4000" dirty="0" smtClean="0">
                <a:solidFill>
                  <a:schemeClr val="bg1"/>
                </a:solidFill>
              </a:rPr>
              <a:t>Hoe en wie?</a:t>
            </a:r>
          </a:p>
        </p:txBody>
      </p:sp>
      <p:sp>
        <p:nvSpPr>
          <p:cNvPr id="11268" name="Rectangle 4"/>
          <p:cNvSpPr>
            <a:spLocks noGrp="1" noChangeArrowheads="1"/>
          </p:cNvSpPr>
          <p:nvPr>
            <p:ph type="body" idx="1"/>
          </p:nvPr>
        </p:nvSpPr>
        <p:spPr>
          <a:xfrm>
            <a:off x="0" y="1916113"/>
            <a:ext cx="8893175" cy="4249737"/>
          </a:xfrm>
        </p:spPr>
        <p:txBody>
          <a:bodyPr/>
          <a:lstStyle/>
          <a:p>
            <a:pPr lvl="1">
              <a:buFontTx/>
              <a:buNone/>
              <a:defRPr/>
            </a:pPr>
            <a:r>
              <a:rPr lang="nl-BE" i="1" dirty="0" smtClean="0">
                <a:solidFill>
                  <a:schemeClr val="bg2"/>
                </a:solidFill>
              </a:rPr>
              <a:t>As van </a:t>
            </a:r>
            <a:r>
              <a:rPr lang="nl-BE" b="1" i="1" dirty="0" smtClean="0">
                <a:solidFill>
                  <a:schemeClr val="accent2">
                    <a:lumMod val="75000"/>
                  </a:schemeClr>
                </a:solidFill>
              </a:rPr>
              <a:t>het niveau van de handeling </a:t>
            </a:r>
            <a:r>
              <a:rPr lang="nl-BE" i="1" dirty="0" smtClean="0">
                <a:solidFill>
                  <a:schemeClr val="bg2"/>
                </a:solidFill>
              </a:rPr>
              <a:t>(de </a:t>
            </a:r>
            <a:r>
              <a:rPr lang="nl-BE" i="1" dirty="0" err="1" smtClean="0">
                <a:solidFill>
                  <a:schemeClr val="bg2"/>
                </a:solidFill>
              </a:rPr>
              <a:t>actor</a:t>
            </a:r>
            <a:r>
              <a:rPr lang="nl-BE" i="1" dirty="0" smtClean="0">
                <a:solidFill>
                  <a:schemeClr val="bg2"/>
                </a:solidFill>
              </a:rPr>
              <a:t>):</a:t>
            </a:r>
          </a:p>
          <a:p>
            <a:pPr lvl="1">
              <a:defRPr/>
            </a:pPr>
            <a:r>
              <a:rPr lang="nl-BE" i="1" dirty="0" smtClean="0">
                <a:solidFill>
                  <a:schemeClr val="bg2"/>
                </a:solidFill>
              </a:rPr>
              <a:t>de Vlaamse (intersectorale) organisatie van de hulpverlening</a:t>
            </a:r>
          </a:p>
          <a:p>
            <a:pPr lvl="1">
              <a:defRPr/>
            </a:pPr>
            <a:r>
              <a:rPr lang="nl-BE" i="1" dirty="0" smtClean="0">
                <a:solidFill>
                  <a:schemeClr val="bg2"/>
                </a:solidFill>
              </a:rPr>
              <a:t>de netwerking in de regio’s</a:t>
            </a:r>
          </a:p>
          <a:p>
            <a:pPr lvl="1">
              <a:defRPr/>
            </a:pPr>
            <a:r>
              <a:rPr lang="nl-BE" i="1" dirty="0" smtClean="0">
                <a:solidFill>
                  <a:schemeClr val="bg2"/>
                </a:solidFill>
              </a:rPr>
              <a:t>de voorzieningen </a:t>
            </a:r>
          </a:p>
          <a:p>
            <a:pPr lvl="1">
              <a:defRPr/>
            </a:pPr>
            <a:r>
              <a:rPr lang="nl-BE" i="1" dirty="0" smtClean="0">
                <a:solidFill>
                  <a:schemeClr val="bg2"/>
                </a:solidFill>
              </a:rPr>
              <a:t>de hulpverleners en de verstrekte hulpverlening</a:t>
            </a:r>
          </a:p>
          <a:p>
            <a:pPr lvl="1">
              <a:defRPr/>
            </a:pPr>
            <a:r>
              <a:rPr lang="nl-BE" i="1" dirty="0" smtClean="0">
                <a:solidFill>
                  <a:schemeClr val="bg2"/>
                </a:solidFill>
              </a:rPr>
              <a:t>de cliënten zelf, hun adviezen en voorkeuren</a:t>
            </a:r>
          </a:p>
        </p:txBody>
      </p:sp>
      <p:sp>
        <p:nvSpPr>
          <p:cNvPr id="13317" name="Rectangle 3" descr="francis alys 3"/>
          <p:cNvSpPr>
            <a:spLocks noGrp="1" noChangeAspect="1" noChangeArrowheads="1"/>
          </p:cNvSpPr>
          <p:nvPr isPhoto="1"/>
        </p:nvSpPr>
        <p:spPr bwMode="auto">
          <a:xfrm>
            <a:off x="7572375" y="500063"/>
            <a:ext cx="1262063" cy="788987"/>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presentati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Rectangle 3"/>
          <p:cNvSpPr>
            <a:spLocks noGrp="1" noChangeArrowheads="1"/>
          </p:cNvSpPr>
          <p:nvPr>
            <p:ph type="title"/>
          </p:nvPr>
        </p:nvSpPr>
        <p:spPr>
          <a:xfrm>
            <a:off x="357188" y="214313"/>
            <a:ext cx="6735762" cy="1327150"/>
          </a:xfrm>
          <a:noFill/>
        </p:spPr>
        <p:txBody>
          <a:bodyPr/>
          <a:lstStyle/>
          <a:p>
            <a:r>
              <a:rPr lang="nl-BE" sz="4000" dirty="0" smtClean="0">
                <a:solidFill>
                  <a:schemeClr val="bg1"/>
                </a:solidFill>
              </a:rPr>
              <a:t>Indicatoren</a:t>
            </a:r>
          </a:p>
        </p:txBody>
      </p:sp>
      <p:sp>
        <p:nvSpPr>
          <p:cNvPr id="12292" name="Rectangle 4"/>
          <p:cNvSpPr>
            <a:spLocks noGrp="1" noChangeArrowheads="1"/>
          </p:cNvSpPr>
          <p:nvPr>
            <p:ph type="body" idx="1"/>
          </p:nvPr>
        </p:nvSpPr>
        <p:spPr>
          <a:xfrm>
            <a:off x="0" y="1857375"/>
            <a:ext cx="8893175" cy="4714875"/>
          </a:xfrm>
        </p:spPr>
        <p:txBody>
          <a:bodyPr/>
          <a:lstStyle/>
          <a:p>
            <a:pPr lvl="1">
              <a:defRPr/>
            </a:pPr>
            <a:r>
              <a:rPr lang="nl-BE" i="1" dirty="0" smtClean="0">
                <a:solidFill>
                  <a:schemeClr val="bg2"/>
                </a:solidFill>
              </a:rPr>
              <a:t>Cliënten volgen/krijgen een traject op maat</a:t>
            </a:r>
          </a:p>
          <a:p>
            <a:pPr lvl="1">
              <a:defRPr/>
            </a:pPr>
            <a:r>
              <a:rPr lang="nl-BE" i="1" dirty="0" smtClean="0">
                <a:solidFill>
                  <a:schemeClr val="bg2"/>
                </a:solidFill>
              </a:rPr>
              <a:t>Waarvan ze zelf (zoveel mogelijk) de regisseur zijn</a:t>
            </a:r>
          </a:p>
          <a:p>
            <a:pPr lvl="1">
              <a:defRPr/>
            </a:pPr>
            <a:r>
              <a:rPr lang="nl-BE" i="1" dirty="0" smtClean="0">
                <a:solidFill>
                  <a:schemeClr val="bg2"/>
                </a:solidFill>
              </a:rPr>
              <a:t>Waarbij de hulpverleners zowel inhoudelijk als organisatorische goed op elkaar aansluiten</a:t>
            </a:r>
          </a:p>
        </p:txBody>
      </p:sp>
      <p:sp>
        <p:nvSpPr>
          <p:cNvPr id="14341" name="Rectangle 3" descr="francis alys 3"/>
          <p:cNvSpPr>
            <a:spLocks noGrp="1" noChangeAspect="1" noChangeArrowheads="1"/>
          </p:cNvSpPr>
          <p:nvPr isPhoto="1"/>
        </p:nvSpPr>
        <p:spPr bwMode="auto">
          <a:xfrm>
            <a:off x="7572375" y="500063"/>
            <a:ext cx="1262063" cy="788987"/>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a:p>
        </p:txBody>
      </p:sp>
    </p:spTree>
    <p:extLst>
      <p:ext uri="{BB962C8B-B14F-4D97-AF65-F5344CB8AC3E}">
        <p14:creationId xmlns:p14="http://schemas.microsoft.com/office/powerpoint/2010/main" val="170900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hidden="1"/>
          <p:cNvSpPr>
            <a:spLocks noGrp="1" noChangeArrowheads="1"/>
          </p:cNvSpPr>
          <p:nvPr>
            <p:ph type="title"/>
          </p:nvPr>
        </p:nvSpPr>
        <p:spPr/>
        <p:txBody>
          <a:bodyPr/>
          <a:lstStyle/>
          <a:p>
            <a:endParaRPr lang="nl-BE" smtClean="0"/>
          </a:p>
        </p:txBody>
      </p:sp>
      <p:sp>
        <p:nvSpPr>
          <p:cNvPr id="15363" name="Rectangle 3" descr="francis alys 6"/>
          <p:cNvSpPr>
            <a:spLocks noGrp="1" noChangeAspect="1" noChangeArrowheads="1"/>
          </p:cNvSpPr>
          <p:nvPr isPhoto="1"/>
        </p:nvSpPr>
        <p:spPr bwMode="auto">
          <a:xfrm>
            <a:off x="0" y="842963"/>
            <a:ext cx="9121775" cy="6015037"/>
          </a:xfrm>
          <a:prstGeom prst="rect">
            <a:avLst/>
          </a:prstGeom>
          <a:blipFill dpi="0" rotWithShape="1">
            <a:blip r:embed="rId3"/>
            <a:srcRect/>
            <a:stretch>
              <a:fillRect/>
            </a:stretch>
          </a:blipFill>
          <a:ln w="9525">
            <a:solidFill>
              <a:schemeClr val="tx1"/>
            </a:solidFill>
            <a:miter lim="800000"/>
            <a:headEnd/>
            <a:tailEnd/>
          </a:ln>
        </p:spPr>
        <p:txBody>
          <a:bodyPr/>
          <a:lstStyle/>
          <a:p>
            <a:r>
              <a:rPr lang="nl-BE"/>
              <a:t>c</a:t>
            </a:r>
          </a:p>
        </p:txBody>
      </p:sp>
      <p:sp>
        <p:nvSpPr>
          <p:cNvPr id="15364" name="Tekstvak 4"/>
          <p:cNvSpPr txBox="1">
            <a:spLocks noChangeArrowheads="1"/>
          </p:cNvSpPr>
          <p:nvPr/>
        </p:nvSpPr>
        <p:spPr bwMode="auto">
          <a:xfrm>
            <a:off x="3952184" y="2276872"/>
            <a:ext cx="249202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nl-BE" sz="1600" i="1" dirty="0" smtClean="0">
                <a:solidFill>
                  <a:schemeClr val="bg1"/>
                </a:solidFill>
              </a:rPr>
              <a:t>Continuïteit in IJH als een matrix</a:t>
            </a:r>
            <a:endParaRPr lang="nl-BE" sz="1600" i="1"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presentati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3"/>
          <p:cNvSpPr>
            <a:spLocks noGrp="1" noChangeArrowheads="1"/>
          </p:cNvSpPr>
          <p:nvPr>
            <p:ph type="title"/>
          </p:nvPr>
        </p:nvSpPr>
        <p:spPr>
          <a:xfrm>
            <a:off x="323850" y="908050"/>
            <a:ext cx="6769100" cy="633413"/>
          </a:xfrm>
          <a:noFill/>
        </p:spPr>
        <p:txBody>
          <a:bodyPr/>
          <a:lstStyle/>
          <a:p>
            <a:r>
              <a:rPr lang="nl-BE" sz="4000" dirty="0" smtClean="0">
                <a:solidFill>
                  <a:schemeClr val="bg1"/>
                </a:solidFill>
              </a:rPr>
              <a:t>De matrix van IJH :</a:t>
            </a:r>
          </a:p>
        </p:txBody>
      </p:sp>
      <p:sp>
        <p:nvSpPr>
          <p:cNvPr id="17412" name="Rectangle 4"/>
          <p:cNvSpPr>
            <a:spLocks noGrp="1" noChangeArrowheads="1"/>
          </p:cNvSpPr>
          <p:nvPr>
            <p:ph type="body" idx="1"/>
          </p:nvPr>
        </p:nvSpPr>
        <p:spPr>
          <a:xfrm>
            <a:off x="0" y="1916113"/>
            <a:ext cx="8893175" cy="4249737"/>
          </a:xfrm>
        </p:spPr>
        <p:txBody>
          <a:bodyPr/>
          <a:lstStyle/>
          <a:p>
            <a:pPr lvl="1">
              <a:buFontTx/>
              <a:buNone/>
              <a:defRPr/>
            </a:pPr>
            <a:endParaRPr lang="nl-BE" i="1" dirty="0" smtClean="0">
              <a:solidFill>
                <a:schemeClr val="bg2"/>
              </a:solidFill>
            </a:endParaRPr>
          </a:p>
          <a:p>
            <a:pPr marL="1028700" lvl="1" indent="-571500">
              <a:buFontTx/>
              <a:buAutoNum type="romanUcPeriod"/>
              <a:defRPr/>
            </a:pPr>
            <a:r>
              <a:rPr lang="nl-BE" i="1" dirty="0" smtClean="0">
                <a:solidFill>
                  <a:schemeClr val="bg2"/>
                </a:solidFill>
              </a:rPr>
              <a:t>Een </a:t>
            </a:r>
            <a:r>
              <a:rPr lang="nl-BE" b="1" i="1" dirty="0" smtClean="0">
                <a:solidFill>
                  <a:schemeClr val="accent2">
                    <a:lumMod val="75000"/>
                  </a:schemeClr>
                </a:solidFill>
              </a:rPr>
              <a:t>subsidiaire</a:t>
            </a:r>
            <a:r>
              <a:rPr lang="nl-BE" i="1" dirty="0" smtClean="0">
                <a:solidFill>
                  <a:schemeClr val="bg2"/>
                </a:solidFill>
              </a:rPr>
              <a:t> organisatie van het aanbod</a:t>
            </a:r>
            <a:br>
              <a:rPr lang="nl-BE" i="1" dirty="0" smtClean="0">
                <a:solidFill>
                  <a:schemeClr val="bg2"/>
                </a:solidFill>
              </a:rPr>
            </a:br>
            <a:endParaRPr lang="nl-BE" i="1" dirty="0" smtClean="0">
              <a:solidFill>
                <a:schemeClr val="bg2"/>
              </a:solidFill>
            </a:endParaRPr>
          </a:p>
          <a:p>
            <a:pPr marL="1028700" lvl="1" indent="-571500">
              <a:buFontTx/>
              <a:buAutoNum type="romanUcPeriod"/>
              <a:defRPr/>
            </a:pPr>
            <a:r>
              <a:rPr lang="nl-BE" i="1" dirty="0" smtClean="0">
                <a:solidFill>
                  <a:schemeClr val="bg2"/>
                </a:solidFill>
              </a:rPr>
              <a:t>Gerichte initiatieven inzake </a:t>
            </a:r>
            <a:r>
              <a:rPr lang="nl-BE" b="1" i="1" dirty="0" smtClean="0">
                <a:solidFill>
                  <a:schemeClr val="accent2">
                    <a:lumMod val="75000"/>
                  </a:schemeClr>
                </a:solidFill>
              </a:rPr>
              <a:t>hulpcoördinatie</a:t>
            </a:r>
          </a:p>
          <a:p>
            <a:pPr marL="1028700" lvl="1" indent="-571500">
              <a:buFontTx/>
              <a:buAutoNum type="romanUcPeriod"/>
              <a:defRPr/>
            </a:pPr>
            <a:endParaRPr lang="nl-BE" b="1" i="1" dirty="0" smtClean="0">
              <a:solidFill>
                <a:schemeClr val="accent2">
                  <a:lumMod val="75000"/>
                </a:schemeClr>
              </a:solidFill>
            </a:endParaRPr>
          </a:p>
          <a:p>
            <a:pPr marL="1028700" lvl="1" indent="-571500">
              <a:buFontTx/>
              <a:buAutoNum type="romanUcPeriod"/>
              <a:defRPr/>
            </a:pPr>
            <a:r>
              <a:rPr lang="nl-BE" i="1" dirty="0" smtClean="0">
                <a:solidFill>
                  <a:schemeClr val="bg2"/>
                </a:solidFill>
              </a:rPr>
              <a:t>Gerichte afspraken bijzondere </a:t>
            </a:r>
            <a:r>
              <a:rPr lang="nl-BE" b="1" i="1" dirty="0" smtClean="0">
                <a:solidFill>
                  <a:srgbClr val="002060"/>
                </a:solidFill>
              </a:rPr>
              <a:t>doelgroepen</a:t>
            </a:r>
          </a:p>
          <a:p>
            <a:pPr marL="1028700" lvl="1" indent="-571500">
              <a:buFontTx/>
              <a:buAutoNum type="romanUcPeriod"/>
              <a:defRPr/>
            </a:pPr>
            <a:endParaRPr lang="nl-BE" i="1" dirty="0" smtClean="0">
              <a:solidFill>
                <a:schemeClr val="bg2"/>
              </a:solidFill>
            </a:endParaRPr>
          </a:p>
          <a:p>
            <a:pPr lvl="1">
              <a:buFontTx/>
              <a:buNone/>
              <a:defRPr/>
            </a:pPr>
            <a:endParaRPr lang="nl-BE" i="1" dirty="0" smtClean="0">
              <a:solidFill>
                <a:schemeClr val="bg2"/>
              </a:solidFill>
            </a:endParaRPr>
          </a:p>
        </p:txBody>
      </p:sp>
      <p:sp>
        <p:nvSpPr>
          <p:cNvPr id="16389" name="Rectangle 3" descr="francis alys 6"/>
          <p:cNvSpPr>
            <a:spLocks noGrp="1" noChangeAspect="1" noChangeArrowheads="1"/>
          </p:cNvSpPr>
          <p:nvPr isPhoto="1"/>
        </p:nvSpPr>
        <p:spPr bwMode="auto">
          <a:xfrm>
            <a:off x="7500938" y="357188"/>
            <a:ext cx="1389062" cy="915987"/>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presentati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Rectangle 3"/>
          <p:cNvSpPr>
            <a:spLocks noGrp="1" noChangeArrowheads="1"/>
          </p:cNvSpPr>
          <p:nvPr>
            <p:ph type="title"/>
          </p:nvPr>
        </p:nvSpPr>
        <p:spPr>
          <a:xfrm>
            <a:off x="214313" y="357188"/>
            <a:ext cx="6878637" cy="1184275"/>
          </a:xfrm>
          <a:noFill/>
        </p:spPr>
        <p:txBody>
          <a:bodyPr/>
          <a:lstStyle/>
          <a:p>
            <a:r>
              <a:rPr lang="nl-BE" sz="4000" smtClean="0">
                <a:solidFill>
                  <a:schemeClr val="bg1"/>
                </a:solidFill>
              </a:rPr>
              <a:t>I. Een subsidiaire organisatie:</a:t>
            </a:r>
          </a:p>
        </p:txBody>
      </p:sp>
      <p:sp>
        <p:nvSpPr>
          <p:cNvPr id="17412" name="Rectangle 4"/>
          <p:cNvSpPr>
            <a:spLocks noGrp="1" noChangeArrowheads="1"/>
          </p:cNvSpPr>
          <p:nvPr>
            <p:ph type="body" idx="1"/>
          </p:nvPr>
        </p:nvSpPr>
        <p:spPr>
          <a:xfrm>
            <a:off x="0" y="1916113"/>
            <a:ext cx="8893175" cy="4249737"/>
          </a:xfrm>
          <a:noFill/>
        </p:spPr>
        <p:txBody>
          <a:bodyPr/>
          <a:lstStyle/>
          <a:p>
            <a:pPr lvl="1">
              <a:buFontTx/>
              <a:buChar char="-"/>
            </a:pPr>
            <a:r>
              <a:rPr lang="nl-BE" b="1" i="1" dirty="0" smtClean="0">
                <a:solidFill>
                  <a:schemeClr val="accent2"/>
                </a:solidFill>
              </a:rPr>
              <a:t>Krachtgericht werken</a:t>
            </a:r>
          </a:p>
          <a:p>
            <a:pPr lvl="1">
              <a:buFontTx/>
              <a:buChar char="-"/>
            </a:pPr>
            <a:r>
              <a:rPr lang="nl-BE" b="1" i="1" dirty="0" smtClean="0">
                <a:solidFill>
                  <a:schemeClr val="accent2"/>
                </a:solidFill>
              </a:rPr>
              <a:t>Brede instap </a:t>
            </a:r>
            <a:r>
              <a:rPr lang="nl-BE" i="1" dirty="0" smtClean="0">
                <a:solidFill>
                  <a:schemeClr val="bg2"/>
                </a:solidFill>
              </a:rPr>
              <a:t>en ‘uitstroom’ via kortdurende hulp of andere (non)tussenkomsten </a:t>
            </a:r>
          </a:p>
          <a:p>
            <a:pPr lvl="1">
              <a:buFontTx/>
              <a:buChar char="-"/>
            </a:pPr>
            <a:r>
              <a:rPr lang="nl-BE" b="1" i="1" dirty="0" smtClean="0">
                <a:solidFill>
                  <a:schemeClr val="accent2"/>
                </a:solidFill>
              </a:rPr>
              <a:t>Twee-stap-systeem</a:t>
            </a:r>
            <a:r>
              <a:rPr lang="nl-BE" i="1" dirty="0" smtClean="0">
                <a:solidFill>
                  <a:schemeClr val="bg2"/>
                </a:solidFill>
              </a:rPr>
              <a:t> van verwijzing</a:t>
            </a:r>
          </a:p>
          <a:p>
            <a:pPr lvl="1">
              <a:buFontTx/>
              <a:buChar char="-"/>
            </a:pPr>
            <a:r>
              <a:rPr lang="nl-BE" b="1" i="1" dirty="0" smtClean="0">
                <a:solidFill>
                  <a:schemeClr val="accent2"/>
                </a:solidFill>
              </a:rPr>
              <a:t>Jeugdhulpregie </a:t>
            </a:r>
            <a:r>
              <a:rPr lang="nl-BE" dirty="0" smtClean="0">
                <a:solidFill>
                  <a:schemeClr val="accent2"/>
                </a:solidFill>
              </a:rPr>
              <a:t>en indien nodig</a:t>
            </a:r>
          </a:p>
          <a:p>
            <a:pPr lvl="1">
              <a:buFontTx/>
              <a:buChar char="-"/>
            </a:pPr>
            <a:r>
              <a:rPr lang="nl-BE" b="1" i="1" dirty="0" smtClean="0">
                <a:solidFill>
                  <a:schemeClr val="accent2"/>
                </a:solidFill>
              </a:rPr>
              <a:t>Toewijzing </a:t>
            </a:r>
            <a:r>
              <a:rPr lang="nl-BE" i="1" dirty="0" smtClean="0">
                <a:solidFill>
                  <a:schemeClr val="bg2"/>
                </a:solidFill>
              </a:rPr>
              <a:t>van hulp aan heel complexe hulpvragen (knelpuntdossiers)</a:t>
            </a:r>
          </a:p>
          <a:p>
            <a:pPr lvl="1">
              <a:buFontTx/>
              <a:buChar char="-"/>
            </a:pPr>
            <a:r>
              <a:rPr lang="nl-BE" b="1" i="1" dirty="0" smtClean="0">
                <a:solidFill>
                  <a:schemeClr val="accent2"/>
                </a:solidFill>
              </a:rPr>
              <a:t>Casemanagement</a:t>
            </a:r>
            <a:r>
              <a:rPr lang="nl-BE" i="1" dirty="0" smtClean="0">
                <a:solidFill>
                  <a:schemeClr val="accent2"/>
                </a:solidFill>
              </a:rPr>
              <a:t> </a:t>
            </a:r>
            <a:r>
              <a:rPr lang="nl-BE" i="1" dirty="0" smtClean="0">
                <a:solidFill>
                  <a:schemeClr val="bg2"/>
                </a:solidFill>
              </a:rPr>
              <a:t>ingeval van maatschappelijke noodzaak</a:t>
            </a:r>
          </a:p>
          <a:p>
            <a:pPr lvl="1">
              <a:buFontTx/>
              <a:buChar char="-"/>
            </a:pPr>
            <a:endParaRPr lang="nl-BE" b="1" i="1" dirty="0" smtClean="0">
              <a:solidFill>
                <a:schemeClr val="accent2"/>
              </a:solidFill>
            </a:endParaRPr>
          </a:p>
          <a:p>
            <a:pPr lvl="1">
              <a:buFontTx/>
              <a:buChar char="-"/>
            </a:pPr>
            <a:endParaRPr lang="nl-BE" i="1" dirty="0" smtClean="0">
              <a:solidFill>
                <a:schemeClr val="bg2"/>
              </a:solidFill>
            </a:endParaRPr>
          </a:p>
        </p:txBody>
      </p:sp>
      <p:sp>
        <p:nvSpPr>
          <p:cNvPr id="17413" name="Rectangle 3" descr="francis alys 6"/>
          <p:cNvSpPr>
            <a:spLocks noGrp="1" noChangeAspect="1" noChangeArrowheads="1"/>
          </p:cNvSpPr>
          <p:nvPr isPhoto="1"/>
        </p:nvSpPr>
        <p:spPr bwMode="auto">
          <a:xfrm>
            <a:off x="7500938" y="357188"/>
            <a:ext cx="1389062" cy="915987"/>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presentati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Rectangle 3"/>
          <p:cNvSpPr>
            <a:spLocks noGrp="1" noChangeArrowheads="1"/>
          </p:cNvSpPr>
          <p:nvPr>
            <p:ph type="title"/>
          </p:nvPr>
        </p:nvSpPr>
        <p:spPr>
          <a:xfrm>
            <a:off x="323850" y="908050"/>
            <a:ext cx="6769100" cy="633413"/>
          </a:xfrm>
          <a:noFill/>
        </p:spPr>
        <p:txBody>
          <a:bodyPr/>
          <a:lstStyle/>
          <a:p>
            <a:pPr eaLnBrk="1" hangingPunct="1"/>
            <a:r>
              <a:rPr lang="nl-BE" sz="4000" smtClean="0">
                <a:solidFill>
                  <a:schemeClr val="bg1"/>
                </a:solidFill>
              </a:rPr>
              <a:t>Verwijzing  perspectief cliënt</a:t>
            </a:r>
          </a:p>
        </p:txBody>
      </p:sp>
      <p:sp>
        <p:nvSpPr>
          <p:cNvPr id="20484" name="Rectangle 4"/>
          <p:cNvSpPr>
            <a:spLocks noGrp="1" noChangeArrowheads="1"/>
          </p:cNvSpPr>
          <p:nvPr>
            <p:ph type="body" idx="1"/>
          </p:nvPr>
        </p:nvSpPr>
        <p:spPr>
          <a:xfrm>
            <a:off x="0" y="1916113"/>
            <a:ext cx="8893175" cy="4249737"/>
          </a:xfrm>
          <a:noFill/>
        </p:spPr>
        <p:txBody>
          <a:bodyPr/>
          <a:lstStyle/>
          <a:p>
            <a:pPr eaLnBrk="1" hangingPunct="1">
              <a:lnSpc>
                <a:spcPct val="80000"/>
              </a:lnSpc>
              <a:buFontTx/>
              <a:buNone/>
            </a:pPr>
            <a:r>
              <a:rPr lang="nl-BE" sz="2000" smtClean="0">
                <a:solidFill>
                  <a:schemeClr val="bg2"/>
                </a:solidFill>
                <a:latin typeface="Verdana" pitchFamily="34" charset="0"/>
              </a:rPr>
              <a:t>Vanuit het perspectief van de cliënt is een verwijzing geslaagd wanneer hij:</a:t>
            </a:r>
          </a:p>
          <a:p>
            <a:pPr eaLnBrk="1" hangingPunct="1">
              <a:lnSpc>
                <a:spcPct val="80000"/>
              </a:lnSpc>
              <a:buFontTx/>
              <a:buNone/>
            </a:pPr>
            <a:endParaRPr lang="nl-BE" sz="2000" smtClean="0">
              <a:solidFill>
                <a:schemeClr val="bg2"/>
              </a:solidFill>
              <a:latin typeface="Verdana" pitchFamily="34" charset="0"/>
            </a:endParaRPr>
          </a:p>
          <a:p>
            <a:pPr eaLnBrk="1" hangingPunct="1">
              <a:lnSpc>
                <a:spcPct val="80000"/>
              </a:lnSpc>
            </a:pPr>
            <a:r>
              <a:rPr lang="nl-BE" sz="2000" smtClean="0">
                <a:solidFill>
                  <a:schemeClr val="bg2"/>
                </a:solidFill>
                <a:latin typeface="Verdana" pitchFamily="34" charset="0"/>
              </a:rPr>
              <a:t>Meteen naar de juiste dienst is verwezen</a:t>
            </a:r>
          </a:p>
          <a:p>
            <a:pPr eaLnBrk="1" hangingPunct="1">
              <a:lnSpc>
                <a:spcPct val="80000"/>
              </a:lnSpc>
            </a:pPr>
            <a:r>
              <a:rPr lang="nl-BE" sz="2000" smtClean="0">
                <a:solidFill>
                  <a:schemeClr val="bg2"/>
                </a:solidFill>
                <a:latin typeface="Verdana" pitchFamily="34" charset="0"/>
              </a:rPr>
              <a:t>Zijn verhaal en vraagstelling niet volledig opnieuw moet doen bij de andere hulpverlener</a:t>
            </a:r>
          </a:p>
          <a:p>
            <a:pPr eaLnBrk="1" hangingPunct="1">
              <a:lnSpc>
                <a:spcPct val="80000"/>
              </a:lnSpc>
            </a:pPr>
            <a:r>
              <a:rPr lang="nl-BE" sz="2000" smtClean="0">
                <a:solidFill>
                  <a:schemeClr val="bg2"/>
                </a:solidFill>
                <a:latin typeface="Verdana" pitchFamily="34" charset="0"/>
              </a:rPr>
              <a:t>Zo snel als nodig de hulp krijgt waar hij beroep op wenst te doen</a:t>
            </a:r>
          </a:p>
          <a:p>
            <a:pPr eaLnBrk="1" hangingPunct="1">
              <a:lnSpc>
                <a:spcPct val="80000"/>
              </a:lnSpc>
            </a:pPr>
            <a:r>
              <a:rPr lang="nl-BE" sz="2000" smtClean="0">
                <a:solidFill>
                  <a:schemeClr val="bg2"/>
                </a:solidFill>
                <a:latin typeface="Verdana" pitchFamily="34" charset="0"/>
              </a:rPr>
              <a:t>Ondersteund is naar behoefte om bij de andere hulp te geraken</a:t>
            </a:r>
          </a:p>
          <a:p>
            <a:pPr eaLnBrk="1" hangingPunct="1">
              <a:lnSpc>
                <a:spcPct val="80000"/>
              </a:lnSpc>
            </a:pPr>
            <a:r>
              <a:rPr lang="nl-BE" sz="2000" smtClean="0">
                <a:solidFill>
                  <a:schemeClr val="bg2"/>
                </a:solidFill>
                <a:latin typeface="Verdana" pitchFamily="34" charset="0"/>
              </a:rPr>
              <a:t>Weet wie zijn aanspreekpersoon is in afwachting van de start van de hulpverlening waar hij naar verwezen is.</a:t>
            </a:r>
          </a:p>
          <a:p>
            <a:pPr eaLnBrk="1" hangingPunct="1">
              <a:lnSpc>
                <a:spcPct val="80000"/>
              </a:lnSpc>
            </a:pPr>
            <a:r>
              <a:rPr lang="nl-BE" sz="2000" smtClean="0">
                <a:solidFill>
                  <a:schemeClr val="bg2"/>
                </a:solidFill>
                <a:latin typeface="Verdana" pitchFamily="34" charset="0"/>
              </a:rPr>
              <a:t>En wanneer bij dit alles rekening wordt gehouden met het akkoord van de cliënt</a:t>
            </a:r>
          </a:p>
          <a:p>
            <a:pPr lvl="1" eaLnBrk="1" hangingPunct="1">
              <a:lnSpc>
                <a:spcPct val="80000"/>
              </a:lnSpc>
              <a:buFontTx/>
              <a:buChar char="-"/>
            </a:pPr>
            <a:endParaRPr lang="nl-BE" sz="1800" i="1" smtClean="0">
              <a:solidFill>
                <a:schemeClr val="bg2"/>
              </a:solidFill>
            </a:endParaRPr>
          </a:p>
        </p:txBody>
      </p:sp>
      <p:sp>
        <p:nvSpPr>
          <p:cNvPr id="20485" name="Rectangle 3" descr="francis alys 6"/>
          <p:cNvSpPr>
            <a:spLocks noGrp="1" noChangeAspect="1" noChangeArrowheads="1"/>
          </p:cNvSpPr>
          <p:nvPr isPhoto="1"/>
        </p:nvSpPr>
        <p:spPr bwMode="auto">
          <a:xfrm>
            <a:off x="7500938" y="357188"/>
            <a:ext cx="1389062" cy="915987"/>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Rechthoek 110"/>
          <p:cNvSpPr/>
          <p:nvPr/>
        </p:nvSpPr>
        <p:spPr>
          <a:xfrm>
            <a:off x="2358" y="-1"/>
            <a:ext cx="2989884" cy="6853953"/>
          </a:xfrm>
          <a:prstGeom prst="rect">
            <a:avLst/>
          </a:prstGeom>
          <a:solidFill>
            <a:srgbClr val="CBD4A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solidFill>
                <a:prstClr val="white"/>
              </a:solidFill>
            </a:endParaRPr>
          </a:p>
        </p:txBody>
      </p:sp>
      <p:sp>
        <p:nvSpPr>
          <p:cNvPr id="112" name="Rechthoek 111"/>
          <p:cNvSpPr/>
          <p:nvPr/>
        </p:nvSpPr>
        <p:spPr>
          <a:xfrm>
            <a:off x="2866210" y="21668"/>
            <a:ext cx="4569157" cy="6863716"/>
          </a:xfrm>
          <a:prstGeom prst="rect">
            <a:avLst/>
          </a:prstGeom>
          <a:solidFill>
            <a:srgbClr val="DBD0BF">
              <a:alpha val="4784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solidFill>
                <a:prstClr val="white"/>
              </a:solidFill>
            </a:endParaRPr>
          </a:p>
        </p:txBody>
      </p:sp>
      <p:sp>
        <p:nvSpPr>
          <p:cNvPr id="113" name="Rechthoek 112"/>
          <p:cNvSpPr/>
          <p:nvPr/>
        </p:nvSpPr>
        <p:spPr>
          <a:xfrm>
            <a:off x="7062265" y="36"/>
            <a:ext cx="2069949" cy="6867763"/>
          </a:xfrm>
          <a:prstGeom prst="rect">
            <a:avLst/>
          </a:prstGeom>
          <a:solidFill>
            <a:srgbClr val="FFFD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solidFill>
                <a:prstClr val="white"/>
              </a:solidFill>
            </a:endParaRPr>
          </a:p>
        </p:txBody>
      </p:sp>
      <p:sp>
        <p:nvSpPr>
          <p:cNvPr id="107" name="Afgeronde rechthoek 106"/>
          <p:cNvSpPr/>
          <p:nvPr/>
        </p:nvSpPr>
        <p:spPr>
          <a:xfrm>
            <a:off x="5306327" y="3131181"/>
            <a:ext cx="1569929" cy="2225104"/>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nl-BE" b="1" dirty="0" smtClean="0">
              <a:solidFill>
                <a:srgbClr val="757575"/>
              </a:solidFill>
            </a:endParaRPr>
          </a:p>
          <a:p>
            <a:pPr algn="ctr"/>
            <a:r>
              <a:rPr lang="nl-BE" b="1" dirty="0" smtClean="0">
                <a:solidFill>
                  <a:prstClr val="black"/>
                </a:solidFill>
              </a:rPr>
              <a:t>Gerecht.</a:t>
            </a:r>
          </a:p>
          <a:p>
            <a:pPr algn="ctr"/>
            <a:r>
              <a:rPr lang="nl-BE" b="1" dirty="0" smtClean="0">
                <a:solidFill>
                  <a:prstClr val="black"/>
                </a:solidFill>
              </a:rPr>
              <a:t>jeugdhulp</a:t>
            </a:r>
            <a:endParaRPr lang="nl-BE" b="1" dirty="0">
              <a:solidFill>
                <a:prstClr val="black"/>
              </a:solidFill>
            </a:endParaRPr>
          </a:p>
          <a:p>
            <a:pPr algn="ctr"/>
            <a:endParaRPr lang="nl-BE" dirty="0">
              <a:solidFill>
                <a:prstClr val="white"/>
              </a:solidFill>
            </a:endParaRPr>
          </a:p>
          <a:p>
            <a:pPr algn="ctr"/>
            <a:endParaRPr lang="nl-BE" dirty="0" smtClean="0">
              <a:solidFill>
                <a:prstClr val="white"/>
              </a:solidFill>
            </a:endParaRPr>
          </a:p>
          <a:p>
            <a:pPr algn="ctr"/>
            <a:endParaRPr lang="nl-BE" dirty="0">
              <a:solidFill>
                <a:prstClr val="white"/>
              </a:solidFill>
            </a:endParaRPr>
          </a:p>
          <a:p>
            <a:pPr algn="ctr"/>
            <a:endParaRPr lang="nl-BE" dirty="0" smtClean="0">
              <a:solidFill>
                <a:prstClr val="white"/>
              </a:solidFill>
            </a:endParaRPr>
          </a:p>
          <a:p>
            <a:pPr algn="ctr"/>
            <a:endParaRPr lang="nl-BE" dirty="0">
              <a:solidFill>
                <a:prstClr val="white"/>
              </a:solidFill>
            </a:endParaRPr>
          </a:p>
          <a:p>
            <a:pPr algn="ctr"/>
            <a:endParaRPr lang="nl-BE" dirty="0" smtClean="0">
              <a:solidFill>
                <a:prstClr val="white"/>
              </a:solidFill>
            </a:endParaRPr>
          </a:p>
          <a:p>
            <a:pPr algn="ctr"/>
            <a:endParaRPr lang="nl-BE" dirty="0">
              <a:solidFill>
                <a:prstClr val="white"/>
              </a:solidFill>
            </a:endParaRPr>
          </a:p>
        </p:txBody>
      </p:sp>
      <p:sp>
        <p:nvSpPr>
          <p:cNvPr id="5" name="Afgeronde rechthoek 4"/>
          <p:cNvSpPr/>
          <p:nvPr/>
        </p:nvSpPr>
        <p:spPr>
          <a:xfrm>
            <a:off x="3255988" y="1124744"/>
            <a:ext cx="3584215" cy="1455137"/>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nl-BE" b="1" dirty="0">
              <a:solidFill>
                <a:srgbClr val="757575"/>
              </a:solidFill>
            </a:endParaRPr>
          </a:p>
          <a:p>
            <a:pPr algn="ctr"/>
            <a:r>
              <a:rPr lang="nl-BE" b="1" dirty="0">
                <a:solidFill>
                  <a:prstClr val="black"/>
                </a:solidFill>
              </a:rPr>
              <a:t>Toegangspoort</a:t>
            </a:r>
          </a:p>
          <a:p>
            <a:pPr algn="ctr"/>
            <a:endParaRPr lang="nl-BE" b="1" dirty="0">
              <a:solidFill>
                <a:srgbClr val="757575"/>
              </a:solidFill>
            </a:endParaRPr>
          </a:p>
          <a:p>
            <a:pPr algn="ctr"/>
            <a:endParaRPr lang="nl-BE" b="1" dirty="0">
              <a:solidFill>
                <a:srgbClr val="757575"/>
              </a:solidFill>
            </a:endParaRPr>
          </a:p>
          <a:p>
            <a:pPr algn="ctr"/>
            <a:endParaRPr lang="nl-BE" b="1" dirty="0">
              <a:solidFill>
                <a:srgbClr val="757575"/>
              </a:solidFill>
            </a:endParaRPr>
          </a:p>
          <a:p>
            <a:pPr algn="ctr"/>
            <a:endParaRPr lang="nl-BE" b="1" dirty="0">
              <a:solidFill>
                <a:srgbClr val="757575"/>
              </a:solidFill>
            </a:endParaRPr>
          </a:p>
          <a:p>
            <a:pPr algn="ctr"/>
            <a:endParaRPr lang="nl-BE" b="1" dirty="0">
              <a:solidFill>
                <a:srgbClr val="757575"/>
              </a:solidFill>
            </a:endParaRPr>
          </a:p>
        </p:txBody>
      </p:sp>
      <p:sp>
        <p:nvSpPr>
          <p:cNvPr id="6" name="Afgeronde rechthoek 5"/>
          <p:cNvSpPr/>
          <p:nvPr/>
        </p:nvSpPr>
        <p:spPr>
          <a:xfrm>
            <a:off x="7209310" y="1124744"/>
            <a:ext cx="1836731" cy="3475364"/>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nl-BE" b="1" dirty="0">
              <a:solidFill>
                <a:srgbClr val="757575"/>
              </a:solidFill>
            </a:endParaRPr>
          </a:p>
          <a:p>
            <a:pPr algn="ctr"/>
            <a:endParaRPr lang="nl-BE" b="1" dirty="0">
              <a:solidFill>
                <a:srgbClr val="757575"/>
              </a:solidFill>
            </a:endParaRPr>
          </a:p>
          <a:p>
            <a:pPr algn="ctr"/>
            <a:endParaRPr lang="nl-BE" b="1" dirty="0">
              <a:solidFill>
                <a:srgbClr val="757575"/>
              </a:solidFill>
            </a:endParaRPr>
          </a:p>
          <a:p>
            <a:pPr algn="ctr"/>
            <a:r>
              <a:rPr lang="nl-BE" b="1" dirty="0">
                <a:solidFill>
                  <a:prstClr val="black"/>
                </a:solidFill>
              </a:rPr>
              <a:t>Niet rechtstreeks toegankelijke jeugdhulp</a:t>
            </a:r>
          </a:p>
          <a:p>
            <a:pPr algn="ctr"/>
            <a:endParaRPr lang="nl-BE" b="1" dirty="0">
              <a:solidFill>
                <a:srgbClr val="757575"/>
              </a:solidFill>
            </a:endParaRPr>
          </a:p>
          <a:p>
            <a:pPr algn="ctr"/>
            <a:endParaRPr lang="nl-BE" b="1" dirty="0">
              <a:solidFill>
                <a:srgbClr val="757575"/>
              </a:solidFill>
            </a:endParaRPr>
          </a:p>
          <a:p>
            <a:pPr algn="ctr"/>
            <a:endParaRPr lang="nl-BE" b="1" dirty="0">
              <a:solidFill>
                <a:srgbClr val="757575"/>
              </a:solidFill>
            </a:endParaRPr>
          </a:p>
          <a:p>
            <a:pPr algn="ctr"/>
            <a:endParaRPr lang="nl-BE" b="1" dirty="0">
              <a:solidFill>
                <a:srgbClr val="757575"/>
              </a:solidFill>
            </a:endParaRPr>
          </a:p>
          <a:p>
            <a:pPr algn="ctr"/>
            <a:endParaRPr lang="nl-BE" b="1" dirty="0">
              <a:solidFill>
                <a:srgbClr val="757575"/>
              </a:solidFill>
            </a:endParaRPr>
          </a:p>
          <a:p>
            <a:pPr algn="ctr"/>
            <a:endParaRPr lang="nl-BE" b="1" dirty="0">
              <a:solidFill>
                <a:srgbClr val="757575"/>
              </a:solidFill>
            </a:endParaRPr>
          </a:p>
          <a:p>
            <a:pPr algn="ctr"/>
            <a:endParaRPr lang="nl-BE" b="1" dirty="0">
              <a:solidFill>
                <a:srgbClr val="757575"/>
              </a:solidFill>
            </a:endParaRPr>
          </a:p>
          <a:p>
            <a:pPr algn="ctr"/>
            <a:endParaRPr lang="nl-BE" b="1" dirty="0">
              <a:solidFill>
                <a:srgbClr val="757575"/>
              </a:solidFill>
            </a:endParaRPr>
          </a:p>
          <a:p>
            <a:pPr algn="ctr"/>
            <a:endParaRPr lang="nl-BE" b="1" dirty="0">
              <a:solidFill>
                <a:srgbClr val="757575"/>
              </a:solidFill>
            </a:endParaRPr>
          </a:p>
          <a:p>
            <a:pPr algn="ctr"/>
            <a:endParaRPr lang="nl-BE" b="1" dirty="0">
              <a:solidFill>
                <a:srgbClr val="757575"/>
              </a:solidFill>
            </a:endParaRPr>
          </a:p>
        </p:txBody>
      </p:sp>
      <p:sp>
        <p:nvSpPr>
          <p:cNvPr id="7" name="Afgeronde rechthoek 6">
            <a:hlinkClick r:id="" action="ppaction://noaction"/>
          </p:cNvPr>
          <p:cNvSpPr/>
          <p:nvPr/>
        </p:nvSpPr>
        <p:spPr>
          <a:xfrm>
            <a:off x="3229414" y="3131180"/>
            <a:ext cx="1558610" cy="222510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nl-BE" b="1" dirty="0" smtClean="0">
                <a:solidFill>
                  <a:prstClr val="black"/>
                </a:solidFill>
              </a:rPr>
              <a:t>Gemand.</a:t>
            </a:r>
          </a:p>
          <a:p>
            <a:pPr algn="ctr"/>
            <a:r>
              <a:rPr lang="nl-BE" b="1" dirty="0" smtClean="0">
                <a:solidFill>
                  <a:prstClr val="black"/>
                </a:solidFill>
              </a:rPr>
              <a:t>voorz.</a:t>
            </a:r>
          </a:p>
          <a:p>
            <a:pPr algn="ctr"/>
            <a:endParaRPr lang="nl-BE" b="1" dirty="0" smtClean="0">
              <a:solidFill>
                <a:srgbClr val="757575"/>
              </a:solidFill>
            </a:endParaRPr>
          </a:p>
          <a:p>
            <a:pPr algn="ctr"/>
            <a:endParaRPr lang="nl-BE" dirty="0">
              <a:solidFill>
                <a:prstClr val="white"/>
              </a:solidFill>
            </a:endParaRPr>
          </a:p>
          <a:p>
            <a:pPr algn="ctr"/>
            <a:endParaRPr lang="nl-BE" dirty="0" smtClean="0">
              <a:solidFill>
                <a:prstClr val="white"/>
              </a:solidFill>
            </a:endParaRPr>
          </a:p>
          <a:p>
            <a:pPr algn="ctr"/>
            <a:endParaRPr lang="nl-BE" dirty="0">
              <a:solidFill>
                <a:prstClr val="white"/>
              </a:solidFill>
            </a:endParaRPr>
          </a:p>
          <a:p>
            <a:pPr algn="ctr"/>
            <a:endParaRPr lang="nl-BE" dirty="0" smtClean="0">
              <a:solidFill>
                <a:prstClr val="white"/>
              </a:solidFill>
            </a:endParaRPr>
          </a:p>
          <a:p>
            <a:pPr algn="ctr"/>
            <a:endParaRPr lang="nl-BE" dirty="0">
              <a:solidFill>
                <a:prstClr val="white"/>
              </a:solidFill>
            </a:endParaRPr>
          </a:p>
        </p:txBody>
      </p:sp>
      <p:sp>
        <p:nvSpPr>
          <p:cNvPr id="23" name="Afgeronde rechthoek 22"/>
          <p:cNvSpPr/>
          <p:nvPr/>
        </p:nvSpPr>
        <p:spPr>
          <a:xfrm>
            <a:off x="325848" y="908720"/>
            <a:ext cx="2301936" cy="4021732"/>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BE" b="1" dirty="0" smtClean="0">
                <a:solidFill>
                  <a:prstClr val="black"/>
                </a:solidFill>
              </a:rPr>
              <a:t>Rechtstreeks toegankelijke hulp</a:t>
            </a:r>
          </a:p>
          <a:p>
            <a:pPr algn="ctr"/>
            <a:endParaRPr lang="nl-BE" dirty="0">
              <a:solidFill>
                <a:prstClr val="white"/>
              </a:solidFill>
            </a:endParaRPr>
          </a:p>
          <a:p>
            <a:pPr algn="ctr"/>
            <a:endParaRPr lang="nl-BE" dirty="0" smtClean="0">
              <a:solidFill>
                <a:prstClr val="white"/>
              </a:solidFill>
            </a:endParaRPr>
          </a:p>
          <a:p>
            <a:pPr algn="ctr"/>
            <a:endParaRPr lang="nl-BE" dirty="0">
              <a:solidFill>
                <a:prstClr val="white"/>
              </a:solidFill>
            </a:endParaRPr>
          </a:p>
          <a:p>
            <a:pPr algn="ctr"/>
            <a:endParaRPr lang="nl-BE" dirty="0" smtClean="0">
              <a:solidFill>
                <a:prstClr val="white"/>
              </a:solidFill>
            </a:endParaRPr>
          </a:p>
          <a:p>
            <a:pPr algn="ctr"/>
            <a:endParaRPr lang="nl-BE" dirty="0">
              <a:solidFill>
                <a:prstClr val="white"/>
              </a:solidFill>
            </a:endParaRPr>
          </a:p>
          <a:p>
            <a:pPr algn="ctr"/>
            <a:endParaRPr lang="nl-BE" dirty="0" smtClean="0">
              <a:solidFill>
                <a:prstClr val="white"/>
              </a:solidFill>
            </a:endParaRPr>
          </a:p>
          <a:p>
            <a:pPr algn="ctr"/>
            <a:endParaRPr lang="nl-BE" dirty="0">
              <a:solidFill>
                <a:prstClr val="white"/>
              </a:solidFill>
            </a:endParaRPr>
          </a:p>
          <a:p>
            <a:pPr algn="ctr"/>
            <a:endParaRPr lang="nl-BE" dirty="0" smtClean="0">
              <a:solidFill>
                <a:prstClr val="white"/>
              </a:solidFill>
            </a:endParaRPr>
          </a:p>
          <a:p>
            <a:pPr algn="ctr"/>
            <a:endParaRPr lang="nl-BE" dirty="0">
              <a:solidFill>
                <a:prstClr val="white"/>
              </a:solidFill>
            </a:endParaRPr>
          </a:p>
          <a:p>
            <a:pPr algn="ctr"/>
            <a:endParaRPr lang="nl-BE" dirty="0" smtClean="0">
              <a:solidFill>
                <a:prstClr val="white"/>
              </a:solidFill>
            </a:endParaRPr>
          </a:p>
          <a:p>
            <a:pPr algn="ctr"/>
            <a:endParaRPr lang="nl-BE" dirty="0">
              <a:solidFill>
                <a:prstClr val="white"/>
              </a:solidFill>
            </a:endParaRPr>
          </a:p>
          <a:p>
            <a:pPr algn="ctr"/>
            <a:endParaRPr lang="nl-BE" dirty="0">
              <a:solidFill>
                <a:prstClr val="white"/>
              </a:solidFill>
            </a:endParaRPr>
          </a:p>
        </p:txBody>
      </p:sp>
      <p:sp>
        <p:nvSpPr>
          <p:cNvPr id="26" name="Afgeronde rechthoek 25"/>
          <p:cNvSpPr/>
          <p:nvPr/>
        </p:nvSpPr>
        <p:spPr>
          <a:xfrm>
            <a:off x="3473367" y="4600108"/>
            <a:ext cx="1014787" cy="591599"/>
          </a:xfrm>
          <a:prstGeom prst="roundRect">
            <a:avLst/>
          </a:prstGeom>
          <a:solidFill>
            <a:schemeClr val="tx1">
              <a:lumMod val="65000"/>
              <a:lumOff val="35000"/>
            </a:schemeClr>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nl-BE" b="1" dirty="0">
                <a:solidFill>
                  <a:prstClr val="white"/>
                </a:solidFill>
              </a:rPr>
              <a:t>VK</a:t>
            </a:r>
          </a:p>
        </p:txBody>
      </p:sp>
      <p:sp>
        <p:nvSpPr>
          <p:cNvPr id="27" name="Afgeronde rechthoek 26"/>
          <p:cNvSpPr/>
          <p:nvPr/>
        </p:nvSpPr>
        <p:spPr>
          <a:xfrm>
            <a:off x="430431" y="1616842"/>
            <a:ext cx="432048" cy="3096344"/>
          </a:xfrm>
          <a:prstGeom prst="roundRect">
            <a:avLst/>
          </a:prstGeom>
          <a:solidFill>
            <a:schemeClr val="tx1">
              <a:lumMod val="65000"/>
              <a:lumOff val="35000"/>
            </a:schemeClr>
          </a:solidFill>
        </p:spPr>
        <p:style>
          <a:lnRef idx="1">
            <a:schemeClr val="accent5"/>
          </a:lnRef>
          <a:fillRef idx="3">
            <a:schemeClr val="accent5"/>
          </a:fillRef>
          <a:effectRef idx="2">
            <a:schemeClr val="accent5"/>
          </a:effectRef>
          <a:fontRef idx="minor">
            <a:schemeClr val="lt1"/>
          </a:fontRef>
        </p:style>
        <p:txBody>
          <a:bodyPr vert="vert" rtlCol="0" anchor="ctr"/>
          <a:lstStyle/>
          <a:p>
            <a:pPr algn="ctr"/>
            <a:r>
              <a:rPr lang="nl-BE" sz="3200" dirty="0" smtClean="0">
                <a:solidFill>
                  <a:prstClr val="white"/>
                </a:solidFill>
              </a:rPr>
              <a:t>BREDE INSTAP</a:t>
            </a:r>
            <a:endParaRPr lang="nl-BE" sz="3200" dirty="0">
              <a:solidFill>
                <a:prstClr val="white"/>
              </a:solidFill>
            </a:endParaRPr>
          </a:p>
        </p:txBody>
      </p:sp>
      <p:sp>
        <p:nvSpPr>
          <p:cNvPr id="28" name="Afgeronde rechthoek 27"/>
          <p:cNvSpPr/>
          <p:nvPr/>
        </p:nvSpPr>
        <p:spPr>
          <a:xfrm>
            <a:off x="1062535" y="1781886"/>
            <a:ext cx="1435220" cy="1901259"/>
          </a:xfrm>
          <a:prstGeom prst="roundRect">
            <a:avLst/>
          </a:prstGeom>
          <a:solidFill>
            <a:schemeClr val="tx1">
              <a:lumMod val="65000"/>
              <a:lumOff val="35000"/>
            </a:schemeClr>
          </a:solidFill>
          <a:ln>
            <a:solidFill>
              <a:srgbClr val="46AAC5"/>
            </a:solidFill>
          </a:ln>
        </p:spPr>
        <p:style>
          <a:lnRef idx="1">
            <a:schemeClr val="accent5"/>
          </a:lnRef>
          <a:fillRef idx="3">
            <a:schemeClr val="accent5"/>
          </a:fillRef>
          <a:effectRef idx="2">
            <a:schemeClr val="accent5"/>
          </a:effectRef>
          <a:fontRef idx="minor">
            <a:schemeClr val="lt1"/>
          </a:fontRef>
        </p:style>
        <p:txBody>
          <a:bodyPr vert="horz" rtlCol="0" anchor="ctr"/>
          <a:lstStyle/>
          <a:p>
            <a:pPr algn="ctr"/>
            <a:r>
              <a:rPr lang="nl-BE" sz="2000" b="1" dirty="0">
                <a:solidFill>
                  <a:prstClr val="white"/>
                </a:solidFill>
              </a:rPr>
              <a:t>Probleem</a:t>
            </a:r>
          </a:p>
          <a:p>
            <a:pPr algn="ctr"/>
            <a:r>
              <a:rPr lang="nl-BE" sz="2000" b="1" dirty="0">
                <a:solidFill>
                  <a:prstClr val="white"/>
                </a:solidFill>
              </a:rPr>
              <a:t>gebonden hulp</a:t>
            </a:r>
          </a:p>
        </p:txBody>
      </p:sp>
      <p:sp>
        <p:nvSpPr>
          <p:cNvPr id="29" name="Afgeronde rechthoek 28"/>
          <p:cNvSpPr/>
          <p:nvPr/>
        </p:nvSpPr>
        <p:spPr>
          <a:xfrm>
            <a:off x="1236886" y="3951274"/>
            <a:ext cx="947443" cy="682093"/>
          </a:xfrm>
          <a:prstGeom prst="roundRect">
            <a:avLst/>
          </a:prstGeom>
          <a:solidFill>
            <a:schemeClr val="tx1">
              <a:lumMod val="65000"/>
              <a:lumOff val="35000"/>
            </a:schemeClr>
          </a:solidFill>
        </p:spPr>
        <p:style>
          <a:lnRef idx="1">
            <a:schemeClr val="accent5"/>
          </a:lnRef>
          <a:fillRef idx="3">
            <a:schemeClr val="accent5"/>
          </a:fillRef>
          <a:effectRef idx="2">
            <a:schemeClr val="accent5"/>
          </a:effectRef>
          <a:fontRef idx="minor">
            <a:schemeClr val="lt1"/>
          </a:fontRef>
        </p:style>
        <p:txBody>
          <a:bodyPr vert="horz" rtlCol="0" anchor="ctr"/>
          <a:lstStyle/>
          <a:p>
            <a:pPr algn="ctr"/>
            <a:r>
              <a:rPr lang="nl-BE" sz="2000" b="1" dirty="0">
                <a:solidFill>
                  <a:prstClr val="white"/>
                </a:solidFill>
              </a:rPr>
              <a:t>MDT</a:t>
            </a:r>
          </a:p>
        </p:txBody>
      </p:sp>
      <p:sp>
        <p:nvSpPr>
          <p:cNvPr id="30" name="Afgeronde rechthoek 29"/>
          <p:cNvSpPr/>
          <p:nvPr/>
        </p:nvSpPr>
        <p:spPr>
          <a:xfrm>
            <a:off x="3461540" y="1562188"/>
            <a:ext cx="1612666" cy="718247"/>
          </a:xfrm>
          <a:prstGeom prst="roundRect">
            <a:avLst/>
          </a:prstGeom>
          <a:solidFill>
            <a:schemeClr val="tx1">
              <a:lumMod val="65000"/>
              <a:lumOff val="35000"/>
            </a:schemeClr>
          </a:solidFill>
        </p:spPr>
        <p:style>
          <a:lnRef idx="1">
            <a:schemeClr val="accent5"/>
          </a:lnRef>
          <a:fillRef idx="3">
            <a:schemeClr val="accent5"/>
          </a:fillRef>
          <a:effectRef idx="2">
            <a:schemeClr val="accent5"/>
          </a:effectRef>
          <a:fontRef idx="minor">
            <a:schemeClr val="lt1"/>
          </a:fontRef>
        </p:style>
        <p:txBody>
          <a:bodyPr vert="horz" rtlCol="0" anchor="ctr"/>
          <a:lstStyle/>
          <a:p>
            <a:pPr algn="ctr"/>
            <a:r>
              <a:rPr lang="nl-BE" sz="1600" b="1" dirty="0">
                <a:solidFill>
                  <a:prstClr val="white"/>
                </a:solidFill>
              </a:rPr>
              <a:t>Indicatiestelling</a:t>
            </a:r>
          </a:p>
        </p:txBody>
      </p:sp>
      <p:sp>
        <p:nvSpPr>
          <p:cNvPr id="31" name="Afgeronde rechthoek 30"/>
          <p:cNvSpPr/>
          <p:nvPr/>
        </p:nvSpPr>
        <p:spPr>
          <a:xfrm>
            <a:off x="5227372" y="1553110"/>
            <a:ext cx="1432860" cy="718247"/>
          </a:xfrm>
          <a:prstGeom prst="roundRect">
            <a:avLst/>
          </a:prstGeom>
          <a:solidFill>
            <a:schemeClr val="tx1">
              <a:lumMod val="65000"/>
              <a:lumOff val="35000"/>
            </a:schemeClr>
          </a:solidFill>
        </p:spPr>
        <p:style>
          <a:lnRef idx="1">
            <a:schemeClr val="accent5"/>
          </a:lnRef>
          <a:fillRef idx="3">
            <a:schemeClr val="accent5"/>
          </a:fillRef>
          <a:effectRef idx="2">
            <a:schemeClr val="accent5"/>
          </a:effectRef>
          <a:fontRef idx="minor">
            <a:schemeClr val="lt1"/>
          </a:fontRef>
        </p:style>
        <p:txBody>
          <a:bodyPr vert="horz" rtlCol="0" anchor="ctr"/>
          <a:lstStyle/>
          <a:p>
            <a:pPr algn="ctr"/>
            <a:r>
              <a:rPr lang="nl-BE" sz="1600" b="1" dirty="0">
                <a:solidFill>
                  <a:prstClr val="white"/>
                </a:solidFill>
              </a:rPr>
              <a:t>Jeugd</a:t>
            </a:r>
          </a:p>
          <a:p>
            <a:pPr algn="ctr"/>
            <a:r>
              <a:rPr lang="nl-BE" sz="1600" b="1" dirty="0">
                <a:solidFill>
                  <a:prstClr val="white"/>
                </a:solidFill>
              </a:rPr>
              <a:t>hulpregie</a:t>
            </a:r>
          </a:p>
        </p:txBody>
      </p:sp>
      <p:sp>
        <p:nvSpPr>
          <p:cNvPr id="32" name="Afgeronde rechthoek 31"/>
          <p:cNvSpPr/>
          <p:nvPr/>
        </p:nvSpPr>
        <p:spPr>
          <a:xfrm>
            <a:off x="3461540" y="3751611"/>
            <a:ext cx="1026614" cy="540710"/>
          </a:xfrm>
          <a:prstGeom prst="roundRect">
            <a:avLst/>
          </a:prstGeom>
          <a:solidFill>
            <a:schemeClr val="tx1">
              <a:lumMod val="65000"/>
              <a:lumOff val="35000"/>
            </a:schemeClr>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nl-BE" b="1" dirty="0" smtClean="0">
                <a:solidFill>
                  <a:prstClr val="white"/>
                </a:solidFill>
              </a:rPr>
              <a:t>OCJ</a:t>
            </a:r>
            <a:endParaRPr lang="nl-BE" b="1" dirty="0">
              <a:solidFill>
                <a:prstClr val="white"/>
              </a:solidFill>
            </a:endParaRPr>
          </a:p>
        </p:txBody>
      </p:sp>
      <p:sp>
        <p:nvSpPr>
          <p:cNvPr id="36" name="Afgeronde rechthoek 35"/>
          <p:cNvSpPr/>
          <p:nvPr/>
        </p:nvSpPr>
        <p:spPr>
          <a:xfrm>
            <a:off x="5615183" y="3761213"/>
            <a:ext cx="952216" cy="628360"/>
          </a:xfrm>
          <a:prstGeom prst="roundRect">
            <a:avLst/>
          </a:prstGeom>
          <a:solidFill>
            <a:schemeClr val="tx1">
              <a:lumMod val="65000"/>
              <a:lumOff val="35000"/>
            </a:schemeClr>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nl-BE" b="1" dirty="0" smtClean="0">
                <a:solidFill>
                  <a:prstClr val="white"/>
                </a:solidFill>
              </a:rPr>
              <a:t>SDJ</a:t>
            </a:r>
            <a:endParaRPr lang="nl-BE" b="1" dirty="0">
              <a:solidFill>
                <a:prstClr val="white"/>
              </a:solidFill>
            </a:endParaRPr>
          </a:p>
        </p:txBody>
      </p:sp>
      <p:sp>
        <p:nvSpPr>
          <p:cNvPr id="40" name="Afgeronde rechthoek 39"/>
          <p:cNvSpPr/>
          <p:nvPr/>
        </p:nvSpPr>
        <p:spPr>
          <a:xfrm>
            <a:off x="5615075" y="4600108"/>
            <a:ext cx="952216" cy="622469"/>
          </a:xfrm>
          <a:prstGeom prst="roundRect">
            <a:avLst/>
          </a:prstGeom>
          <a:solidFill>
            <a:schemeClr val="tx1">
              <a:lumMod val="65000"/>
              <a:lumOff val="35000"/>
            </a:schemeClr>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nl-BE" sz="1600" b="1" dirty="0" smtClean="0">
                <a:solidFill>
                  <a:prstClr val="white"/>
                </a:solidFill>
              </a:rPr>
              <a:t>Jeugd</a:t>
            </a:r>
          </a:p>
          <a:p>
            <a:pPr algn="ctr"/>
            <a:r>
              <a:rPr lang="nl-BE" sz="1600" b="1" dirty="0" smtClean="0">
                <a:solidFill>
                  <a:prstClr val="white"/>
                </a:solidFill>
              </a:rPr>
              <a:t>rechter</a:t>
            </a:r>
            <a:endParaRPr lang="nl-BE" sz="1600" b="1" dirty="0">
              <a:solidFill>
                <a:prstClr val="white"/>
              </a:solidFill>
            </a:endParaRPr>
          </a:p>
        </p:txBody>
      </p:sp>
      <p:sp>
        <p:nvSpPr>
          <p:cNvPr id="97" name="Afgeronde rechthoek 96"/>
          <p:cNvSpPr/>
          <p:nvPr/>
        </p:nvSpPr>
        <p:spPr>
          <a:xfrm>
            <a:off x="300662" y="5293925"/>
            <a:ext cx="2183105" cy="64807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nl-BE" b="1" dirty="0">
                <a:solidFill>
                  <a:prstClr val="black"/>
                </a:solidFill>
              </a:rPr>
              <a:t>Jeugdhulp</a:t>
            </a:r>
            <a:r>
              <a:rPr lang="nl-BE" b="1" dirty="0" smtClean="0">
                <a:solidFill>
                  <a:prstClr val="black"/>
                </a:solidFill>
              </a:rPr>
              <a:t> buiten </a:t>
            </a:r>
            <a:r>
              <a:rPr lang="nl-BE" b="1" dirty="0" err="1" smtClean="0">
                <a:solidFill>
                  <a:prstClr val="black"/>
                </a:solidFill>
              </a:rPr>
              <a:t>toep.gebied</a:t>
            </a:r>
            <a:r>
              <a:rPr lang="nl-BE" b="1" dirty="0" smtClean="0">
                <a:solidFill>
                  <a:prstClr val="black"/>
                </a:solidFill>
              </a:rPr>
              <a:t> IJH</a:t>
            </a:r>
            <a:endParaRPr lang="nl-BE" b="1" dirty="0">
              <a:solidFill>
                <a:prstClr val="black"/>
              </a:solidFill>
            </a:endParaRPr>
          </a:p>
        </p:txBody>
      </p:sp>
      <p:sp>
        <p:nvSpPr>
          <p:cNvPr id="100" name="Afgeronde rechthoek 99"/>
          <p:cNvSpPr/>
          <p:nvPr/>
        </p:nvSpPr>
        <p:spPr>
          <a:xfrm>
            <a:off x="7394547" y="4705672"/>
            <a:ext cx="1571008" cy="48603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nl-BE" b="1" dirty="0">
                <a:solidFill>
                  <a:prstClr val="black"/>
                </a:solidFill>
              </a:rPr>
              <a:t>Gemeens.</a:t>
            </a:r>
          </a:p>
          <a:p>
            <a:pPr algn="ctr"/>
            <a:r>
              <a:rPr lang="nl-BE" b="1" dirty="0">
                <a:solidFill>
                  <a:prstClr val="black"/>
                </a:solidFill>
              </a:rPr>
              <a:t>instelling</a:t>
            </a:r>
          </a:p>
        </p:txBody>
      </p:sp>
      <p:sp>
        <p:nvSpPr>
          <p:cNvPr id="41" name="Afgeronde rechthoek 40"/>
          <p:cNvSpPr/>
          <p:nvPr/>
        </p:nvSpPr>
        <p:spPr>
          <a:xfrm>
            <a:off x="4711722" y="3241092"/>
            <a:ext cx="648073" cy="1975694"/>
          </a:xfrm>
          <a:prstGeom prst="roundRect">
            <a:avLst/>
          </a:prstGeom>
          <a:solidFill>
            <a:schemeClr val="bg2">
              <a:lumMod val="50000"/>
            </a:schemeClr>
          </a:solidFill>
          <a:ln>
            <a:solidFill>
              <a:srgbClr val="46AAC5"/>
            </a:solidFill>
          </a:ln>
        </p:spPr>
        <p:style>
          <a:lnRef idx="1">
            <a:schemeClr val="accent5"/>
          </a:lnRef>
          <a:fillRef idx="3">
            <a:schemeClr val="accent5"/>
          </a:fillRef>
          <a:effectRef idx="2">
            <a:schemeClr val="accent5"/>
          </a:effectRef>
          <a:fontRef idx="minor">
            <a:schemeClr val="lt1"/>
          </a:fontRef>
        </p:style>
        <p:txBody>
          <a:bodyPr vert="wordArtVert" rtlCol="0" anchor="ctr"/>
          <a:lstStyle/>
          <a:p>
            <a:pPr algn="ctr"/>
            <a:r>
              <a:rPr lang="nl-BE" b="1" cap="small" dirty="0" smtClean="0">
                <a:solidFill>
                  <a:prstClr val="white"/>
                </a:solidFill>
              </a:rPr>
              <a:t>Parket</a:t>
            </a:r>
            <a:endParaRPr lang="nl-BE" b="1" cap="small" dirty="0">
              <a:solidFill>
                <a:prstClr val="white"/>
              </a:solidFill>
            </a:endParaRPr>
          </a:p>
        </p:txBody>
      </p:sp>
      <p:sp>
        <p:nvSpPr>
          <p:cNvPr id="2" name="Afgeronde rechthoek 1"/>
          <p:cNvSpPr/>
          <p:nvPr/>
        </p:nvSpPr>
        <p:spPr>
          <a:xfrm>
            <a:off x="390529" y="6259462"/>
            <a:ext cx="8537179" cy="432048"/>
          </a:xfrm>
          <a:prstGeom prst="roundRect">
            <a:avLst/>
          </a:prstGeom>
          <a:solidFill>
            <a:schemeClr val="bg2">
              <a:lumMod val="75000"/>
            </a:schemeClr>
          </a:solidFill>
        </p:spPr>
        <p:style>
          <a:lnRef idx="1">
            <a:schemeClr val="accent3"/>
          </a:lnRef>
          <a:fillRef idx="3">
            <a:schemeClr val="accent3"/>
          </a:fillRef>
          <a:effectRef idx="2">
            <a:schemeClr val="accent3"/>
          </a:effectRef>
          <a:fontRef idx="minor">
            <a:schemeClr val="lt1"/>
          </a:fontRef>
        </p:style>
        <p:txBody>
          <a:bodyPr rtlCol="0" anchor="ctr"/>
          <a:lstStyle/>
          <a:p>
            <a:pPr algn="ctr"/>
            <a:r>
              <a:rPr lang="nl-BE" b="1" dirty="0">
                <a:solidFill>
                  <a:prstClr val="black"/>
                </a:solidFill>
              </a:rPr>
              <a:t>Crisisjeugdhulp		Bemiddeling		Cliëntoverleg</a:t>
            </a:r>
          </a:p>
        </p:txBody>
      </p:sp>
      <p:sp>
        <p:nvSpPr>
          <p:cNvPr id="34" name="Actieknop: Aangepast 33">
            <a:hlinkClick r:id="" action="ppaction://noaction" highlightClick="1"/>
          </p:cNvPr>
          <p:cNvSpPr/>
          <p:nvPr/>
        </p:nvSpPr>
        <p:spPr>
          <a:xfrm>
            <a:off x="712980" y="71092"/>
            <a:ext cx="298997" cy="930592"/>
          </a:xfrm>
          <a:prstGeom prst="actionButtonBlank">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solidFill>
                <a:prstClr val="white"/>
              </a:solidFill>
            </a:endParaRPr>
          </a:p>
        </p:txBody>
      </p:sp>
      <p:cxnSp>
        <p:nvCxnSpPr>
          <p:cNvPr id="18" name="Rechte verbindingslijn met pijl 17"/>
          <p:cNvCxnSpPr>
            <a:endCxn id="5" idx="1"/>
          </p:cNvCxnSpPr>
          <p:nvPr/>
        </p:nvCxnSpPr>
        <p:spPr>
          <a:xfrm>
            <a:off x="2997287" y="1852313"/>
            <a:ext cx="258701" cy="0"/>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35" name="Rechte verbindingslijn met pijl 34"/>
          <p:cNvCxnSpPr>
            <a:stCxn id="31" idx="3"/>
          </p:cNvCxnSpPr>
          <p:nvPr/>
        </p:nvCxnSpPr>
        <p:spPr>
          <a:xfrm flipV="1">
            <a:off x="6660232" y="1912233"/>
            <a:ext cx="549078" cy="1"/>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52" name="Rechte verbindingslijn met pijl 51"/>
          <p:cNvCxnSpPr>
            <a:stCxn id="36" idx="0"/>
          </p:cNvCxnSpPr>
          <p:nvPr/>
        </p:nvCxnSpPr>
        <p:spPr>
          <a:xfrm flipH="1" flipV="1">
            <a:off x="6091184" y="2280435"/>
            <a:ext cx="107" cy="1480778"/>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39" name="Rechte verbindingslijn met pijl 38"/>
          <p:cNvCxnSpPr>
            <a:endCxn id="7" idx="1"/>
          </p:cNvCxnSpPr>
          <p:nvPr/>
        </p:nvCxnSpPr>
        <p:spPr>
          <a:xfrm>
            <a:off x="2997287" y="4243733"/>
            <a:ext cx="232127" cy="0"/>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45" name="Rechte verbindingslijn met pijl 44"/>
          <p:cNvCxnSpPr/>
          <p:nvPr/>
        </p:nvCxnSpPr>
        <p:spPr>
          <a:xfrm flipH="1" flipV="1">
            <a:off x="4138931" y="2280435"/>
            <a:ext cx="1" cy="850745"/>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54" name="Rechte verbindingslijn 53"/>
          <p:cNvCxnSpPr>
            <a:stCxn id="40" idx="3"/>
          </p:cNvCxnSpPr>
          <p:nvPr/>
        </p:nvCxnSpPr>
        <p:spPr>
          <a:xfrm>
            <a:off x="6567291" y="4911343"/>
            <a:ext cx="159474" cy="871"/>
          </a:xfrm>
          <a:prstGeom prst="line">
            <a:avLst/>
          </a:prstGeom>
        </p:spPr>
        <p:style>
          <a:lnRef idx="1">
            <a:schemeClr val="accent6"/>
          </a:lnRef>
          <a:fillRef idx="0">
            <a:schemeClr val="accent6"/>
          </a:fillRef>
          <a:effectRef idx="0">
            <a:schemeClr val="accent6"/>
          </a:effectRef>
          <a:fontRef idx="minor">
            <a:schemeClr val="tx1"/>
          </a:fontRef>
        </p:style>
      </p:cxnSp>
      <p:cxnSp>
        <p:nvCxnSpPr>
          <p:cNvPr id="56" name="Rechte verbindingslijn 55"/>
          <p:cNvCxnSpPr/>
          <p:nvPr/>
        </p:nvCxnSpPr>
        <p:spPr>
          <a:xfrm flipH="1" flipV="1">
            <a:off x="6684845" y="2420889"/>
            <a:ext cx="36928" cy="2491325"/>
          </a:xfrm>
          <a:prstGeom prst="line">
            <a:avLst/>
          </a:prstGeom>
        </p:spPr>
        <p:style>
          <a:lnRef idx="1">
            <a:schemeClr val="accent6"/>
          </a:lnRef>
          <a:fillRef idx="0">
            <a:schemeClr val="accent6"/>
          </a:fillRef>
          <a:effectRef idx="0">
            <a:schemeClr val="accent6"/>
          </a:effectRef>
          <a:fontRef idx="minor">
            <a:schemeClr val="tx1"/>
          </a:fontRef>
        </p:style>
      </p:cxnSp>
      <p:sp>
        <p:nvSpPr>
          <p:cNvPr id="61" name="Afgeronde rechthoek 60"/>
          <p:cNvSpPr/>
          <p:nvPr/>
        </p:nvSpPr>
        <p:spPr>
          <a:xfrm>
            <a:off x="4659119" y="5677761"/>
            <a:ext cx="830173" cy="324036"/>
          </a:xfrm>
          <a:prstGeom prst="roundRect">
            <a:avLst/>
          </a:prstGeom>
          <a:solidFill>
            <a:schemeClr val="bg2">
              <a:lumMod val="50000"/>
            </a:schemeClr>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nl-BE" sz="1600" dirty="0" smtClean="0">
                <a:solidFill>
                  <a:prstClr val="white"/>
                </a:solidFill>
              </a:rPr>
              <a:t>Politie</a:t>
            </a:r>
            <a:endParaRPr lang="nl-BE" sz="1600" dirty="0">
              <a:solidFill>
                <a:prstClr val="white"/>
              </a:solidFill>
            </a:endParaRPr>
          </a:p>
        </p:txBody>
      </p:sp>
      <p:sp>
        <p:nvSpPr>
          <p:cNvPr id="62" name="Afgeronde rechthoek 61"/>
          <p:cNvSpPr/>
          <p:nvPr/>
        </p:nvSpPr>
        <p:spPr>
          <a:xfrm>
            <a:off x="6876256" y="5356285"/>
            <a:ext cx="666108" cy="321476"/>
          </a:xfrm>
          <a:prstGeom prst="roundRect">
            <a:avLst/>
          </a:prstGeom>
          <a:solidFill>
            <a:schemeClr val="tx1">
              <a:lumMod val="65000"/>
              <a:lumOff val="35000"/>
            </a:schemeClr>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nl-BE" sz="1600" dirty="0" smtClean="0">
                <a:solidFill>
                  <a:prstClr val="white"/>
                </a:solidFill>
              </a:rPr>
              <a:t>CAP</a:t>
            </a:r>
            <a:endParaRPr lang="nl-BE" sz="1600" dirty="0">
              <a:solidFill>
                <a:prstClr val="white"/>
              </a:solidFill>
            </a:endParaRPr>
          </a:p>
        </p:txBody>
      </p:sp>
      <p:cxnSp>
        <p:nvCxnSpPr>
          <p:cNvPr id="2048" name="Rechte verbindingslijn met pijl 2047"/>
          <p:cNvCxnSpPr/>
          <p:nvPr/>
        </p:nvCxnSpPr>
        <p:spPr>
          <a:xfrm>
            <a:off x="6567291" y="5191707"/>
            <a:ext cx="308965" cy="164578"/>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2051" name="Rechte verbindingslijn met pijl 2050"/>
          <p:cNvCxnSpPr/>
          <p:nvPr/>
        </p:nvCxnSpPr>
        <p:spPr>
          <a:xfrm flipV="1">
            <a:off x="7409524" y="5216786"/>
            <a:ext cx="330828" cy="139499"/>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2054" name="Rechte verbindingslijn met pijl 2053"/>
          <p:cNvCxnSpPr>
            <a:endCxn id="97" idx="0"/>
          </p:cNvCxnSpPr>
          <p:nvPr/>
        </p:nvCxnSpPr>
        <p:spPr>
          <a:xfrm>
            <a:off x="1392214" y="4948689"/>
            <a:ext cx="1" cy="345236"/>
          </a:xfrm>
          <a:prstGeom prst="straightConnector1">
            <a:avLst/>
          </a:prstGeom>
          <a:ln>
            <a:headEnd type="arrow"/>
            <a:tailEnd type="arrow"/>
          </a:ln>
        </p:spPr>
        <p:style>
          <a:lnRef idx="1">
            <a:schemeClr val="accent6"/>
          </a:lnRef>
          <a:fillRef idx="0">
            <a:schemeClr val="accent6"/>
          </a:fillRef>
          <a:effectRef idx="0">
            <a:schemeClr val="accent6"/>
          </a:effectRef>
          <a:fontRef idx="minor">
            <a:schemeClr val="tx1"/>
          </a:fontRef>
        </p:style>
      </p:cxnSp>
      <p:cxnSp>
        <p:nvCxnSpPr>
          <p:cNvPr id="2057" name="Rechte verbindingslijn 2056"/>
          <p:cNvCxnSpPr/>
          <p:nvPr/>
        </p:nvCxnSpPr>
        <p:spPr>
          <a:xfrm flipH="1">
            <a:off x="147133" y="4389573"/>
            <a:ext cx="144776"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2061" name="Rechte verbindingslijn 2060"/>
          <p:cNvCxnSpPr/>
          <p:nvPr/>
        </p:nvCxnSpPr>
        <p:spPr>
          <a:xfrm flipH="1">
            <a:off x="145985" y="4389573"/>
            <a:ext cx="1148" cy="2053275"/>
          </a:xfrm>
          <a:prstGeom prst="line">
            <a:avLst/>
          </a:prstGeom>
        </p:spPr>
        <p:style>
          <a:lnRef idx="1">
            <a:schemeClr val="accent6"/>
          </a:lnRef>
          <a:fillRef idx="0">
            <a:schemeClr val="accent6"/>
          </a:fillRef>
          <a:effectRef idx="0">
            <a:schemeClr val="accent6"/>
          </a:effectRef>
          <a:fontRef idx="minor">
            <a:schemeClr val="tx1"/>
          </a:fontRef>
        </p:style>
      </p:cxnSp>
      <p:cxnSp>
        <p:nvCxnSpPr>
          <p:cNvPr id="2063" name="Rechte verbindingslijn met pijl 2062"/>
          <p:cNvCxnSpPr/>
          <p:nvPr/>
        </p:nvCxnSpPr>
        <p:spPr>
          <a:xfrm>
            <a:off x="147133" y="6453336"/>
            <a:ext cx="281243" cy="0"/>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2068" name="Rechte verbindingslijn 2067"/>
          <p:cNvCxnSpPr/>
          <p:nvPr/>
        </p:nvCxnSpPr>
        <p:spPr>
          <a:xfrm>
            <a:off x="2987197" y="3131180"/>
            <a:ext cx="5045" cy="2486781"/>
          </a:xfrm>
          <a:prstGeom prst="line">
            <a:avLst/>
          </a:prstGeom>
        </p:spPr>
        <p:style>
          <a:lnRef idx="1">
            <a:schemeClr val="accent6"/>
          </a:lnRef>
          <a:fillRef idx="0">
            <a:schemeClr val="accent6"/>
          </a:fillRef>
          <a:effectRef idx="0">
            <a:schemeClr val="accent6"/>
          </a:effectRef>
          <a:fontRef idx="minor">
            <a:schemeClr val="tx1"/>
          </a:fontRef>
        </p:style>
      </p:cxnSp>
      <p:cxnSp>
        <p:nvCxnSpPr>
          <p:cNvPr id="2074" name="Rechte verbindingslijn met pijl 2073"/>
          <p:cNvCxnSpPr/>
          <p:nvPr/>
        </p:nvCxnSpPr>
        <p:spPr>
          <a:xfrm>
            <a:off x="2997287" y="5839779"/>
            <a:ext cx="1612705" cy="0"/>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2076" name="Rechte verbindingslijn 2075"/>
          <p:cNvCxnSpPr/>
          <p:nvPr/>
        </p:nvCxnSpPr>
        <p:spPr>
          <a:xfrm>
            <a:off x="2997287" y="5517023"/>
            <a:ext cx="2140833" cy="1"/>
          </a:xfrm>
          <a:prstGeom prst="line">
            <a:avLst/>
          </a:prstGeom>
        </p:spPr>
        <p:style>
          <a:lnRef idx="1">
            <a:schemeClr val="accent6"/>
          </a:lnRef>
          <a:fillRef idx="0">
            <a:schemeClr val="accent6"/>
          </a:fillRef>
          <a:effectRef idx="0">
            <a:schemeClr val="accent6"/>
          </a:effectRef>
          <a:fontRef idx="minor">
            <a:schemeClr val="tx1"/>
          </a:fontRef>
        </p:style>
      </p:cxnSp>
      <p:cxnSp>
        <p:nvCxnSpPr>
          <p:cNvPr id="2078" name="Rechte verbindingslijn met pijl 2077"/>
          <p:cNvCxnSpPr/>
          <p:nvPr/>
        </p:nvCxnSpPr>
        <p:spPr>
          <a:xfrm flipH="1" flipV="1">
            <a:off x="5138119" y="5193862"/>
            <a:ext cx="1" cy="455184"/>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99" name="Rechte verbindingslijn 98"/>
          <p:cNvCxnSpPr/>
          <p:nvPr/>
        </p:nvCxnSpPr>
        <p:spPr>
          <a:xfrm>
            <a:off x="2627784" y="3131180"/>
            <a:ext cx="364458" cy="1"/>
          </a:xfrm>
          <a:prstGeom prst="line">
            <a:avLst/>
          </a:prstGeom>
        </p:spPr>
        <p:style>
          <a:lnRef idx="1">
            <a:schemeClr val="accent6"/>
          </a:lnRef>
          <a:fillRef idx="0">
            <a:schemeClr val="accent6"/>
          </a:fillRef>
          <a:effectRef idx="0">
            <a:schemeClr val="accent6"/>
          </a:effectRef>
          <a:fontRef idx="minor">
            <a:schemeClr val="tx1"/>
          </a:fontRef>
        </p:style>
      </p:cxnSp>
      <p:cxnSp>
        <p:nvCxnSpPr>
          <p:cNvPr id="102" name="Rechte verbindingslijn 101"/>
          <p:cNvCxnSpPr>
            <a:stCxn id="97" idx="3"/>
          </p:cNvCxnSpPr>
          <p:nvPr/>
        </p:nvCxnSpPr>
        <p:spPr>
          <a:xfrm>
            <a:off x="2483767" y="5617961"/>
            <a:ext cx="513520" cy="0"/>
          </a:xfrm>
          <a:prstGeom prst="line">
            <a:avLst/>
          </a:prstGeom>
        </p:spPr>
        <p:style>
          <a:lnRef idx="1">
            <a:schemeClr val="accent6"/>
          </a:lnRef>
          <a:fillRef idx="0">
            <a:schemeClr val="accent6"/>
          </a:fillRef>
          <a:effectRef idx="0">
            <a:schemeClr val="accent6"/>
          </a:effectRef>
          <a:fontRef idx="minor">
            <a:schemeClr val="tx1"/>
          </a:fontRef>
        </p:style>
      </p:cxnSp>
      <p:cxnSp>
        <p:nvCxnSpPr>
          <p:cNvPr id="104" name="Rechte verbindingslijn met pijl 103"/>
          <p:cNvCxnSpPr>
            <a:endCxn id="26" idx="0"/>
          </p:cNvCxnSpPr>
          <p:nvPr/>
        </p:nvCxnSpPr>
        <p:spPr>
          <a:xfrm>
            <a:off x="3980760" y="4292320"/>
            <a:ext cx="1" cy="307788"/>
          </a:xfrm>
          <a:prstGeom prst="straightConnector1">
            <a:avLst/>
          </a:prstGeom>
          <a:ln>
            <a:headEnd type="arrow"/>
            <a:tailEnd type="arrow"/>
          </a:ln>
        </p:spPr>
        <p:style>
          <a:lnRef idx="1">
            <a:schemeClr val="accent6"/>
          </a:lnRef>
          <a:fillRef idx="0">
            <a:schemeClr val="accent6"/>
          </a:fillRef>
          <a:effectRef idx="0">
            <a:schemeClr val="accent6"/>
          </a:effectRef>
          <a:fontRef idx="minor">
            <a:schemeClr val="tx1"/>
          </a:fontRef>
        </p:style>
      </p:cxnSp>
      <p:cxnSp>
        <p:nvCxnSpPr>
          <p:cNvPr id="2081" name="Rechte verbindingslijn met pijl 2080"/>
          <p:cNvCxnSpPr>
            <a:endCxn id="30" idx="0"/>
          </p:cNvCxnSpPr>
          <p:nvPr/>
        </p:nvCxnSpPr>
        <p:spPr>
          <a:xfrm>
            <a:off x="4267873" y="1223455"/>
            <a:ext cx="0" cy="338733"/>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2084" name="Rechte verbindingslijn 2083"/>
          <p:cNvCxnSpPr/>
          <p:nvPr/>
        </p:nvCxnSpPr>
        <p:spPr>
          <a:xfrm flipH="1">
            <a:off x="4267882" y="1223455"/>
            <a:ext cx="3126665" cy="0"/>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2099" name="Rechte verbindingslijn met pijl 2098"/>
          <p:cNvCxnSpPr/>
          <p:nvPr/>
        </p:nvCxnSpPr>
        <p:spPr>
          <a:xfrm>
            <a:off x="862479" y="2771549"/>
            <a:ext cx="200056" cy="1"/>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2101" name="Rechte verbindingslijn met pijl 2100"/>
          <p:cNvCxnSpPr/>
          <p:nvPr/>
        </p:nvCxnSpPr>
        <p:spPr>
          <a:xfrm>
            <a:off x="862479" y="4389573"/>
            <a:ext cx="374407" cy="0"/>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2103" name="Rechte verbindingslijn met pijl 2102"/>
          <p:cNvCxnSpPr/>
          <p:nvPr/>
        </p:nvCxnSpPr>
        <p:spPr>
          <a:xfrm flipH="1" flipV="1">
            <a:off x="1710607" y="3683145"/>
            <a:ext cx="1" cy="268129"/>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2105" name="Rechte verbindingslijn 2104"/>
          <p:cNvCxnSpPr>
            <a:stCxn id="97" idx="1"/>
          </p:cNvCxnSpPr>
          <p:nvPr/>
        </p:nvCxnSpPr>
        <p:spPr>
          <a:xfrm flipH="1">
            <a:off x="147133" y="5617961"/>
            <a:ext cx="153529" cy="0"/>
          </a:xfrm>
          <a:prstGeom prst="line">
            <a:avLst/>
          </a:prstGeom>
        </p:spPr>
        <p:style>
          <a:lnRef idx="1">
            <a:schemeClr val="accent6"/>
          </a:lnRef>
          <a:fillRef idx="0">
            <a:schemeClr val="accent6"/>
          </a:fillRef>
          <a:effectRef idx="0">
            <a:schemeClr val="accent6"/>
          </a:effectRef>
          <a:fontRef idx="minor">
            <a:schemeClr val="tx1"/>
          </a:fontRef>
        </p:style>
      </p:cxnSp>
      <p:cxnSp>
        <p:nvCxnSpPr>
          <p:cNvPr id="2109" name="Rechte verbindingslijn met pijl 2108"/>
          <p:cNvCxnSpPr>
            <a:stCxn id="30" idx="3"/>
            <a:endCxn id="31" idx="1"/>
          </p:cNvCxnSpPr>
          <p:nvPr/>
        </p:nvCxnSpPr>
        <p:spPr>
          <a:xfrm flipV="1">
            <a:off x="5074206" y="1912234"/>
            <a:ext cx="153166" cy="9078"/>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2142" name="Rechte verbindingslijn met pijl 2141"/>
          <p:cNvCxnSpPr/>
          <p:nvPr/>
        </p:nvCxnSpPr>
        <p:spPr>
          <a:xfrm>
            <a:off x="1003761" y="633199"/>
            <a:ext cx="8216" cy="290077"/>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2145" name="Rechte verbindingslijn 2144"/>
          <p:cNvCxnSpPr/>
          <p:nvPr/>
        </p:nvCxnSpPr>
        <p:spPr>
          <a:xfrm flipH="1">
            <a:off x="204331" y="406975"/>
            <a:ext cx="7595" cy="4651080"/>
          </a:xfrm>
          <a:prstGeom prst="line">
            <a:avLst/>
          </a:prstGeom>
        </p:spPr>
        <p:style>
          <a:lnRef idx="1">
            <a:schemeClr val="accent6"/>
          </a:lnRef>
          <a:fillRef idx="0">
            <a:schemeClr val="accent6"/>
          </a:fillRef>
          <a:effectRef idx="0">
            <a:schemeClr val="accent6"/>
          </a:effectRef>
          <a:fontRef idx="minor">
            <a:schemeClr val="tx1"/>
          </a:fontRef>
        </p:style>
      </p:cxnSp>
      <p:cxnSp>
        <p:nvCxnSpPr>
          <p:cNvPr id="2149" name="Rechte verbindingslijn 2148"/>
          <p:cNvCxnSpPr/>
          <p:nvPr/>
        </p:nvCxnSpPr>
        <p:spPr>
          <a:xfrm flipV="1">
            <a:off x="219521" y="388921"/>
            <a:ext cx="98321" cy="23400"/>
          </a:xfrm>
          <a:prstGeom prst="line">
            <a:avLst/>
          </a:prstGeom>
        </p:spPr>
        <p:style>
          <a:lnRef idx="1">
            <a:schemeClr val="accent6"/>
          </a:lnRef>
          <a:fillRef idx="0">
            <a:schemeClr val="accent6"/>
          </a:fillRef>
          <a:effectRef idx="0">
            <a:schemeClr val="accent6"/>
          </a:effectRef>
          <a:fontRef idx="minor">
            <a:schemeClr val="tx1"/>
          </a:fontRef>
        </p:style>
      </p:cxnSp>
      <p:cxnSp>
        <p:nvCxnSpPr>
          <p:cNvPr id="2153" name="Rechte verbindingslijn met pijl 2152"/>
          <p:cNvCxnSpPr/>
          <p:nvPr/>
        </p:nvCxnSpPr>
        <p:spPr>
          <a:xfrm>
            <a:off x="211926" y="5057809"/>
            <a:ext cx="216450" cy="216187"/>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sp>
        <p:nvSpPr>
          <p:cNvPr id="3" name="Afgeronde rechthoek 2"/>
          <p:cNvSpPr/>
          <p:nvPr/>
        </p:nvSpPr>
        <p:spPr>
          <a:xfrm>
            <a:off x="287754" y="71092"/>
            <a:ext cx="1492391" cy="547551"/>
          </a:xfrm>
          <a:prstGeom prst="round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nl-BE" b="1" dirty="0">
                <a:solidFill>
                  <a:srgbClr val="757575"/>
                </a:solidFill>
              </a:rPr>
              <a:t>Hulpvrager</a:t>
            </a:r>
          </a:p>
        </p:txBody>
      </p:sp>
      <p:cxnSp>
        <p:nvCxnSpPr>
          <p:cNvPr id="8" name="Rechte verbindingslijn met pijl 7"/>
          <p:cNvCxnSpPr/>
          <p:nvPr/>
        </p:nvCxnSpPr>
        <p:spPr>
          <a:xfrm flipH="1">
            <a:off x="6582376" y="5057809"/>
            <a:ext cx="812171" cy="0"/>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9" name="Rechte verbindingslijn met pijl 8"/>
          <p:cNvCxnSpPr>
            <a:stCxn id="40" idx="0"/>
            <a:endCxn id="36" idx="2"/>
          </p:cNvCxnSpPr>
          <p:nvPr/>
        </p:nvCxnSpPr>
        <p:spPr>
          <a:xfrm flipV="1">
            <a:off x="6091183" y="4389573"/>
            <a:ext cx="108" cy="210535"/>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22" name="Rechte verbindingslijn met pijl 21"/>
          <p:cNvCxnSpPr/>
          <p:nvPr/>
        </p:nvCxnSpPr>
        <p:spPr>
          <a:xfrm flipH="1" flipV="1">
            <a:off x="6567291" y="2280435"/>
            <a:ext cx="117553" cy="140453"/>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11" name="Rechte verbindingslijn 10"/>
          <p:cNvCxnSpPr/>
          <p:nvPr/>
        </p:nvCxnSpPr>
        <p:spPr>
          <a:xfrm flipV="1">
            <a:off x="2984674" y="1852312"/>
            <a:ext cx="0" cy="1278865"/>
          </a:xfrm>
          <a:prstGeom prst="line">
            <a:avLst/>
          </a:prstGeom>
        </p:spPr>
        <p:style>
          <a:lnRef idx="1">
            <a:schemeClr val="accent6"/>
          </a:lnRef>
          <a:fillRef idx="0">
            <a:schemeClr val="accent6"/>
          </a:fillRef>
          <a:effectRef idx="0">
            <a:schemeClr val="accent6"/>
          </a:effectRef>
          <a:fontRef idx="minor">
            <a:schemeClr val="tx1"/>
          </a:fontRef>
        </p:style>
      </p:cxnSp>
      <p:cxnSp>
        <p:nvCxnSpPr>
          <p:cNvPr id="14" name="Rechte verbindingslijn 13"/>
          <p:cNvCxnSpPr/>
          <p:nvPr/>
        </p:nvCxnSpPr>
        <p:spPr>
          <a:xfrm>
            <a:off x="2984674" y="5560264"/>
            <a:ext cx="0" cy="279515"/>
          </a:xfrm>
          <a:prstGeom prst="line">
            <a:avLst/>
          </a:prstGeom>
        </p:spPr>
        <p:style>
          <a:lnRef idx="1">
            <a:schemeClr val="accent6"/>
          </a:lnRef>
          <a:fillRef idx="0">
            <a:schemeClr val="accent6"/>
          </a:fillRef>
          <a:effectRef idx="0">
            <a:schemeClr val="accent6"/>
          </a:effectRef>
          <a:fontRef idx="minor">
            <a:schemeClr val="tx1"/>
          </a:fontRef>
        </p:style>
      </p:cxnSp>
      <p:sp>
        <p:nvSpPr>
          <p:cNvPr id="63" name="Afgeronde rechthoek 62"/>
          <p:cNvSpPr/>
          <p:nvPr/>
        </p:nvSpPr>
        <p:spPr>
          <a:xfrm>
            <a:off x="5615075" y="778237"/>
            <a:ext cx="757125" cy="223447"/>
          </a:xfrm>
          <a:prstGeom prst="roundRect">
            <a:avLst/>
          </a:prstGeom>
          <a:solidFill>
            <a:schemeClr val="tx1">
              <a:lumMod val="65000"/>
              <a:lumOff val="35000"/>
            </a:schemeClr>
          </a:solidFill>
        </p:spPr>
        <p:style>
          <a:lnRef idx="1">
            <a:schemeClr val="accent5"/>
          </a:lnRef>
          <a:fillRef idx="3">
            <a:schemeClr val="accent5"/>
          </a:fillRef>
          <a:effectRef idx="2">
            <a:schemeClr val="accent5"/>
          </a:effectRef>
          <a:fontRef idx="minor">
            <a:schemeClr val="lt1"/>
          </a:fontRef>
        </p:style>
        <p:txBody>
          <a:bodyPr vert="horz" rtlCol="0" anchor="ctr"/>
          <a:lstStyle/>
          <a:p>
            <a:pPr algn="ctr"/>
            <a:r>
              <a:rPr lang="nl-BE" sz="1600" dirty="0">
                <a:solidFill>
                  <a:prstClr val="white"/>
                </a:solidFill>
              </a:rPr>
              <a:t>IRPC</a:t>
            </a:r>
          </a:p>
        </p:txBody>
      </p:sp>
      <p:cxnSp>
        <p:nvCxnSpPr>
          <p:cNvPr id="10" name="Rechte verbindingslijn met pijl 9"/>
          <p:cNvCxnSpPr>
            <a:stCxn id="63" idx="2"/>
          </p:cNvCxnSpPr>
          <p:nvPr/>
        </p:nvCxnSpPr>
        <p:spPr>
          <a:xfrm flipH="1">
            <a:off x="5993637" y="1001684"/>
            <a:ext cx="1" cy="551426"/>
          </a:xfrm>
          <a:prstGeom prst="straightConnector1">
            <a:avLst/>
          </a:prstGeom>
          <a:ln>
            <a:headEnd type="arrow"/>
            <a:tailEnd type="arrow"/>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91291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4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9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0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10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9" presetClass="emph" presetSubtype="0" grpId="1" nodeType="clickEffect">
                                  <p:stCondLst>
                                    <p:cond delay="0"/>
                                  </p:stCondLst>
                                  <p:childTnLst>
                                    <p:set>
                                      <p:cBhvr rctx="PPT">
                                        <p:cTn id="26" dur="indefinite"/>
                                        <p:tgtEl>
                                          <p:spTgt spid="23"/>
                                        </p:tgtEl>
                                        <p:attrNameLst>
                                          <p:attrName>style.opacity</p:attrName>
                                        </p:attrNameLst>
                                      </p:cBhvr>
                                      <p:to>
                                        <p:strVal val="0.5"/>
                                      </p:to>
                                    </p:set>
                                    <p:animEffect filter="image" prLst="opacity: 0.5">
                                      <p:cBhvr rctx="IE">
                                        <p:cTn id="27" dur="indefinite"/>
                                        <p:tgtEl>
                                          <p:spTgt spid="23"/>
                                        </p:tgtEl>
                                      </p:cBhvr>
                                    </p:animEffect>
                                  </p:childTnLst>
                                </p:cTn>
                              </p:par>
                              <p:par>
                                <p:cTn id="28" presetID="30" presetClass="emph" presetSubtype="0" fill="hold" grpId="1" nodeType="withEffect">
                                  <p:stCondLst>
                                    <p:cond delay="0"/>
                                  </p:stCondLst>
                                  <p:childTnLst>
                                    <p:animClr clrSpc="hsl" dir="cw">
                                      <p:cBhvr override="childStyle">
                                        <p:cTn id="29" dur="500" fill="hold"/>
                                        <p:tgtEl>
                                          <p:spTgt spid="28"/>
                                        </p:tgtEl>
                                        <p:attrNameLst>
                                          <p:attrName>style.color</p:attrName>
                                        </p:attrNameLst>
                                      </p:cBhvr>
                                      <p:by>
                                        <p:hsl h="0" s="12549" l="25098"/>
                                      </p:by>
                                    </p:animClr>
                                    <p:animClr clrSpc="hsl" dir="cw">
                                      <p:cBhvr>
                                        <p:cTn id="30" dur="500" fill="hold"/>
                                        <p:tgtEl>
                                          <p:spTgt spid="28"/>
                                        </p:tgtEl>
                                        <p:attrNameLst>
                                          <p:attrName>fillcolor</p:attrName>
                                        </p:attrNameLst>
                                      </p:cBhvr>
                                      <p:by>
                                        <p:hsl h="0" s="12549" l="25098"/>
                                      </p:by>
                                    </p:animClr>
                                    <p:animClr clrSpc="hsl" dir="cw">
                                      <p:cBhvr>
                                        <p:cTn id="31" dur="500" fill="hold"/>
                                        <p:tgtEl>
                                          <p:spTgt spid="28"/>
                                        </p:tgtEl>
                                        <p:attrNameLst>
                                          <p:attrName>stroke.color</p:attrName>
                                        </p:attrNameLst>
                                      </p:cBhvr>
                                      <p:by>
                                        <p:hsl h="0" s="12549" l="25098"/>
                                      </p:by>
                                    </p:animClr>
                                    <p:set>
                                      <p:cBhvr>
                                        <p:cTn id="32" dur="500" fill="hold"/>
                                        <p:tgtEl>
                                          <p:spTgt spid="28"/>
                                        </p:tgtEl>
                                        <p:attrNameLst>
                                          <p:attrName>fill.type</p:attrName>
                                        </p:attrNameLst>
                                      </p:cBhvr>
                                      <p:to>
                                        <p:strVal val="solid"/>
                                      </p:to>
                                    </p:set>
                                  </p:childTnLst>
                                </p:cTn>
                              </p:par>
                              <p:par>
                                <p:cTn id="33" presetID="30" presetClass="emph" presetSubtype="0" fill="hold" grpId="1" nodeType="withEffect">
                                  <p:stCondLst>
                                    <p:cond delay="0"/>
                                  </p:stCondLst>
                                  <p:childTnLst>
                                    <p:animClr clrSpc="hsl" dir="cw">
                                      <p:cBhvr override="childStyle">
                                        <p:cTn id="34" dur="500" fill="hold"/>
                                        <p:tgtEl>
                                          <p:spTgt spid="27"/>
                                        </p:tgtEl>
                                        <p:attrNameLst>
                                          <p:attrName>style.color</p:attrName>
                                        </p:attrNameLst>
                                      </p:cBhvr>
                                      <p:by>
                                        <p:hsl h="0" s="12549" l="25098"/>
                                      </p:by>
                                    </p:animClr>
                                    <p:animClr clrSpc="hsl" dir="cw">
                                      <p:cBhvr>
                                        <p:cTn id="35" dur="500" fill="hold"/>
                                        <p:tgtEl>
                                          <p:spTgt spid="27"/>
                                        </p:tgtEl>
                                        <p:attrNameLst>
                                          <p:attrName>fillcolor</p:attrName>
                                        </p:attrNameLst>
                                      </p:cBhvr>
                                      <p:by>
                                        <p:hsl h="0" s="12549" l="25098"/>
                                      </p:by>
                                    </p:animClr>
                                    <p:animClr clrSpc="hsl" dir="cw">
                                      <p:cBhvr>
                                        <p:cTn id="36" dur="500" fill="hold"/>
                                        <p:tgtEl>
                                          <p:spTgt spid="27"/>
                                        </p:tgtEl>
                                        <p:attrNameLst>
                                          <p:attrName>stroke.color</p:attrName>
                                        </p:attrNameLst>
                                      </p:cBhvr>
                                      <p:by>
                                        <p:hsl h="0" s="12549" l="25098"/>
                                      </p:by>
                                    </p:animClr>
                                    <p:set>
                                      <p:cBhvr>
                                        <p:cTn id="37" dur="500" fill="hold"/>
                                        <p:tgtEl>
                                          <p:spTgt spid="27"/>
                                        </p:tgtEl>
                                        <p:attrNameLst>
                                          <p:attrName>fill.type</p:attrName>
                                        </p:attrNameLst>
                                      </p:cBhvr>
                                      <p:to>
                                        <p:strVal val="solid"/>
                                      </p:to>
                                    </p:set>
                                  </p:childTnLst>
                                </p:cTn>
                              </p:par>
                              <p:par>
                                <p:cTn id="38" presetID="30" presetClass="emph" presetSubtype="0" fill="hold" grpId="1" nodeType="withEffect">
                                  <p:stCondLst>
                                    <p:cond delay="0"/>
                                  </p:stCondLst>
                                  <p:childTnLst>
                                    <p:animClr clrSpc="hsl" dir="cw">
                                      <p:cBhvr override="childStyle">
                                        <p:cTn id="39" dur="500" fill="hold"/>
                                        <p:tgtEl>
                                          <p:spTgt spid="29"/>
                                        </p:tgtEl>
                                        <p:attrNameLst>
                                          <p:attrName>style.color</p:attrName>
                                        </p:attrNameLst>
                                      </p:cBhvr>
                                      <p:by>
                                        <p:hsl h="0" s="12549" l="25098"/>
                                      </p:by>
                                    </p:animClr>
                                    <p:animClr clrSpc="hsl" dir="cw">
                                      <p:cBhvr>
                                        <p:cTn id="40" dur="500" fill="hold"/>
                                        <p:tgtEl>
                                          <p:spTgt spid="29"/>
                                        </p:tgtEl>
                                        <p:attrNameLst>
                                          <p:attrName>fillcolor</p:attrName>
                                        </p:attrNameLst>
                                      </p:cBhvr>
                                      <p:by>
                                        <p:hsl h="0" s="12549" l="25098"/>
                                      </p:by>
                                    </p:animClr>
                                    <p:animClr clrSpc="hsl" dir="cw">
                                      <p:cBhvr>
                                        <p:cTn id="41" dur="500" fill="hold"/>
                                        <p:tgtEl>
                                          <p:spTgt spid="29"/>
                                        </p:tgtEl>
                                        <p:attrNameLst>
                                          <p:attrName>stroke.color</p:attrName>
                                        </p:attrNameLst>
                                      </p:cBhvr>
                                      <p:by>
                                        <p:hsl h="0" s="12549" l="25098"/>
                                      </p:by>
                                    </p:animClr>
                                    <p:set>
                                      <p:cBhvr>
                                        <p:cTn id="42" dur="500" fill="hold"/>
                                        <p:tgtEl>
                                          <p:spTgt spid="29"/>
                                        </p:tgtEl>
                                        <p:attrNameLst>
                                          <p:attrName>fill.type</p:attrName>
                                        </p:attrNameLst>
                                      </p:cBhvr>
                                      <p:to>
                                        <p:strVal val="solid"/>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145"/>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15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97"/>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054"/>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14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30" presetClass="emph" presetSubtype="0" fill="hold" grpId="1" nodeType="clickEffect">
                                  <p:stCondLst>
                                    <p:cond delay="0"/>
                                  </p:stCondLst>
                                  <p:childTnLst>
                                    <p:animClr clrSpc="hsl" dir="cw">
                                      <p:cBhvr override="childStyle">
                                        <p:cTn id="58" dur="500" fill="hold"/>
                                        <p:tgtEl>
                                          <p:spTgt spid="97"/>
                                        </p:tgtEl>
                                        <p:attrNameLst>
                                          <p:attrName>style.color</p:attrName>
                                        </p:attrNameLst>
                                      </p:cBhvr>
                                      <p:by>
                                        <p:hsl h="0" s="12549" l="25098"/>
                                      </p:by>
                                    </p:animClr>
                                    <p:animClr clrSpc="hsl" dir="cw">
                                      <p:cBhvr>
                                        <p:cTn id="59" dur="500" fill="hold"/>
                                        <p:tgtEl>
                                          <p:spTgt spid="97"/>
                                        </p:tgtEl>
                                        <p:attrNameLst>
                                          <p:attrName>fillcolor</p:attrName>
                                        </p:attrNameLst>
                                      </p:cBhvr>
                                      <p:by>
                                        <p:hsl h="0" s="12549" l="25098"/>
                                      </p:by>
                                    </p:animClr>
                                    <p:animClr clrSpc="hsl" dir="cw">
                                      <p:cBhvr>
                                        <p:cTn id="60" dur="500" fill="hold"/>
                                        <p:tgtEl>
                                          <p:spTgt spid="97"/>
                                        </p:tgtEl>
                                        <p:attrNameLst>
                                          <p:attrName>stroke.color</p:attrName>
                                        </p:attrNameLst>
                                      </p:cBhvr>
                                      <p:by>
                                        <p:hsl h="0" s="12549" l="25098"/>
                                      </p:by>
                                    </p:animClr>
                                    <p:set>
                                      <p:cBhvr>
                                        <p:cTn id="61" dur="500" fill="hold"/>
                                        <p:tgtEl>
                                          <p:spTgt spid="97"/>
                                        </p:tgtEl>
                                        <p:attrNameLst>
                                          <p:attrName>fill.type</p:attrName>
                                        </p:attrNameLst>
                                      </p:cBhvr>
                                      <p:to>
                                        <p:strVal val="solid"/>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nodeType="clickEffect">
                                  <p:stCondLst>
                                    <p:cond delay="0"/>
                                  </p:stCondLst>
                                  <p:childTnLst>
                                    <p:set>
                                      <p:cBhvr>
                                        <p:cTn id="65" dur="1" fill="hold">
                                          <p:stCondLst>
                                            <p:cond delay="0"/>
                                          </p:stCondLst>
                                        </p:cTn>
                                        <p:tgtEl>
                                          <p:spTgt spid="2061"/>
                                        </p:tgtEl>
                                        <p:attrNameLst>
                                          <p:attrName>style.visibility</p:attrName>
                                        </p:attrNameLst>
                                      </p:cBhvr>
                                      <p:to>
                                        <p:strVal val="visible"/>
                                      </p:to>
                                    </p:set>
                                  </p:childTnLst>
                                </p:cTn>
                              </p:par>
                              <p:par>
                                <p:cTn id="66" presetID="1" presetClass="entr" presetSubtype="0" fill="hold" grpId="0" nodeType="withEffect">
                                  <p:stCondLst>
                                    <p:cond delay="0"/>
                                  </p:stCondLst>
                                  <p:childTnLst>
                                    <p:set>
                                      <p:cBhvr>
                                        <p:cTn id="67" dur="1" fill="hold">
                                          <p:stCondLst>
                                            <p:cond delay="0"/>
                                          </p:stCondLst>
                                        </p:cTn>
                                        <p:tgtEl>
                                          <p:spTgt spid="2"/>
                                        </p:tgtEl>
                                        <p:attrNameLst>
                                          <p:attrName>style.visibility</p:attrName>
                                        </p:attrNameLst>
                                      </p:cBhvr>
                                      <p:to>
                                        <p:strVal val="visible"/>
                                      </p:to>
                                    </p:set>
                                  </p:childTnLst>
                                </p:cTn>
                              </p:par>
                              <p:par>
                                <p:cTn id="68" presetID="1" presetClass="entr" presetSubtype="0" fill="hold" nodeType="withEffect">
                                  <p:stCondLst>
                                    <p:cond delay="0"/>
                                  </p:stCondLst>
                                  <p:childTnLst>
                                    <p:set>
                                      <p:cBhvr>
                                        <p:cTn id="69" dur="1" fill="hold">
                                          <p:stCondLst>
                                            <p:cond delay="0"/>
                                          </p:stCondLst>
                                        </p:cTn>
                                        <p:tgtEl>
                                          <p:spTgt spid="2063"/>
                                        </p:tgtEl>
                                        <p:attrNameLst>
                                          <p:attrName>style.visibility</p:attrName>
                                        </p:attrNameLst>
                                      </p:cBhvr>
                                      <p:to>
                                        <p:strVal val="visible"/>
                                      </p:to>
                                    </p:set>
                                  </p:childTnLst>
                                </p:cTn>
                              </p:par>
                              <p:par>
                                <p:cTn id="70" presetID="1" presetClass="entr" presetSubtype="0" fill="hold" nodeType="withEffect">
                                  <p:stCondLst>
                                    <p:cond delay="0"/>
                                  </p:stCondLst>
                                  <p:childTnLst>
                                    <p:set>
                                      <p:cBhvr>
                                        <p:cTn id="71" dur="1" fill="hold">
                                          <p:stCondLst>
                                            <p:cond delay="0"/>
                                          </p:stCondLst>
                                        </p:cTn>
                                        <p:tgtEl>
                                          <p:spTgt spid="2057"/>
                                        </p:tgtEl>
                                        <p:attrNameLst>
                                          <p:attrName>style.visibility</p:attrName>
                                        </p:attrNameLst>
                                      </p:cBhvr>
                                      <p:to>
                                        <p:strVal val="visible"/>
                                      </p:to>
                                    </p:set>
                                  </p:childTnLst>
                                </p:cTn>
                              </p:par>
                              <p:par>
                                <p:cTn id="72" presetID="1" presetClass="entr" presetSubtype="0" fill="hold" nodeType="withEffect">
                                  <p:stCondLst>
                                    <p:cond delay="0"/>
                                  </p:stCondLst>
                                  <p:childTnLst>
                                    <p:set>
                                      <p:cBhvr>
                                        <p:cTn id="73" dur="1" fill="hold">
                                          <p:stCondLst>
                                            <p:cond delay="0"/>
                                          </p:stCondLst>
                                        </p:cTn>
                                        <p:tgtEl>
                                          <p:spTgt spid="2105"/>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30" presetClass="emph" presetSubtype="0" fill="hold" grpId="1" nodeType="clickEffect">
                                  <p:stCondLst>
                                    <p:cond delay="0"/>
                                  </p:stCondLst>
                                  <p:childTnLst>
                                    <p:animClr clrSpc="hsl" dir="cw">
                                      <p:cBhvr override="childStyle">
                                        <p:cTn id="77" dur="500" fill="hold"/>
                                        <p:tgtEl>
                                          <p:spTgt spid="2"/>
                                        </p:tgtEl>
                                        <p:attrNameLst>
                                          <p:attrName>style.color</p:attrName>
                                        </p:attrNameLst>
                                      </p:cBhvr>
                                      <p:by>
                                        <p:hsl h="0" s="12549" l="25098"/>
                                      </p:by>
                                    </p:animClr>
                                    <p:animClr clrSpc="hsl" dir="cw">
                                      <p:cBhvr>
                                        <p:cTn id="78" dur="500" fill="hold"/>
                                        <p:tgtEl>
                                          <p:spTgt spid="2"/>
                                        </p:tgtEl>
                                        <p:attrNameLst>
                                          <p:attrName>fillcolor</p:attrName>
                                        </p:attrNameLst>
                                      </p:cBhvr>
                                      <p:by>
                                        <p:hsl h="0" s="12549" l="25098"/>
                                      </p:by>
                                    </p:animClr>
                                    <p:animClr clrSpc="hsl" dir="cw">
                                      <p:cBhvr>
                                        <p:cTn id="79" dur="500" fill="hold"/>
                                        <p:tgtEl>
                                          <p:spTgt spid="2"/>
                                        </p:tgtEl>
                                        <p:attrNameLst>
                                          <p:attrName>stroke.color</p:attrName>
                                        </p:attrNameLst>
                                      </p:cBhvr>
                                      <p:by>
                                        <p:hsl h="0" s="12549" l="25098"/>
                                      </p:by>
                                    </p:animClr>
                                    <p:set>
                                      <p:cBhvr>
                                        <p:cTn id="80" dur="500" fill="hold"/>
                                        <p:tgtEl>
                                          <p:spTgt spid="2"/>
                                        </p:tgtEl>
                                        <p:attrNameLst>
                                          <p:attrName>fill.type</p:attrName>
                                        </p:attrNameLst>
                                      </p:cBhvr>
                                      <p:to>
                                        <p:strVal val="solid"/>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99"/>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11"/>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18"/>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5"/>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30"/>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2109"/>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31"/>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10"/>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63"/>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9" presetClass="emph" presetSubtype="0" grpId="1" nodeType="clickEffect">
                                  <p:stCondLst>
                                    <p:cond delay="0"/>
                                  </p:stCondLst>
                                  <p:childTnLst>
                                    <p:set>
                                      <p:cBhvr rctx="PPT">
                                        <p:cTn id="104" dur="indefinite"/>
                                        <p:tgtEl>
                                          <p:spTgt spid="5"/>
                                        </p:tgtEl>
                                        <p:attrNameLst>
                                          <p:attrName>style.opacity</p:attrName>
                                        </p:attrNameLst>
                                      </p:cBhvr>
                                      <p:to>
                                        <p:strVal val="0.5"/>
                                      </p:to>
                                    </p:set>
                                    <p:animEffect filter="image" prLst="opacity: 0.5">
                                      <p:cBhvr rctx="IE">
                                        <p:cTn id="105" dur="indefinite"/>
                                        <p:tgtEl>
                                          <p:spTgt spid="5"/>
                                        </p:tgtEl>
                                      </p:cBhvr>
                                    </p:animEffect>
                                  </p:childTnLst>
                                </p:cTn>
                              </p:par>
                              <p:par>
                                <p:cTn id="106" presetID="9" presetClass="emph" presetSubtype="0" grpId="1" nodeType="withEffect">
                                  <p:stCondLst>
                                    <p:cond delay="0"/>
                                  </p:stCondLst>
                                  <p:childTnLst>
                                    <p:set>
                                      <p:cBhvr rctx="PPT">
                                        <p:cTn id="107" dur="indefinite"/>
                                        <p:tgtEl>
                                          <p:spTgt spid="30"/>
                                        </p:tgtEl>
                                        <p:attrNameLst>
                                          <p:attrName>style.opacity</p:attrName>
                                        </p:attrNameLst>
                                      </p:cBhvr>
                                      <p:to>
                                        <p:strVal val="0.5"/>
                                      </p:to>
                                    </p:set>
                                    <p:animEffect filter="image" prLst="opacity: 0.5">
                                      <p:cBhvr rctx="IE">
                                        <p:cTn id="108" dur="indefinite"/>
                                        <p:tgtEl>
                                          <p:spTgt spid="30"/>
                                        </p:tgtEl>
                                      </p:cBhvr>
                                    </p:animEffect>
                                  </p:childTnLst>
                                </p:cTn>
                              </p:par>
                              <p:par>
                                <p:cTn id="109" presetID="9" presetClass="emph" presetSubtype="0" grpId="1" nodeType="withEffect">
                                  <p:stCondLst>
                                    <p:cond delay="0"/>
                                  </p:stCondLst>
                                  <p:childTnLst>
                                    <p:set>
                                      <p:cBhvr rctx="PPT">
                                        <p:cTn id="110" dur="indefinite"/>
                                        <p:tgtEl>
                                          <p:spTgt spid="31"/>
                                        </p:tgtEl>
                                        <p:attrNameLst>
                                          <p:attrName>style.opacity</p:attrName>
                                        </p:attrNameLst>
                                      </p:cBhvr>
                                      <p:to>
                                        <p:strVal val="0.5"/>
                                      </p:to>
                                    </p:set>
                                    <p:animEffect filter="image" prLst="opacity: 0.5">
                                      <p:cBhvr rctx="IE">
                                        <p:cTn id="111" dur="indefinite"/>
                                        <p:tgtEl>
                                          <p:spTgt spid="31"/>
                                        </p:tgtEl>
                                      </p:cBhvr>
                                    </p:animEffect>
                                  </p:childTnLst>
                                </p:cTn>
                              </p:par>
                              <p:par>
                                <p:cTn id="112" presetID="9" presetClass="emph" presetSubtype="0" grpId="1" nodeType="withEffect">
                                  <p:stCondLst>
                                    <p:cond delay="0"/>
                                  </p:stCondLst>
                                  <p:childTnLst>
                                    <p:set>
                                      <p:cBhvr rctx="PPT">
                                        <p:cTn id="113" dur="indefinite"/>
                                        <p:tgtEl>
                                          <p:spTgt spid="63"/>
                                        </p:tgtEl>
                                        <p:attrNameLst>
                                          <p:attrName>style.opacity</p:attrName>
                                        </p:attrNameLst>
                                      </p:cBhvr>
                                      <p:to>
                                        <p:strVal val="0.5"/>
                                      </p:to>
                                    </p:set>
                                    <p:animEffect filter="image" prLst="opacity: 0.5">
                                      <p:cBhvr rctx="IE">
                                        <p:cTn id="114" dur="indefinite"/>
                                        <p:tgtEl>
                                          <p:spTgt spid="63"/>
                                        </p:tgtEl>
                                      </p:cBhvr>
                                    </p:animEffec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6"/>
                                        </p:tgtEl>
                                        <p:attrNameLst>
                                          <p:attrName>style.visibility</p:attrName>
                                        </p:attrNameLst>
                                      </p:cBhvr>
                                      <p:to>
                                        <p:strVal val="visible"/>
                                      </p:to>
                                    </p:set>
                                  </p:childTnLst>
                                </p:cTn>
                              </p:par>
                              <p:par>
                                <p:cTn id="119" presetID="1" presetClass="entr" presetSubtype="0" fill="hold" nodeType="withEffect">
                                  <p:stCondLst>
                                    <p:cond delay="0"/>
                                  </p:stCondLst>
                                  <p:childTnLst>
                                    <p:set>
                                      <p:cBhvr>
                                        <p:cTn id="120" dur="1" fill="hold">
                                          <p:stCondLst>
                                            <p:cond delay="0"/>
                                          </p:stCondLst>
                                        </p:cTn>
                                        <p:tgtEl>
                                          <p:spTgt spid="35"/>
                                        </p:tgtEl>
                                        <p:attrNameLst>
                                          <p:attrName>style.visibility</p:attrName>
                                        </p:attrNameLst>
                                      </p:cBhvr>
                                      <p:to>
                                        <p:strVal val="visible"/>
                                      </p:to>
                                    </p:set>
                                  </p:childTnLst>
                                </p:cTn>
                              </p:par>
                              <p:par>
                                <p:cTn id="121" presetID="1" presetClass="entr" presetSubtype="0" fill="hold" nodeType="withEffect">
                                  <p:stCondLst>
                                    <p:cond delay="0"/>
                                  </p:stCondLst>
                                  <p:childTnLst>
                                    <p:set>
                                      <p:cBhvr>
                                        <p:cTn id="122" dur="1" fill="hold">
                                          <p:stCondLst>
                                            <p:cond delay="0"/>
                                          </p:stCondLst>
                                        </p:cTn>
                                        <p:tgtEl>
                                          <p:spTgt spid="2084"/>
                                        </p:tgtEl>
                                        <p:attrNameLst>
                                          <p:attrName>style.visibility</p:attrName>
                                        </p:attrNameLst>
                                      </p:cBhvr>
                                      <p:to>
                                        <p:strVal val="visible"/>
                                      </p:to>
                                    </p:set>
                                  </p:childTnLst>
                                </p:cTn>
                              </p:par>
                              <p:par>
                                <p:cTn id="123" presetID="1" presetClass="entr" presetSubtype="0" fill="hold" nodeType="withEffect">
                                  <p:stCondLst>
                                    <p:cond delay="0"/>
                                  </p:stCondLst>
                                  <p:childTnLst>
                                    <p:set>
                                      <p:cBhvr>
                                        <p:cTn id="124" dur="1" fill="hold">
                                          <p:stCondLst>
                                            <p:cond delay="0"/>
                                          </p:stCondLst>
                                        </p:cTn>
                                        <p:tgtEl>
                                          <p:spTgt spid="2081"/>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9" presetClass="emph" presetSubtype="0" grpId="1" nodeType="clickEffect">
                                  <p:stCondLst>
                                    <p:cond delay="0"/>
                                  </p:stCondLst>
                                  <p:childTnLst>
                                    <p:set>
                                      <p:cBhvr rctx="PPT">
                                        <p:cTn id="128" dur="indefinite"/>
                                        <p:tgtEl>
                                          <p:spTgt spid="6"/>
                                        </p:tgtEl>
                                        <p:attrNameLst>
                                          <p:attrName>style.opacity</p:attrName>
                                        </p:attrNameLst>
                                      </p:cBhvr>
                                      <p:to>
                                        <p:strVal val="0.5"/>
                                      </p:to>
                                    </p:set>
                                    <p:animEffect filter="image" prLst="opacity: 0.5">
                                      <p:cBhvr rctx="IE">
                                        <p:cTn id="129" dur="indefinite"/>
                                        <p:tgtEl>
                                          <p:spTgt spid="6"/>
                                        </p:tgtEl>
                                      </p:cBhvr>
                                    </p:animEffect>
                                  </p:childTnLst>
                                </p:cTn>
                              </p:par>
                            </p:childTnLst>
                          </p:cTn>
                        </p:par>
                      </p:childTnLst>
                    </p:cTn>
                  </p:par>
                  <p:par>
                    <p:cTn id="130" fill="hold">
                      <p:stCondLst>
                        <p:cond delay="indefinite"/>
                      </p:stCondLst>
                      <p:childTnLst>
                        <p:par>
                          <p:cTn id="131" fill="hold">
                            <p:stCondLst>
                              <p:cond delay="0"/>
                            </p:stCondLst>
                            <p:childTnLst>
                              <p:par>
                                <p:cTn id="132" presetID="1" presetClass="entr" presetSubtype="0" fill="hold" nodeType="clickEffect">
                                  <p:stCondLst>
                                    <p:cond delay="0"/>
                                  </p:stCondLst>
                                  <p:childTnLst>
                                    <p:set>
                                      <p:cBhvr>
                                        <p:cTn id="133" dur="1" fill="hold">
                                          <p:stCondLst>
                                            <p:cond delay="0"/>
                                          </p:stCondLst>
                                        </p:cTn>
                                        <p:tgtEl>
                                          <p:spTgt spid="102"/>
                                        </p:tgtEl>
                                        <p:attrNameLst>
                                          <p:attrName>style.visibility</p:attrName>
                                        </p:attrNameLst>
                                      </p:cBhvr>
                                      <p:to>
                                        <p:strVal val="visible"/>
                                      </p:to>
                                    </p:set>
                                  </p:childTnLst>
                                </p:cTn>
                              </p:par>
                              <p:par>
                                <p:cTn id="134" presetID="1" presetClass="entr" presetSubtype="0" fill="hold" nodeType="withEffect">
                                  <p:stCondLst>
                                    <p:cond delay="0"/>
                                  </p:stCondLst>
                                  <p:childTnLst>
                                    <p:set>
                                      <p:cBhvr>
                                        <p:cTn id="135" dur="1" fill="hold">
                                          <p:stCondLst>
                                            <p:cond delay="0"/>
                                          </p:stCondLst>
                                        </p:cTn>
                                        <p:tgtEl>
                                          <p:spTgt spid="2068"/>
                                        </p:tgtEl>
                                        <p:attrNameLst>
                                          <p:attrName>style.visibility</p:attrName>
                                        </p:attrNameLst>
                                      </p:cBhvr>
                                      <p:to>
                                        <p:strVal val="visible"/>
                                      </p:to>
                                    </p:set>
                                  </p:childTnLst>
                                </p:cTn>
                              </p:par>
                              <p:par>
                                <p:cTn id="136" presetID="1" presetClass="entr" presetSubtype="0" fill="hold" nodeType="withEffect">
                                  <p:stCondLst>
                                    <p:cond delay="0"/>
                                  </p:stCondLst>
                                  <p:childTnLst>
                                    <p:set>
                                      <p:cBhvr>
                                        <p:cTn id="137" dur="1" fill="hold">
                                          <p:stCondLst>
                                            <p:cond delay="0"/>
                                          </p:stCondLst>
                                        </p:cTn>
                                        <p:tgtEl>
                                          <p:spTgt spid="39"/>
                                        </p:tgtEl>
                                        <p:attrNameLst>
                                          <p:attrName>style.visibility</p:attrName>
                                        </p:attrNameLst>
                                      </p:cBhvr>
                                      <p:to>
                                        <p:strVal val="visible"/>
                                      </p:to>
                                    </p:set>
                                  </p:childTnLst>
                                </p:cTn>
                              </p:par>
                              <p:par>
                                <p:cTn id="138" presetID="1" presetClass="entr" presetSubtype="0" fill="hold" grpId="0" nodeType="withEffect">
                                  <p:stCondLst>
                                    <p:cond delay="0"/>
                                  </p:stCondLst>
                                  <p:childTnLst>
                                    <p:set>
                                      <p:cBhvr>
                                        <p:cTn id="139" dur="1" fill="hold">
                                          <p:stCondLst>
                                            <p:cond delay="0"/>
                                          </p:stCondLst>
                                        </p:cTn>
                                        <p:tgtEl>
                                          <p:spTgt spid="7"/>
                                        </p:tgtEl>
                                        <p:attrNameLst>
                                          <p:attrName>style.visibility</p:attrName>
                                        </p:attrNameLst>
                                      </p:cBhvr>
                                      <p:to>
                                        <p:strVal val="visible"/>
                                      </p:to>
                                    </p:set>
                                  </p:childTnLst>
                                </p:cTn>
                              </p:par>
                              <p:par>
                                <p:cTn id="140" presetID="1" presetClass="entr" presetSubtype="0" fill="hold" nodeType="withEffect">
                                  <p:stCondLst>
                                    <p:cond delay="0"/>
                                  </p:stCondLst>
                                  <p:childTnLst>
                                    <p:set>
                                      <p:cBhvr>
                                        <p:cTn id="141" dur="1" fill="hold">
                                          <p:stCondLst>
                                            <p:cond delay="0"/>
                                          </p:stCondLst>
                                        </p:cTn>
                                        <p:tgtEl>
                                          <p:spTgt spid="104"/>
                                        </p:tgtEl>
                                        <p:attrNameLst>
                                          <p:attrName>style.visibility</p:attrName>
                                        </p:attrNameLst>
                                      </p:cBhvr>
                                      <p:to>
                                        <p:strVal val="visible"/>
                                      </p:to>
                                    </p:set>
                                  </p:childTnLst>
                                </p:cTn>
                              </p:par>
                              <p:par>
                                <p:cTn id="142" presetID="1" presetClass="entr" presetSubtype="0" fill="hold" grpId="0" nodeType="withEffect">
                                  <p:stCondLst>
                                    <p:cond delay="0"/>
                                  </p:stCondLst>
                                  <p:childTnLst>
                                    <p:set>
                                      <p:cBhvr>
                                        <p:cTn id="143" dur="1" fill="hold">
                                          <p:stCondLst>
                                            <p:cond delay="0"/>
                                          </p:stCondLst>
                                        </p:cTn>
                                        <p:tgtEl>
                                          <p:spTgt spid="32"/>
                                        </p:tgtEl>
                                        <p:attrNameLst>
                                          <p:attrName>style.visibility</p:attrName>
                                        </p:attrNameLst>
                                      </p:cBhvr>
                                      <p:to>
                                        <p:strVal val="visible"/>
                                      </p:to>
                                    </p:set>
                                  </p:childTnLst>
                                </p:cTn>
                              </p:par>
                              <p:par>
                                <p:cTn id="144" presetID="1" presetClass="entr" presetSubtype="0" fill="hold" grpId="0" nodeType="withEffect">
                                  <p:stCondLst>
                                    <p:cond delay="0"/>
                                  </p:stCondLst>
                                  <p:childTnLst>
                                    <p:set>
                                      <p:cBhvr>
                                        <p:cTn id="145" dur="1" fill="hold">
                                          <p:stCondLst>
                                            <p:cond delay="0"/>
                                          </p:stCondLst>
                                        </p:cTn>
                                        <p:tgtEl>
                                          <p:spTgt spid="26"/>
                                        </p:tgtEl>
                                        <p:attrNameLst>
                                          <p:attrName>style.visibility</p:attrName>
                                        </p:attrNameLst>
                                      </p:cBhvr>
                                      <p:to>
                                        <p:strVal val="visible"/>
                                      </p:to>
                                    </p:set>
                                  </p:childTnLst>
                                </p:cTn>
                              </p:par>
                              <p:par>
                                <p:cTn id="146" presetID="1" presetClass="entr" presetSubtype="0" fill="hold" nodeType="withEffect">
                                  <p:stCondLst>
                                    <p:cond delay="0"/>
                                  </p:stCondLst>
                                  <p:childTnLst>
                                    <p:set>
                                      <p:cBhvr>
                                        <p:cTn id="147" dur="1" fill="hold">
                                          <p:stCondLst>
                                            <p:cond delay="0"/>
                                          </p:stCondLst>
                                        </p:cTn>
                                        <p:tgtEl>
                                          <p:spTgt spid="45"/>
                                        </p:tgtEl>
                                        <p:attrNameLst>
                                          <p:attrName>style.visibility</p:attrName>
                                        </p:attrNameLst>
                                      </p:cBhvr>
                                      <p:to>
                                        <p:strVal val="visible"/>
                                      </p:to>
                                    </p:set>
                                  </p:childTnLst>
                                </p:cTn>
                              </p:par>
                            </p:childTnLst>
                          </p:cTn>
                        </p:par>
                      </p:childTnLst>
                    </p:cTn>
                  </p:par>
                  <p:par>
                    <p:cTn id="148" fill="hold">
                      <p:stCondLst>
                        <p:cond delay="indefinite"/>
                      </p:stCondLst>
                      <p:childTnLst>
                        <p:par>
                          <p:cTn id="149" fill="hold">
                            <p:stCondLst>
                              <p:cond delay="0"/>
                            </p:stCondLst>
                            <p:childTnLst>
                              <p:par>
                                <p:cTn id="150" presetID="9" presetClass="emph" presetSubtype="0" grpId="1" nodeType="clickEffect">
                                  <p:stCondLst>
                                    <p:cond delay="0"/>
                                  </p:stCondLst>
                                  <p:childTnLst>
                                    <p:set>
                                      <p:cBhvr rctx="PPT">
                                        <p:cTn id="151" dur="indefinite"/>
                                        <p:tgtEl>
                                          <p:spTgt spid="7"/>
                                        </p:tgtEl>
                                        <p:attrNameLst>
                                          <p:attrName>style.opacity</p:attrName>
                                        </p:attrNameLst>
                                      </p:cBhvr>
                                      <p:to>
                                        <p:strVal val="0.5"/>
                                      </p:to>
                                    </p:set>
                                    <p:animEffect filter="image" prLst="opacity: 0.5">
                                      <p:cBhvr rctx="IE">
                                        <p:cTn id="152" dur="indefinite"/>
                                        <p:tgtEl>
                                          <p:spTgt spid="7"/>
                                        </p:tgtEl>
                                      </p:cBhvr>
                                    </p:animEffect>
                                  </p:childTnLst>
                                </p:cTn>
                              </p:par>
                              <p:par>
                                <p:cTn id="153" presetID="9" presetClass="emph" presetSubtype="0" grpId="1" nodeType="withEffect">
                                  <p:stCondLst>
                                    <p:cond delay="0"/>
                                  </p:stCondLst>
                                  <p:childTnLst>
                                    <p:set>
                                      <p:cBhvr rctx="PPT">
                                        <p:cTn id="154" dur="indefinite"/>
                                        <p:tgtEl>
                                          <p:spTgt spid="32"/>
                                        </p:tgtEl>
                                        <p:attrNameLst>
                                          <p:attrName>style.opacity</p:attrName>
                                        </p:attrNameLst>
                                      </p:cBhvr>
                                      <p:to>
                                        <p:strVal val="0.5"/>
                                      </p:to>
                                    </p:set>
                                    <p:animEffect filter="image" prLst="opacity: 0.5">
                                      <p:cBhvr rctx="IE">
                                        <p:cTn id="155" dur="indefinite"/>
                                        <p:tgtEl>
                                          <p:spTgt spid="32"/>
                                        </p:tgtEl>
                                      </p:cBhvr>
                                    </p:animEffect>
                                  </p:childTnLst>
                                </p:cTn>
                              </p:par>
                              <p:par>
                                <p:cTn id="156" presetID="9" presetClass="emph" presetSubtype="0" grpId="1" nodeType="withEffect">
                                  <p:stCondLst>
                                    <p:cond delay="0"/>
                                  </p:stCondLst>
                                  <p:childTnLst>
                                    <p:set>
                                      <p:cBhvr rctx="PPT">
                                        <p:cTn id="157" dur="indefinite"/>
                                        <p:tgtEl>
                                          <p:spTgt spid="26"/>
                                        </p:tgtEl>
                                        <p:attrNameLst>
                                          <p:attrName>style.opacity</p:attrName>
                                        </p:attrNameLst>
                                      </p:cBhvr>
                                      <p:to>
                                        <p:strVal val="0.5"/>
                                      </p:to>
                                    </p:set>
                                    <p:animEffect filter="image" prLst="opacity: 0.5">
                                      <p:cBhvr rctx="IE">
                                        <p:cTn id="158" dur="indefinite"/>
                                        <p:tgtEl>
                                          <p:spTgt spid="26"/>
                                        </p:tgtEl>
                                      </p:cBhvr>
                                    </p:animEffec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nodeType="clickEffect">
                                  <p:stCondLst>
                                    <p:cond delay="0"/>
                                  </p:stCondLst>
                                  <p:childTnLst>
                                    <p:set>
                                      <p:cBhvr>
                                        <p:cTn id="162" dur="1" fill="hold">
                                          <p:stCondLst>
                                            <p:cond delay="0"/>
                                          </p:stCondLst>
                                        </p:cTn>
                                        <p:tgtEl>
                                          <p:spTgt spid="2076"/>
                                        </p:tgtEl>
                                        <p:attrNameLst>
                                          <p:attrName>style.visibility</p:attrName>
                                        </p:attrNameLst>
                                      </p:cBhvr>
                                      <p:to>
                                        <p:strVal val="visible"/>
                                      </p:to>
                                    </p:set>
                                  </p:childTnLst>
                                </p:cTn>
                              </p:par>
                              <p:par>
                                <p:cTn id="163" presetID="1" presetClass="entr" presetSubtype="0" fill="hold" nodeType="withEffect">
                                  <p:stCondLst>
                                    <p:cond delay="0"/>
                                  </p:stCondLst>
                                  <p:childTnLst>
                                    <p:set>
                                      <p:cBhvr>
                                        <p:cTn id="164" dur="1" fill="hold">
                                          <p:stCondLst>
                                            <p:cond delay="0"/>
                                          </p:stCondLst>
                                        </p:cTn>
                                        <p:tgtEl>
                                          <p:spTgt spid="2074"/>
                                        </p:tgtEl>
                                        <p:attrNameLst>
                                          <p:attrName>style.visibility</p:attrName>
                                        </p:attrNameLst>
                                      </p:cBhvr>
                                      <p:to>
                                        <p:strVal val="visible"/>
                                      </p:to>
                                    </p:set>
                                  </p:childTnLst>
                                </p:cTn>
                              </p:par>
                              <p:par>
                                <p:cTn id="165" presetID="1" presetClass="entr" presetSubtype="0" fill="hold" grpId="0" nodeType="withEffect">
                                  <p:stCondLst>
                                    <p:cond delay="0"/>
                                  </p:stCondLst>
                                  <p:childTnLst>
                                    <p:set>
                                      <p:cBhvr>
                                        <p:cTn id="166" dur="1" fill="hold">
                                          <p:stCondLst>
                                            <p:cond delay="0"/>
                                          </p:stCondLst>
                                        </p:cTn>
                                        <p:tgtEl>
                                          <p:spTgt spid="61"/>
                                        </p:tgtEl>
                                        <p:attrNameLst>
                                          <p:attrName>style.visibility</p:attrName>
                                        </p:attrNameLst>
                                      </p:cBhvr>
                                      <p:to>
                                        <p:strVal val="visible"/>
                                      </p:to>
                                    </p:set>
                                  </p:childTnLst>
                                </p:cTn>
                              </p:par>
                              <p:par>
                                <p:cTn id="167" presetID="1" presetClass="entr" presetSubtype="0" fill="hold" grpId="0" nodeType="withEffect">
                                  <p:stCondLst>
                                    <p:cond delay="0"/>
                                  </p:stCondLst>
                                  <p:childTnLst>
                                    <p:set>
                                      <p:cBhvr>
                                        <p:cTn id="168" dur="1" fill="hold">
                                          <p:stCondLst>
                                            <p:cond delay="0"/>
                                          </p:stCondLst>
                                        </p:cTn>
                                        <p:tgtEl>
                                          <p:spTgt spid="41"/>
                                        </p:tgtEl>
                                        <p:attrNameLst>
                                          <p:attrName>style.visibility</p:attrName>
                                        </p:attrNameLst>
                                      </p:cBhvr>
                                      <p:to>
                                        <p:strVal val="visible"/>
                                      </p:to>
                                    </p:set>
                                  </p:childTnLst>
                                </p:cTn>
                              </p:par>
                              <p:par>
                                <p:cTn id="169" presetID="1" presetClass="entr" presetSubtype="0" fill="hold" grpId="0" nodeType="withEffect">
                                  <p:stCondLst>
                                    <p:cond delay="0"/>
                                  </p:stCondLst>
                                  <p:childTnLst>
                                    <p:set>
                                      <p:cBhvr>
                                        <p:cTn id="170" dur="1" fill="hold">
                                          <p:stCondLst>
                                            <p:cond delay="0"/>
                                          </p:stCondLst>
                                        </p:cTn>
                                        <p:tgtEl>
                                          <p:spTgt spid="36"/>
                                        </p:tgtEl>
                                        <p:attrNameLst>
                                          <p:attrName>style.visibility</p:attrName>
                                        </p:attrNameLst>
                                      </p:cBhvr>
                                      <p:to>
                                        <p:strVal val="visible"/>
                                      </p:to>
                                    </p:set>
                                  </p:childTnLst>
                                </p:cTn>
                              </p:par>
                              <p:par>
                                <p:cTn id="171" presetID="1" presetClass="entr" presetSubtype="0" fill="hold" nodeType="withEffect">
                                  <p:stCondLst>
                                    <p:cond delay="0"/>
                                  </p:stCondLst>
                                  <p:childTnLst>
                                    <p:set>
                                      <p:cBhvr>
                                        <p:cTn id="172" dur="1" fill="hold">
                                          <p:stCondLst>
                                            <p:cond delay="0"/>
                                          </p:stCondLst>
                                        </p:cTn>
                                        <p:tgtEl>
                                          <p:spTgt spid="52"/>
                                        </p:tgtEl>
                                        <p:attrNameLst>
                                          <p:attrName>style.visibility</p:attrName>
                                        </p:attrNameLst>
                                      </p:cBhvr>
                                      <p:to>
                                        <p:strVal val="visible"/>
                                      </p:to>
                                    </p:set>
                                  </p:childTnLst>
                                </p:cTn>
                              </p:par>
                              <p:par>
                                <p:cTn id="173" presetID="1" presetClass="entr" presetSubtype="0" fill="hold" nodeType="withEffect">
                                  <p:stCondLst>
                                    <p:cond delay="0"/>
                                  </p:stCondLst>
                                  <p:childTnLst>
                                    <p:set>
                                      <p:cBhvr>
                                        <p:cTn id="174" dur="1" fill="hold">
                                          <p:stCondLst>
                                            <p:cond delay="0"/>
                                          </p:stCondLst>
                                        </p:cTn>
                                        <p:tgtEl>
                                          <p:spTgt spid="22"/>
                                        </p:tgtEl>
                                        <p:attrNameLst>
                                          <p:attrName>style.visibility</p:attrName>
                                        </p:attrNameLst>
                                      </p:cBhvr>
                                      <p:to>
                                        <p:strVal val="visible"/>
                                      </p:to>
                                    </p:set>
                                  </p:childTnLst>
                                </p:cTn>
                              </p:par>
                              <p:par>
                                <p:cTn id="175" presetID="1" presetClass="entr" presetSubtype="0" fill="hold" nodeType="withEffect">
                                  <p:stCondLst>
                                    <p:cond delay="0"/>
                                  </p:stCondLst>
                                  <p:childTnLst>
                                    <p:set>
                                      <p:cBhvr>
                                        <p:cTn id="176" dur="1" fill="hold">
                                          <p:stCondLst>
                                            <p:cond delay="0"/>
                                          </p:stCondLst>
                                        </p:cTn>
                                        <p:tgtEl>
                                          <p:spTgt spid="56"/>
                                        </p:tgtEl>
                                        <p:attrNameLst>
                                          <p:attrName>style.visibility</p:attrName>
                                        </p:attrNameLst>
                                      </p:cBhvr>
                                      <p:to>
                                        <p:strVal val="visible"/>
                                      </p:to>
                                    </p:set>
                                  </p:childTnLst>
                                </p:cTn>
                              </p:par>
                              <p:par>
                                <p:cTn id="177" presetID="1" presetClass="entr" presetSubtype="0" fill="hold" nodeType="withEffect">
                                  <p:stCondLst>
                                    <p:cond delay="0"/>
                                  </p:stCondLst>
                                  <p:childTnLst>
                                    <p:set>
                                      <p:cBhvr>
                                        <p:cTn id="178" dur="1" fill="hold">
                                          <p:stCondLst>
                                            <p:cond delay="0"/>
                                          </p:stCondLst>
                                        </p:cTn>
                                        <p:tgtEl>
                                          <p:spTgt spid="54"/>
                                        </p:tgtEl>
                                        <p:attrNameLst>
                                          <p:attrName>style.visibility</p:attrName>
                                        </p:attrNameLst>
                                      </p:cBhvr>
                                      <p:to>
                                        <p:strVal val="visible"/>
                                      </p:to>
                                    </p:set>
                                  </p:childTnLst>
                                </p:cTn>
                              </p:par>
                              <p:par>
                                <p:cTn id="179" presetID="1" presetClass="entr" presetSubtype="0" fill="hold" grpId="0" nodeType="withEffect">
                                  <p:stCondLst>
                                    <p:cond delay="0"/>
                                  </p:stCondLst>
                                  <p:childTnLst>
                                    <p:set>
                                      <p:cBhvr>
                                        <p:cTn id="180" dur="1" fill="hold">
                                          <p:stCondLst>
                                            <p:cond delay="0"/>
                                          </p:stCondLst>
                                        </p:cTn>
                                        <p:tgtEl>
                                          <p:spTgt spid="40"/>
                                        </p:tgtEl>
                                        <p:attrNameLst>
                                          <p:attrName>style.visibility</p:attrName>
                                        </p:attrNameLst>
                                      </p:cBhvr>
                                      <p:to>
                                        <p:strVal val="visible"/>
                                      </p:to>
                                    </p:set>
                                  </p:childTnLst>
                                </p:cTn>
                              </p:par>
                              <p:par>
                                <p:cTn id="181" presetID="1" presetClass="entr" presetSubtype="0" fill="hold" nodeType="withEffect">
                                  <p:stCondLst>
                                    <p:cond delay="0"/>
                                  </p:stCondLst>
                                  <p:childTnLst>
                                    <p:set>
                                      <p:cBhvr>
                                        <p:cTn id="182" dur="1" fill="hold">
                                          <p:stCondLst>
                                            <p:cond delay="0"/>
                                          </p:stCondLst>
                                        </p:cTn>
                                        <p:tgtEl>
                                          <p:spTgt spid="8"/>
                                        </p:tgtEl>
                                        <p:attrNameLst>
                                          <p:attrName>style.visibility</p:attrName>
                                        </p:attrNameLst>
                                      </p:cBhvr>
                                      <p:to>
                                        <p:strVal val="visible"/>
                                      </p:to>
                                    </p:set>
                                  </p:childTnLst>
                                </p:cTn>
                              </p:par>
                              <p:par>
                                <p:cTn id="183" presetID="1" presetClass="entr" presetSubtype="0" fill="hold" nodeType="withEffect">
                                  <p:stCondLst>
                                    <p:cond delay="0"/>
                                  </p:stCondLst>
                                  <p:childTnLst>
                                    <p:set>
                                      <p:cBhvr>
                                        <p:cTn id="184" dur="1" fill="hold">
                                          <p:stCondLst>
                                            <p:cond delay="0"/>
                                          </p:stCondLst>
                                        </p:cTn>
                                        <p:tgtEl>
                                          <p:spTgt spid="2051"/>
                                        </p:tgtEl>
                                        <p:attrNameLst>
                                          <p:attrName>style.visibility</p:attrName>
                                        </p:attrNameLst>
                                      </p:cBhvr>
                                      <p:to>
                                        <p:strVal val="visible"/>
                                      </p:to>
                                    </p:set>
                                  </p:childTnLst>
                                </p:cTn>
                              </p:par>
                              <p:par>
                                <p:cTn id="185" presetID="1" presetClass="entr" presetSubtype="0" fill="hold" grpId="0" nodeType="withEffect">
                                  <p:stCondLst>
                                    <p:cond delay="0"/>
                                  </p:stCondLst>
                                  <p:childTnLst>
                                    <p:set>
                                      <p:cBhvr>
                                        <p:cTn id="186" dur="1" fill="hold">
                                          <p:stCondLst>
                                            <p:cond delay="0"/>
                                          </p:stCondLst>
                                        </p:cTn>
                                        <p:tgtEl>
                                          <p:spTgt spid="100"/>
                                        </p:tgtEl>
                                        <p:attrNameLst>
                                          <p:attrName>style.visibility</p:attrName>
                                        </p:attrNameLst>
                                      </p:cBhvr>
                                      <p:to>
                                        <p:strVal val="visible"/>
                                      </p:to>
                                    </p:set>
                                  </p:childTnLst>
                                </p:cTn>
                              </p:par>
                              <p:par>
                                <p:cTn id="187" presetID="1" presetClass="entr" presetSubtype="0" fill="hold" grpId="0" nodeType="withEffect">
                                  <p:stCondLst>
                                    <p:cond delay="0"/>
                                  </p:stCondLst>
                                  <p:childTnLst>
                                    <p:set>
                                      <p:cBhvr>
                                        <p:cTn id="188" dur="1" fill="hold">
                                          <p:stCondLst>
                                            <p:cond delay="0"/>
                                          </p:stCondLst>
                                        </p:cTn>
                                        <p:tgtEl>
                                          <p:spTgt spid="62"/>
                                        </p:tgtEl>
                                        <p:attrNameLst>
                                          <p:attrName>style.visibility</p:attrName>
                                        </p:attrNameLst>
                                      </p:cBhvr>
                                      <p:to>
                                        <p:strVal val="visible"/>
                                      </p:to>
                                    </p:set>
                                  </p:childTnLst>
                                </p:cTn>
                              </p:par>
                              <p:par>
                                <p:cTn id="189" presetID="1" presetClass="entr" presetSubtype="0" fill="hold" grpId="0" nodeType="withEffect">
                                  <p:stCondLst>
                                    <p:cond delay="0"/>
                                  </p:stCondLst>
                                  <p:childTnLst>
                                    <p:set>
                                      <p:cBhvr>
                                        <p:cTn id="190" dur="1" fill="hold">
                                          <p:stCondLst>
                                            <p:cond delay="0"/>
                                          </p:stCondLst>
                                        </p:cTn>
                                        <p:tgtEl>
                                          <p:spTgt spid="107"/>
                                        </p:tgtEl>
                                        <p:attrNameLst>
                                          <p:attrName>style.visibility</p:attrName>
                                        </p:attrNameLst>
                                      </p:cBhvr>
                                      <p:to>
                                        <p:strVal val="visible"/>
                                      </p:to>
                                    </p:set>
                                  </p:childTnLst>
                                </p:cTn>
                              </p:par>
                              <p:par>
                                <p:cTn id="191" presetID="1" presetClass="entr" presetSubtype="0" fill="hold" nodeType="withEffect">
                                  <p:stCondLst>
                                    <p:cond delay="0"/>
                                  </p:stCondLst>
                                  <p:childTnLst>
                                    <p:set>
                                      <p:cBhvr>
                                        <p:cTn id="192" dur="1" fill="hold">
                                          <p:stCondLst>
                                            <p:cond delay="0"/>
                                          </p:stCondLst>
                                        </p:cTn>
                                        <p:tgtEl>
                                          <p:spTgt spid="2048"/>
                                        </p:tgtEl>
                                        <p:attrNameLst>
                                          <p:attrName>style.visibility</p:attrName>
                                        </p:attrNameLst>
                                      </p:cBhvr>
                                      <p:to>
                                        <p:strVal val="visible"/>
                                      </p:to>
                                    </p:set>
                                  </p:childTnLst>
                                </p:cTn>
                              </p:par>
                              <p:par>
                                <p:cTn id="193" presetID="1" presetClass="entr" presetSubtype="0" fill="hold" nodeType="withEffect">
                                  <p:stCondLst>
                                    <p:cond delay="0"/>
                                  </p:stCondLst>
                                  <p:childTnLst>
                                    <p:set>
                                      <p:cBhvr>
                                        <p:cTn id="194" dur="1" fill="hold">
                                          <p:stCondLst>
                                            <p:cond delay="0"/>
                                          </p:stCondLst>
                                        </p:cTn>
                                        <p:tgtEl>
                                          <p:spTgt spid="2078"/>
                                        </p:tgtEl>
                                        <p:attrNameLst>
                                          <p:attrName>style.visibility</p:attrName>
                                        </p:attrNameLst>
                                      </p:cBhvr>
                                      <p:to>
                                        <p:strVal val="visible"/>
                                      </p:to>
                                    </p:set>
                                  </p:childTnLst>
                                </p:cTn>
                              </p:par>
                              <p:par>
                                <p:cTn id="195" presetID="1" presetClass="entr" presetSubtype="0" fill="hold" nodeType="withEffect">
                                  <p:stCondLst>
                                    <p:cond delay="0"/>
                                  </p:stCondLst>
                                  <p:childTnLst>
                                    <p:set>
                                      <p:cBhvr>
                                        <p:cTn id="196" dur="1" fill="hold">
                                          <p:stCondLst>
                                            <p:cond delay="0"/>
                                          </p:stCondLst>
                                        </p:cTn>
                                        <p:tgtEl>
                                          <p:spTgt spid="9"/>
                                        </p:tgtEl>
                                        <p:attrNameLst>
                                          <p:attrName>style.visibility</p:attrName>
                                        </p:attrNameLst>
                                      </p:cBhvr>
                                      <p:to>
                                        <p:strVal val="visible"/>
                                      </p:to>
                                    </p:set>
                                  </p:childTnLst>
                                </p:cTn>
                              </p:par>
                              <p:par>
                                <p:cTn id="197" presetID="1" presetClass="entr" presetSubtype="0" fill="hold" nodeType="withEffect">
                                  <p:stCondLst>
                                    <p:cond delay="0"/>
                                  </p:stCondLst>
                                  <p:childTnLst>
                                    <p:set>
                                      <p:cBhvr>
                                        <p:cTn id="19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animBg="1"/>
      <p:bldP spid="5" grpId="0" animBg="1"/>
      <p:bldP spid="5" grpId="1" animBg="1"/>
      <p:bldP spid="6" grpId="0" animBg="1"/>
      <p:bldP spid="6" grpId="1" animBg="1"/>
      <p:bldP spid="7" grpId="0" animBg="1"/>
      <p:bldP spid="7" grpId="1" animBg="1"/>
      <p:bldP spid="23" grpId="0" animBg="1"/>
      <p:bldP spid="23" grpId="1" animBg="1"/>
      <p:bldP spid="26" grpId="0" animBg="1"/>
      <p:bldP spid="26"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6" grpId="0" animBg="1"/>
      <p:bldP spid="40" grpId="0" animBg="1"/>
      <p:bldP spid="97" grpId="0" animBg="1"/>
      <p:bldP spid="97" grpId="1" animBg="1"/>
      <p:bldP spid="100" grpId="0" animBg="1"/>
      <p:bldP spid="41" grpId="0" animBg="1"/>
      <p:bldP spid="2" grpId="0" animBg="1"/>
      <p:bldP spid="2" grpId="1" animBg="1"/>
      <p:bldP spid="61" grpId="0" animBg="1"/>
      <p:bldP spid="62" grpId="0" animBg="1"/>
      <p:bldP spid="3" grpId="0" animBg="1"/>
      <p:bldP spid="63" grpId="0" animBg="1"/>
      <p:bldP spid="63"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4" descr="presentatie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1" name="Rectangle 2"/>
          <p:cNvSpPr>
            <a:spLocks noGrp="1" noChangeArrowheads="1"/>
          </p:cNvSpPr>
          <p:nvPr>
            <p:ph type="title"/>
          </p:nvPr>
        </p:nvSpPr>
        <p:spPr>
          <a:xfrm>
            <a:off x="179388" y="549275"/>
            <a:ext cx="6924675" cy="1143000"/>
          </a:xfrm>
        </p:spPr>
        <p:txBody>
          <a:bodyPr/>
          <a:lstStyle/>
          <a:p>
            <a:pPr algn="l"/>
            <a:r>
              <a:rPr lang="nl-BE" sz="3600" smtClean="0">
                <a:solidFill>
                  <a:srgbClr val="5F5F5F"/>
                </a:solidFill>
              </a:rPr>
              <a:t>	Krachtlijnen TP en MN (1)</a:t>
            </a:r>
            <a:endParaRPr lang="nl-NL" sz="3600" smtClean="0">
              <a:solidFill>
                <a:srgbClr val="5F5F5F"/>
              </a:solidFill>
            </a:endParaRPr>
          </a:p>
        </p:txBody>
      </p:sp>
      <p:sp>
        <p:nvSpPr>
          <p:cNvPr id="22532" name="Rectangle 3"/>
          <p:cNvSpPr>
            <a:spLocks noGrp="1" noChangeArrowheads="1"/>
          </p:cNvSpPr>
          <p:nvPr>
            <p:ph type="body" idx="1"/>
          </p:nvPr>
        </p:nvSpPr>
        <p:spPr>
          <a:xfrm>
            <a:off x="179388" y="1989138"/>
            <a:ext cx="8713787" cy="4103687"/>
          </a:xfrm>
        </p:spPr>
        <p:txBody>
          <a:bodyPr/>
          <a:lstStyle/>
          <a:p>
            <a:pPr marL="609600" indent="-609600">
              <a:buFontTx/>
              <a:buAutoNum type="arabicPeriod"/>
            </a:pPr>
            <a:r>
              <a:rPr lang="nl-BE" b="1" dirty="0" smtClean="0">
                <a:solidFill>
                  <a:schemeClr val="accent2"/>
                </a:solidFill>
              </a:rPr>
              <a:t>Eén toegangspoort </a:t>
            </a:r>
            <a:r>
              <a:rPr lang="nl-BE" dirty="0" smtClean="0">
                <a:solidFill>
                  <a:schemeClr val="bg2"/>
                </a:solidFill>
              </a:rPr>
              <a:t>organiseert de toegang tot alle NRTJ voor minderjarigen. </a:t>
            </a:r>
            <a:r>
              <a:rPr lang="nl-BE" b="1" dirty="0" smtClean="0">
                <a:solidFill>
                  <a:schemeClr val="accent2"/>
                </a:solidFill>
              </a:rPr>
              <a:t>Gescheiden</a:t>
            </a:r>
            <a:r>
              <a:rPr lang="nl-BE" dirty="0" smtClean="0">
                <a:solidFill>
                  <a:schemeClr val="bg2"/>
                </a:solidFill>
              </a:rPr>
              <a:t> van behandeling verontrusting (MN) en toegang tot de gerechtelijke hulpverlening.</a:t>
            </a:r>
          </a:p>
          <a:p>
            <a:pPr marL="609600" indent="-609600">
              <a:buFontTx/>
              <a:buAutoNum type="arabicPeriod"/>
            </a:pPr>
            <a:r>
              <a:rPr lang="nl-BE" b="1" dirty="0" smtClean="0">
                <a:solidFill>
                  <a:schemeClr val="accent2"/>
                </a:solidFill>
              </a:rPr>
              <a:t>Scheiding</a:t>
            </a:r>
            <a:r>
              <a:rPr lang="nl-BE" dirty="0" smtClean="0">
                <a:solidFill>
                  <a:schemeClr val="bg2"/>
                </a:solidFill>
              </a:rPr>
              <a:t> D – IS – TW </a:t>
            </a:r>
          </a:p>
          <a:p>
            <a:pPr marL="609600" indent="-609600">
              <a:buFontTx/>
              <a:buAutoNum type="arabicPeriod"/>
            </a:pPr>
            <a:r>
              <a:rPr lang="nl-BE" dirty="0" smtClean="0">
                <a:solidFill>
                  <a:schemeClr val="bg2"/>
                </a:solidFill>
              </a:rPr>
              <a:t>ITP veronderstelt sterker rechtstreeks toegankelijk aanbod </a:t>
            </a:r>
          </a:p>
          <a:p>
            <a:pPr marL="609600" indent="-609600">
              <a:buFontTx/>
              <a:buAutoNum type="arabicPeriod"/>
            </a:pPr>
            <a:endParaRPr lang="nl-BE" dirty="0" smtClean="0">
              <a:solidFill>
                <a:schemeClr val="bg2"/>
              </a:solidFill>
            </a:endParaRPr>
          </a:p>
          <a:p>
            <a:pPr marL="609600" indent="-609600">
              <a:buFontTx/>
              <a:buAutoNum type="arabicPeriod"/>
            </a:pPr>
            <a:endParaRPr lang="nl-BE" dirty="0" smtClean="0">
              <a:solidFill>
                <a:srgbClr val="5F5F5F"/>
              </a:solidFill>
            </a:endParaRPr>
          </a:p>
          <a:p>
            <a:pPr marL="609600" indent="-609600">
              <a:buFontTx/>
              <a:buAutoNum type="arabicPeriod"/>
            </a:pPr>
            <a:endParaRPr lang="nl-BE" b="1" dirty="0" smtClean="0">
              <a:solidFill>
                <a:srgbClr val="5F5F5F"/>
              </a:solidFill>
            </a:endParaRPr>
          </a:p>
          <a:p>
            <a:pPr marL="609600" indent="-609600">
              <a:buFont typeface="Wingdings" pitchFamily="2" charset="2"/>
              <a:buNone/>
            </a:pPr>
            <a:endParaRPr lang="nl-BE" b="1" dirty="0" smtClean="0"/>
          </a:p>
        </p:txBody>
      </p:sp>
      <p:sp>
        <p:nvSpPr>
          <p:cNvPr id="22533" name="Rectangle 3" descr="francis alys 6"/>
          <p:cNvSpPr>
            <a:spLocks noGrp="1" noChangeAspect="1" noChangeArrowheads="1"/>
          </p:cNvSpPr>
          <p:nvPr isPhoto="1"/>
        </p:nvSpPr>
        <p:spPr bwMode="auto">
          <a:xfrm>
            <a:off x="7500938" y="357188"/>
            <a:ext cx="1389062" cy="915987"/>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resentati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p:cNvSpPr>
            <a:spLocks noGrp="1" noChangeArrowheads="1"/>
          </p:cNvSpPr>
          <p:nvPr>
            <p:ph type="title"/>
          </p:nvPr>
        </p:nvSpPr>
        <p:spPr>
          <a:xfrm>
            <a:off x="323850" y="908050"/>
            <a:ext cx="6769100" cy="633413"/>
          </a:xfrm>
          <a:noFill/>
        </p:spPr>
        <p:txBody>
          <a:bodyPr/>
          <a:lstStyle/>
          <a:p>
            <a:r>
              <a:rPr lang="nl-BE" sz="4000" smtClean="0">
                <a:solidFill>
                  <a:schemeClr val="bg1"/>
                </a:solidFill>
              </a:rPr>
              <a:t>Opbouw</a:t>
            </a:r>
          </a:p>
        </p:txBody>
      </p:sp>
      <p:sp>
        <p:nvSpPr>
          <p:cNvPr id="5124" name="Rectangle 4"/>
          <p:cNvSpPr>
            <a:spLocks noGrp="1" noChangeArrowheads="1"/>
          </p:cNvSpPr>
          <p:nvPr>
            <p:ph type="body" idx="1"/>
          </p:nvPr>
        </p:nvSpPr>
        <p:spPr>
          <a:xfrm>
            <a:off x="0" y="1916113"/>
            <a:ext cx="8893175" cy="4249737"/>
          </a:xfrm>
        </p:spPr>
        <p:txBody>
          <a:bodyPr/>
          <a:lstStyle/>
          <a:p>
            <a:pPr marL="971550" lvl="1" indent="-514350">
              <a:buFontTx/>
              <a:buAutoNum type="arabicPeriod"/>
              <a:defRPr/>
            </a:pPr>
            <a:r>
              <a:rPr lang="nl-BE" i="1" dirty="0" err="1" smtClean="0">
                <a:solidFill>
                  <a:schemeClr val="bg2"/>
                </a:solidFill>
              </a:rPr>
              <a:t>Hernias</a:t>
            </a:r>
            <a:r>
              <a:rPr lang="nl-BE" i="1" dirty="0" smtClean="0">
                <a:solidFill>
                  <a:schemeClr val="bg2"/>
                </a:solidFill>
              </a:rPr>
              <a:t> van de jeugdhulpverlening</a:t>
            </a:r>
          </a:p>
          <a:p>
            <a:pPr marL="971550" lvl="1" indent="-514350">
              <a:buFontTx/>
              <a:buAutoNum type="arabicPeriod"/>
              <a:defRPr/>
            </a:pPr>
            <a:endParaRPr lang="nl-BE" i="1" dirty="0" smtClean="0">
              <a:solidFill>
                <a:schemeClr val="bg2"/>
              </a:solidFill>
            </a:endParaRPr>
          </a:p>
          <a:p>
            <a:pPr marL="971550" lvl="1" indent="-514350">
              <a:buFontTx/>
              <a:buAutoNum type="arabicPeriod"/>
              <a:defRPr/>
            </a:pPr>
            <a:r>
              <a:rPr lang="nl-BE" i="1" dirty="0" smtClean="0">
                <a:solidFill>
                  <a:schemeClr val="bg2"/>
                </a:solidFill>
              </a:rPr>
              <a:t>Gedeelde verantwoordelijkheid</a:t>
            </a:r>
          </a:p>
          <a:p>
            <a:pPr marL="971550" lvl="1" indent="-514350">
              <a:buFontTx/>
              <a:buAutoNum type="arabicPeriod"/>
              <a:defRPr/>
            </a:pPr>
            <a:endParaRPr lang="nl-BE" i="1" dirty="0" smtClean="0">
              <a:solidFill>
                <a:schemeClr val="bg2"/>
              </a:solidFill>
            </a:endParaRPr>
          </a:p>
          <a:p>
            <a:pPr marL="971550" lvl="1" indent="-514350">
              <a:buFontTx/>
              <a:buAutoNum type="arabicPeriod"/>
              <a:defRPr/>
            </a:pPr>
            <a:r>
              <a:rPr lang="nl-BE" i="1" dirty="0" smtClean="0">
                <a:solidFill>
                  <a:schemeClr val="bg2"/>
                </a:solidFill>
              </a:rPr>
              <a:t>Het realiseren van continuïteit in IJH: </a:t>
            </a:r>
          </a:p>
          <a:p>
            <a:pPr marL="457200" lvl="1" indent="0">
              <a:buNone/>
              <a:defRPr/>
            </a:pPr>
            <a:r>
              <a:rPr lang="nl-BE" i="1" dirty="0">
                <a:solidFill>
                  <a:schemeClr val="bg2"/>
                </a:solidFill>
              </a:rPr>
              <a:t>	</a:t>
            </a:r>
            <a:r>
              <a:rPr lang="nl-BE" i="1" dirty="0" smtClean="0">
                <a:solidFill>
                  <a:schemeClr val="bg2"/>
                </a:solidFill>
              </a:rPr>
              <a:t>een matrix.</a:t>
            </a:r>
          </a:p>
          <a:p>
            <a:pPr marL="457200" lvl="1" indent="0">
              <a:buNone/>
              <a:defRPr/>
            </a:pPr>
            <a:endParaRPr lang="nl-BE" i="1" dirty="0" smtClean="0">
              <a:solidFill>
                <a:schemeClr val="bg2"/>
              </a:solidFill>
            </a:endParaRPr>
          </a:p>
          <a:p>
            <a:pPr marL="457200" lvl="1" indent="0">
              <a:buNone/>
              <a:defRPr/>
            </a:pPr>
            <a:r>
              <a:rPr lang="nl-BE" i="1" dirty="0" smtClean="0">
                <a:solidFill>
                  <a:schemeClr val="bg2"/>
                </a:solidFill>
              </a:rPr>
              <a:t>4.  Gedeelde kritische vragen</a:t>
            </a:r>
          </a:p>
          <a:p>
            <a:pPr marL="971550" lvl="1" indent="-514350">
              <a:buFontTx/>
              <a:buAutoNum type="arabicPeriod"/>
              <a:defRPr/>
            </a:pPr>
            <a:endParaRPr lang="nl-BE" i="1" dirty="0" smtClean="0">
              <a:solidFill>
                <a:schemeClr val="bg2"/>
              </a:solidFill>
            </a:endParaRPr>
          </a:p>
          <a:p>
            <a:pPr marL="971550" lvl="1" indent="-514350">
              <a:buFontTx/>
              <a:buAutoNum type="arabicPeriod"/>
              <a:defRPr/>
            </a:pPr>
            <a:endParaRPr lang="nl-BE" i="1" dirty="0" smtClean="0">
              <a:solidFill>
                <a:schemeClr val="bg2"/>
              </a:solidFill>
            </a:endParaRPr>
          </a:p>
          <a:p>
            <a:pPr marL="971550" lvl="1" indent="-514350">
              <a:buFontTx/>
              <a:buAutoNum type="arabicPeriod"/>
              <a:defRPr/>
            </a:pPr>
            <a:endParaRPr lang="nl-BE" i="1" dirty="0" smtClean="0">
              <a:solidFill>
                <a:schemeClr val="bg2"/>
              </a:solidFill>
            </a:endParaRPr>
          </a:p>
          <a:p>
            <a:pPr marL="971550" lvl="1" indent="-514350">
              <a:buFontTx/>
              <a:buAutoNum type="arabicPeriod"/>
              <a:defRPr/>
            </a:pPr>
            <a:endParaRPr lang="nl-BE" i="1" dirty="0" smtClean="0">
              <a:solidFill>
                <a:schemeClr val="bg2"/>
              </a:solidFill>
            </a:endParaRPr>
          </a:p>
          <a:p>
            <a:pPr marL="971550" lvl="1" indent="-514350">
              <a:buFontTx/>
              <a:buAutoNum type="arabicPeriod"/>
              <a:defRPr/>
            </a:pPr>
            <a:endParaRPr lang="nl-BE" i="1" dirty="0" smtClean="0">
              <a:solidFill>
                <a:schemeClr val="bg2"/>
              </a:solidFill>
            </a:endParaRPr>
          </a:p>
          <a:p>
            <a:pPr lvl="1">
              <a:buFontTx/>
              <a:buNone/>
              <a:defRPr/>
            </a:pPr>
            <a:endParaRPr lang="nl-BE" i="1" dirty="0" smtClean="0">
              <a:solidFill>
                <a:schemeClr val="bg2"/>
              </a:solidFill>
            </a:endParaRPr>
          </a:p>
        </p:txBody>
      </p:sp>
      <p:sp>
        <p:nvSpPr>
          <p:cNvPr id="3077" name="Rectangle 3" descr="headerpic_1 francis alys"/>
          <p:cNvSpPr>
            <a:spLocks noGrp="1" noChangeAspect="1" noChangeArrowheads="1"/>
          </p:cNvSpPr>
          <p:nvPr isPhoto="1"/>
        </p:nvSpPr>
        <p:spPr bwMode="auto">
          <a:xfrm>
            <a:off x="7786688" y="1916832"/>
            <a:ext cx="1000125" cy="695325"/>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a:p>
        </p:txBody>
      </p:sp>
      <p:sp>
        <p:nvSpPr>
          <p:cNvPr id="3078" name="Rectangle 3" descr="francis alys 6"/>
          <p:cNvSpPr>
            <a:spLocks noGrp="1" noChangeAspect="1" noChangeArrowheads="1"/>
          </p:cNvSpPr>
          <p:nvPr isPhoto="1"/>
        </p:nvSpPr>
        <p:spPr bwMode="auto">
          <a:xfrm>
            <a:off x="7786688" y="4071938"/>
            <a:ext cx="1000125" cy="658812"/>
          </a:xfrm>
          <a:prstGeom prst="rect">
            <a:avLst/>
          </a:prstGeom>
          <a:blipFill dpi="0" rotWithShape="1">
            <a:blip r:embed="rId5"/>
            <a:srcRect/>
            <a:stretch>
              <a:fillRect/>
            </a:stretch>
          </a:blipFill>
          <a:ln w="9525">
            <a:solidFill>
              <a:schemeClr val="tx1"/>
            </a:solidFill>
            <a:miter lim="800000"/>
            <a:headEnd/>
            <a:tailEnd/>
          </a:ln>
        </p:spPr>
        <p:txBody>
          <a:bodyPr/>
          <a:lstStyle/>
          <a:p>
            <a:endParaRPr lang="nl-BE"/>
          </a:p>
        </p:txBody>
      </p:sp>
      <p:sp>
        <p:nvSpPr>
          <p:cNvPr id="3079" name="Rectangle 3" descr="francis alys 3"/>
          <p:cNvSpPr>
            <a:spLocks noGrp="1" noChangeAspect="1" noChangeArrowheads="1"/>
          </p:cNvSpPr>
          <p:nvPr isPhoto="1"/>
        </p:nvSpPr>
        <p:spPr bwMode="auto">
          <a:xfrm>
            <a:off x="7786688" y="3116262"/>
            <a:ext cx="1000125" cy="625475"/>
          </a:xfrm>
          <a:prstGeom prst="rect">
            <a:avLst/>
          </a:prstGeom>
          <a:blipFill dpi="0" rotWithShape="1">
            <a:blip r:embed="rId6"/>
            <a:srcRect/>
            <a:stretch>
              <a:fillRect/>
            </a:stretch>
          </a:blipFill>
          <a:ln w="9525">
            <a:solidFill>
              <a:schemeClr val="tx1"/>
            </a:solidFill>
            <a:miter lim="800000"/>
            <a:headEnd/>
            <a:tailEnd/>
          </a:ln>
        </p:spPr>
        <p:txBody>
          <a:bodyPr/>
          <a:lstStyle/>
          <a:p>
            <a:endParaRPr lang="nl-BE"/>
          </a:p>
        </p:txBody>
      </p:sp>
      <p:sp>
        <p:nvSpPr>
          <p:cNvPr id="3080" name="Rectangle 3" descr="francis alys 7"/>
          <p:cNvSpPr>
            <a:spLocks noGrp="1" noChangeAspect="1" noChangeArrowheads="1"/>
          </p:cNvSpPr>
          <p:nvPr isPhoto="1"/>
        </p:nvSpPr>
        <p:spPr bwMode="auto">
          <a:xfrm>
            <a:off x="7786688" y="5214938"/>
            <a:ext cx="1000125" cy="663575"/>
          </a:xfrm>
          <a:prstGeom prst="rect">
            <a:avLst/>
          </a:prstGeom>
          <a:blipFill dpi="0" rotWithShape="1">
            <a:blip r:embed="rId7"/>
            <a:srcRect/>
            <a:stretch>
              <a:fillRect/>
            </a:stretch>
          </a:blipFill>
          <a:ln w="9525">
            <a:solidFill>
              <a:schemeClr val="tx1"/>
            </a:solidFill>
            <a:miter lim="800000"/>
            <a:headEnd/>
            <a:tailEnd/>
          </a:ln>
        </p:spPr>
        <p:txBody>
          <a:bodyPr/>
          <a:lstStyle/>
          <a:p>
            <a:endParaRPr lang="nl-BE"/>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4" descr="presentatie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Rectangle 2"/>
          <p:cNvSpPr>
            <a:spLocks noGrp="1" noChangeArrowheads="1"/>
          </p:cNvSpPr>
          <p:nvPr>
            <p:ph type="title"/>
          </p:nvPr>
        </p:nvSpPr>
        <p:spPr>
          <a:xfrm>
            <a:off x="179388" y="549275"/>
            <a:ext cx="6996112" cy="1143000"/>
          </a:xfrm>
        </p:spPr>
        <p:txBody>
          <a:bodyPr/>
          <a:lstStyle/>
          <a:p>
            <a:pPr algn="l"/>
            <a:r>
              <a:rPr lang="nl-BE" sz="3600" dirty="0" smtClean="0">
                <a:solidFill>
                  <a:srgbClr val="5F5F5F"/>
                </a:solidFill>
              </a:rPr>
              <a:t>	Krachtlijnen TP en MN (2)</a:t>
            </a:r>
            <a:endParaRPr lang="nl-NL" sz="3600" dirty="0" smtClean="0">
              <a:solidFill>
                <a:srgbClr val="5F5F5F"/>
              </a:solidFill>
            </a:endParaRPr>
          </a:p>
        </p:txBody>
      </p:sp>
      <p:sp>
        <p:nvSpPr>
          <p:cNvPr id="24580" name="Rectangle 3"/>
          <p:cNvSpPr>
            <a:spLocks noGrp="1" noChangeArrowheads="1"/>
          </p:cNvSpPr>
          <p:nvPr>
            <p:ph type="body" idx="1"/>
          </p:nvPr>
        </p:nvSpPr>
        <p:spPr>
          <a:xfrm>
            <a:off x="179388" y="1916113"/>
            <a:ext cx="8785225" cy="4525962"/>
          </a:xfrm>
        </p:spPr>
        <p:txBody>
          <a:bodyPr/>
          <a:lstStyle/>
          <a:p>
            <a:pPr marL="609600" indent="-609600">
              <a:buFont typeface="Wingdings" pitchFamily="2" charset="2"/>
              <a:buAutoNum type="arabicPeriod" startAt="4"/>
            </a:pPr>
            <a:r>
              <a:rPr lang="nl-BE" dirty="0" smtClean="0">
                <a:solidFill>
                  <a:schemeClr val="bg2"/>
                </a:solidFill>
              </a:rPr>
              <a:t>Flexibele inzetbaarheid en </a:t>
            </a:r>
            <a:r>
              <a:rPr lang="nl-BE" b="1" dirty="0" smtClean="0">
                <a:solidFill>
                  <a:schemeClr val="accent2"/>
                </a:solidFill>
              </a:rPr>
              <a:t>combineerbaarheid van modules</a:t>
            </a:r>
          </a:p>
          <a:p>
            <a:pPr marL="609600" indent="-609600">
              <a:buFont typeface="Wingdings" pitchFamily="2" charset="2"/>
              <a:buAutoNum type="arabicPeriod" startAt="4"/>
            </a:pPr>
            <a:r>
              <a:rPr lang="nl-BE" b="1" dirty="0" smtClean="0">
                <a:solidFill>
                  <a:schemeClr val="accent2"/>
                </a:solidFill>
              </a:rPr>
              <a:t>Jeugdhulpregie en intersectorale prioritering</a:t>
            </a:r>
          </a:p>
          <a:p>
            <a:pPr marL="609600" indent="-609600">
              <a:buFont typeface="Wingdings" pitchFamily="2" charset="2"/>
              <a:buAutoNum type="arabicPeriod" startAt="4"/>
            </a:pPr>
            <a:r>
              <a:rPr lang="nl-BE" b="1" dirty="0" smtClean="0">
                <a:solidFill>
                  <a:schemeClr val="accent2"/>
                </a:solidFill>
              </a:rPr>
              <a:t>Collectieve regionale verantwoordelijkheid</a:t>
            </a:r>
            <a:endParaRPr lang="nl-BE" dirty="0" smtClean="0">
              <a:solidFill>
                <a:schemeClr val="bg2"/>
              </a:solidFill>
            </a:endParaRPr>
          </a:p>
          <a:p>
            <a:pPr marL="609600" indent="-609600">
              <a:buFont typeface="Wingdings" pitchFamily="2" charset="2"/>
              <a:buAutoNum type="arabicPeriod" startAt="3"/>
            </a:pPr>
            <a:endParaRPr lang="nl-NL" sz="4000" dirty="0" smtClean="0"/>
          </a:p>
        </p:txBody>
      </p:sp>
      <p:sp>
        <p:nvSpPr>
          <p:cNvPr id="24581" name="Rectangle 3" descr="francis alys 6"/>
          <p:cNvSpPr>
            <a:spLocks noGrp="1" noChangeAspect="1" noChangeArrowheads="1"/>
          </p:cNvSpPr>
          <p:nvPr isPhoto="1"/>
        </p:nvSpPr>
        <p:spPr bwMode="auto">
          <a:xfrm>
            <a:off x="7500938" y="357188"/>
            <a:ext cx="1389062" cy="915987"/>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presentatie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Rectangle 2"/>
          <p:cNvSpPr>
            <a:spLocks noGrp="1" noChangeArrowheads="1"/>
          </p:cNvSpPr>
          <p:nvPr>
            <p:ph type="title"/>
          </p:nvPr>
        </p:nvSpPr>
        <p:spPr>
          <a:xfrm>
            <a:off x="179388" y="404813"/>
            <a:ext cx="6707187" cy="1143000"/>
          </a:xfrm>
        </p:spPr>
        <p:txBody>
          <a:bodyPr/>
          <a:lstStyle/>
          <a:p>
            <a:pPr algn="l"/>
            <a:r>
              <a:rPr lang="nl-BE" sz="3600" dirty="0" smtClean="0">
                <a:solidFill>
                  <a:srgbClr val="5F5F5F"/>
                </a:solidFill>
              </a:rPr>
              <a:t>	Krachtlijnen TP en MN (3)</a:t>
            </a:r>
            <a:endParaRPr lang="nl-NL" sz="3600" dirty="0" smtClean="0">
              <a:solidFill>
                <a:srgbClr val="5F5F5F"/>
              </a:solidFill>
            </a:endParaRPr>
          </a:p>
        </p:txBody>
      </p:sp>
      <p:sp>
        <p:nvSpPr>
          <p:cNvPr id="25604" name="Rectangle 3"/>
          <p:cNvSpPr>
            <a:spLocks noGrp="1" noChangeArrowheads="1"/>
          </p:cNvSpPr>
          <p:nvPr>
            <p:ph type="body" idx="1"/>
          </p:nvPr>
        </p:nvSpPr>
        <p:spPr>
          <a:xfrm>
            <a:off x="179388" y="1844675"/>
            <a:ext cx="8785225" cy="4525963"/>
          </a:xfrm>
        </p:spPr>
        <p:txBody>
          <a:bodyPr/>
          <a:lstStyle/>
          <a:p>
            <a:pPr marL="609600" indent="-609600">
              <a:buFont typeface="Wingdings" pitchFamily="2" charset="2"/>
              <a:buAutoNum type="arabicPeriod" startAt="7"/>
            </a:pPr>
            <a:r>
              <a:rPr lang="nl-BE" dirty="0" smtClean="0">
                <a:solidFill>
                  <a:schemeClr val="bg2"/>
                </a:solidFill>
              </a:rPr>
              <a:t>Eén multidisciplinair (elektronisch) dossier binnen de TP. </a:t>
            </a:r>
          </a:p>
          <a:p>
            <a:pPr marL="609600" indent="-609600">
              <a:buFont typeface="Wingdings" pitchFamily="2" charset="2"/>
              <a:buAutoNum type="arabicPeriod" startAt="7"/>
            </a:pPr>
            <a:r>
              <a:rPr lang="nl-BE" b="1" dirty="0" smtClean="0">
                <a:solidFill>
                  <a:schemeClr val="accent2"/>
                </a:solidFill>
              </a:rPr>
              <a:t>Vereenvoudiging administratieve procedures</a:t>
            </a:r>
            <a:r>
              <a:rPr lang="nl-BE" dirty="0" smtClean="0">
                <a:solidFill>
                  <a:schemeClr val="bg2"/>
                </a:solidFill>
              </a:rPr>
              <a:t>.</a:t>
            </a:r>
          </a:p>
          <a:p>
            <a:pPr marL="609600" indent="-609600">
              <a:buFont typeface="Wingdings" pitchFamily="2" charset="2"/>
              <a:buAutoNum type="arabicPeriod" startAt="9"/>
            </a:pPr>
            <a:r>
              <a:rPr lang="nl-BE" dirty="0" smtClean="0">
                <a:solidFill>
                  <a:schemeClr val="bg2"/>
                </a:solidFill>
              </a:rPr>
              <a:t>Maximale betrokkenheid regievoering van de cliënt/patiënt op casusniveau wordt gewaarborgd </a:t>
            </a:r>
          </a:p>
        </p:txBody>
      </p:sp>
      <p:sp>
        <p:nvSpPr>
          <p:cNvPr id="25605" name="Rectangle 3" descr="francis alys 6"/>
          <p:cNvSpPr>
            <a:spLocks noGrp="1" noChangeAspect="1" noChangeArrowheads="1"/>
          </p:cNvSpPr>
          <p:nvPr isPhoto="1"/>
        </p:nvSpPr>
        <p:spPr bwMode="auto">
          <a:xfrm>
            <a:off x="7500938" y="357188"/>
            <a:ext cx="1389062" cy="915987"/>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4" descr="presentatie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Rectangle 2"/>
          <p:cNvSpPr>
            <a:spLocks noGrp="1" noChangeArrowheads="1"/>
          </p:cNvSpPr>
          <p:nvPr>
            <p:ph type="title"/>
          </p:nvPr>
        </p:nvSpPr>
        <p:spPr>
          <a:xfrm>
            <a:off x="179388" y="549275"/>
            <a:ext cx="6996112" cy="1143000"/>
          </a:xfrm>
        </p:spPr>
        <p:txBody>
          <a:bodyPr/>
          <a:lstStyle/>
          <a:p>
            <a:pPr algn="l"/>
            <a:r>
              <a:rPr lang="nl-BE" sz="3600" dirty="0" smtClean="0">
                <a:solidFill>
                  <a:srgbClr val="5F5F5F"/>
                </a:solidFill>
              </a:rPr>
              <a:t>	Krachtlijnen TP en MN (4)</a:t>
            </a:r>
            <a:endParaRPr lang="nl-NL" sz="3600" dirty="0" smtClean="0">
              <a:solidFill>
                <a:srgbClr val="5F5F5F"/>
              </a:solidFill>
            </a:endParaRPr>
          </a:p>
        </p:txBody>
      </p:sp>
      <p:sp>
        <p:nvSpPr>
          <p:cNvPr id="26628" name="Rectangle 3"/>
          <p:cNvSpPr>
            <a:spLocks noGrp="1" noChangeArrowheads="1"/>
          </p:cNvSpPr>
          <p:nvPr>
            <p:ph type="body" idx="1"/>
          </p:nvPr>
        </p:nvSpPr>
        <p:spPr>
          <a:xfrm>
            <a:off x="179388" y="1916113"/>
            <a:ext cx="8785225" cy="4210050"/>
          </a:xfrm>
        </p:spPr>
        <p:txBody>
          <a:bodyPr/>
          <a:lstStyle/>
          <a:p>
            <a:pPr marL="533400" indent="-533400">
              <a:buFont typeface="Wingdings" pitchFamily="2" charset="2"/>
              <a:buAutoNum type="arabicPeriod" startAt="11"/>
            </a:pPr>
            <a:r>
              <a:rPr lang="nl-BE" smtClean="0">
                <a:solidFill>
                  <a:schemeClr val="bg2"/>
                </a:solidFill>
              </a:rPr>
              <a:t>Rechtswaarborgen client / patiënt (cfr. decreet rechtspositie, wet patiëntenrechten, bijzondere procedures en rechtstreekse toegang tot de jeugdrechter).</a:t>
            </a:r>
          </a:p>
          <a:p>
            <a:pPr marL="533400" indent="-533400">
              <a:buFont typeface="Wingdings" pitchFamily="2" charset="2"/>
              <a:buAutoNum type="arabicPeriod" startAt="11"/>
            </a:pPr>
            <a:r>
              <a:rPr lang="nl-BE" smtClean="0">
                <a:solidFill>
                  <a:schemeClr val="bg2"/>
                </a:solidFill>
              </a:rPr>
              <a:t>Zorgvuldige implementatie in partnerschap.</a:t>
            </a:r>
            <a:endParaRPr lang="nl-NL" smtClean="0">
              <a:solidFill>
                <a:schemeClr val="bg2"/>
              </a:solidFill>
            </a:endParaRPr>
          </a:p>
          <a:p>
            <a:pPr marL="533400" indent="-533400"/>
            <a:endParaRPr lang="nl-NL" smtClean="0">
              <a:solidFill>
                <a:schemeClr val="bg2"/>
              </a:solidFill>
            </a:endParaRPr>
          </a:p>
        </p:txBody>
      </p:sp>
      <p:sp>
        <p:nvSpPr>
          <p:cNvPr id="26629" name="Rectangle 3" descr="francis alys 6"/>
          <p:cNvSpPr>
            <a:spLocks noGrp="1" noChangeAspect="1" noChangeArrowheads="1"/>
          </p:cNvSpPr>
          <p:nvPr isPhoto="1"/>
        </p:nvSpPr>
        <p:spPr bwMode="auto">
          <a:xfrm>
            <a:off x="7500938" y="357188"/>
            <a:ext cx="1389062" cy="915987"/>
          </a:xfrm>
          <a:prstGeom prst="rect">
            <a:avLst/>
          </a:prstGeom>
          <a:blipFill dpi="0" rotWithShape="1">
            <a:blip r:embed="rId3"/>
            <a:srcRect/>
            <a:stretch>
              <a:fillRect/>
            </a:stretch>
          </a:blipFill>
          <a:ln w="9525">
            <a:solidFill>
              <a:schemeClr val="tx1"/>
            </a:solidFill>
            <a:miter lim="800000"/>
            <a:headEnd/>
            <a:tailEnd/>
          </a:ln>
        </p:spPr>
        <p:txBody>
          <a:bodyPr/>
          <a:lstStyle/>
          <a:p>
            <a:endParaRPr lang="nl-BE"/>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presentati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1" name="Rectangle 3"/>
          <p:cNvSpPr>
            <a:spLocks noGrp="1" noChangeArrowheads="1"/>
          </p:cNvSpPr>
          <p:nvPr>
            <p:ph type="title"/>
          </p:nvPr>
        </p:nvSpPr>
        <p:spPr>
          <a:xfrm>
            <a:off x="323850" y="908050"/>
            <a:ext cx="6769100" cy="633413"/>
          </a:xfrm>
          <a:noFill/>
        </p:spPr>
        <p:txBody>
          <a:bodyPr/>
          <a:lstStyle/>
          <a:p>
            <a:r>
              <a:rPr lang="nl-BE" sz="4000" smtClean="0">
                <a:solidFill>
                  <a:schemeClr val="bg1"/>
                </a:solidFill>
              </a:rPr>
              <a:t>Hoe en door wie?</a:t>
            </a:r>
          </a:p>
        </p:txBody>
      </p:sp>
      <p:sp>
        <p:nvSpPr>
          <p:cNvPr id="27652" name="Rectangle 4"/>
          <p:cNvSpPr>
            <a:spLocks noGrp="1" noChangeArrowheads="1"/>
          </p:cNvSpPr>
          <p:nvPr>
            <p:ph type="body" idx="1"/>
          </p:nvPr>
        </p:nvSpPr>
        <p:spPr>
          <a:xfrm>
            <a:off x="0" y="1916113"/>
            <a:ext cx="8893175" cy="4249737"/>
          </a:xfrm>
          <a:noFill/>
        </p:spPr>
        <p:txBody>
          <a:bodyPr/>
          <a:lstStyle/>
          <a:p>
            <a:pPr lvl="1">
              <a:buFontTx/>
              <a:buNone/>
            </a:pPr>
            <a:r>
              <a:rPr lang="nl-BE" i="1" dirty="0" smtClean="0">
                <a:solidFill>
                  <a:schemeClr val="bg2"/>
                </a:solidFill>
              </a:rPr>
              <a:t>Door </a:t>
            </a:r>
            <a:r>
              <a:rPr lang="nl-BE" b="1" i="1" dirty="0" smtClean="0">
                <a:solidFill>
                  <a:schemeClr val="accent2"/>
                </a:solidFill>
              </a:rPr>
              <a:t>de verantwoordelijkheden </a:t>
            </a:r>
            <a:r>
              <a:rPr lang="nl-BE" i="1" dirty="0" smtClean="0">
                <a:solidFill>
                  <a:schemeClr val="bg2"/>
                </a:solidFill>
              </a:rPr>
              <a:t>van </a:t>
            </a:r>
            <a:r>
              <a:rPr lang="nl-BE" b="1" i="1" dirty="0" smtClean="0">
                <a:solidFill>
                  <a:schemeClr val="accent2"/>
                </a:solidFill>
              </a:rPr>
              <a:t>de actoren </a:t>
            </a:r>
            <a:r>
              <a:rPr lang="nl-BE" i="1" dirty="0" smtClean="0">
                <a:solidFill>
                  <a:schemeClr val="bg2"/>
                </a:solidFill>
              </a:rPr>
              <a:t>binnen de organisatie van de jeugdhulpverlener te bepalen.</a:t>
            </a:r>
          </a:p>
          <a:p>
            <a:pPr lvl="2"/>
            <a:r>
              <a:rPr lang="nl-BE" i="1" dirty="0" smtClean="0">
                <a:solidFill>
                  <a:schemeClr val="bg2"/>
                </a:solidFill>
              </a:rPr>
              <a:t>Aanmelder – contactpersoon (RT J – NRTJ)</a:t>
            </a:r>
          </a:p>
          <a:p>
            <a:pPr lvl="2"/>
            <a:r>
              <a:rPr lang="nl-BE" i="1" dirty="0" smtClean="0">
                <a:solidFill>
                  <a:schemeClr val="bg2"/>
                </a:solidFill>
              </a:rPr>
              <a:t>De jeugdhulpregisseur</a:t>
            </a:r>
          </a:p>
          <a:p>
            <a:pPr lvl="2"/>
            <a:r>
              <a:rPr lang="nl-BE" i="1" dirty="0" smtClean="0">
                <a:solidFill>
                  <a:schemeClr val="bg2"/>
                </a:solidFill>
              </a:rPr>
              <a:t>De medewerkers van de gemandateerde voorzieningen: Ondersteuningscentrum Jeugdzorg en Vertrouwenscentrum Kindermishandeling</a:t>
            </a:r>
          </a:p>
          <a:p>
            <a:pPr lvl="2"/>
            <a:r>
              <a:rPr lang="nl-BE" i="1" dirty="0" smtClean="0">
                <a:solidFill>
                  <a:schemeClr val="bg2"/>
                </a:solidFill>
              </a:rPr>
              <a:t>De medewerkers van de sociale diensten bij de rechtbank</a:t>
            </a:r>
          </a:p>
          <a:p>
            <a:pPr lvl="1"/>
            <a:endParaRPr lang="nl-BE" i="1" dirty="0" smtClean="0">
              <a:solidFill>
                <a:schemeClr val="bg2"/>
              </a:solidFill>
            </a:endParaRPr>
          </a:p>
        </p:txBody>
      </p:sp>
      <p:sp>
        <p:nvSpPr>
          <p:cNvPr id="27653" name="Rectangle 3" descr="francis alys 6"/>
          <p:cNvSpPr>
            <a:spLocks noGrp="1" noChangeAspect="1" noChangeArrowheads="1"/>
          </p:cNvSpPr>
          <p:nvPr isPhoto="1"/>
        </p:nvSpPr>
        <p:spPr bwMode="auto">
          <a:xfrm>
            <a:off x="7500938" y="357188"/>
            <a:ext cx="1389062" cy="915987"/>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presentati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Rectangle 3"/>
          <p:cNvSpPr>
            <a:spLocks noGrp="1" noChangeArrowheads="1"/>
          </p:cNvSpPr>
          <p:nvPr>
            <p:ph type="title"/>
          </p:nvPr>
        </p:nvSpPr>
        <p:spPr>
          <a:xfrm>
            <a:off x="214313" y="214313"/>
            <a:ext cx="6878637" cy="1327150"/>
          </a:xfrm>
          <a:noFill/>
        </p:spPr>
        <p:txBody>
          <a:bodyPr/>
          <a:lstStyle/>
          <a:p>
            <a:r>
              <a:rPr lang="nl-BE" sz="4000" smtClean="0">
                <a:solidFill>
                  <a:schemeClr val="bg1"/>
                </a:solidFill>
              </a:rPr>
              <a:t>II. Continuïteit in IJH door gerichte coördinatie</a:t>
            </a:r>
          </a:p>
        </p:txBody>
      </p:sp>
      <p:sp>
        <p:nvSpPr>
          <p:cNvPr id="28676" name="Rectangle 4"/>
          <p:cNvSpPr>
            <a:spLocks noGrp="1" noChangeArrowheads="1"/>
          </p:cNvSpPr>
          <p:nvPr>
            <p:ph type="body" idx="1"/>
          </p:nvPr>
        </p:nvSpPr>
        <p:spPr>
          <a:xfrm>
            <a:off x="0" y="1916113"/>
            <a:ext cx="8893175" cy="4249737"/>
          </a:xfrm>
          <a:noFill/>
        </p:spPr>
        <p:txBody>
          <a:bodyPr/>
          <a:lstStyle/>
          <a:p>
            <a:pPr lvl="1">
              <a:buFontTx/>
              <a:buNone/>
            </a:pPr>
            <a:r>
              <a:rPr lang="nl-BE" i="1" dirty="0" smtClean="0">
                <a:solidFill>
                  <a:schemeClr val="bg2"/>
                </a:solidFill>
              </a:rPr>
              <a:t>Door  bijzondere aandacht voor en mogelijkheden tot coördinatie van de hulp:</a:t>
            </a:r>
          </a:p>
          <a:p>
            <a:pPr lvl="1">
              <a:buFontTx/>
              <a:buNone/>
            </a:pPr>
            <a:endParaRPr lang="nl-BE" i="1" dirty="0" smtClean="0">
              <a:solidFill>
                <a:schemeClr val="bg2"/>
              </a:solidFill>
            </a:endParaRPr>
          </a:p>
          <a:p>
            <a:pPr lvl="1">
              <a:buFont typeface="Arial" charset="0"/>
              <a:buChar char="•"/>
            </a:pPr>
            <a:r>
              <a:rPr lang="nl-BE" b="1" i="1" dirty="0" smtClean="0">
                <a:solidFill>
                  <a:schemeClr val="accent2"/>
                </a:solidFill>
              </a:rPr>
              <a:t>Casusoverleg: cliëntoverleg met externe voorzitter (en aangeduide coördinator)</a:t>
            </a:r>
          </a:p>
          <a:p>
            <a:pPr lvl="1">
              <a:buFont typeface="Arial" charset="0"/>
              <a:buChar char="•"/>
            </a:pPr>
            <a:r>
              <a:rPr lang="nl-BE" i="1" dirty="0" smtClean="0">
                <a:solidFill>
                  <a:schemeClr val="bg2"/>
                </a:solidFill>
              </a:rPr>
              <a:t>Samenwerking met de therapeutische projecten of </a:t>
            </a:r>
            <a:r>
              <a:rPr lang="nl-BE" b="1" i="1" dirty="0" smtClean="0">
                <a:solidFill>
                  <a:schemeClr val="accent2"/>
                </a:solidFill>
              </a:rPr>
              <a:t>overlegtafels</a:t>
            </a:r>
            <a:r>
              <a:rPr lang="nl-BE" i="1" dirty="0" smtClean="0">
                <a:solidFill>
                  <a:schemeClr val="bg2"/>
                </a:solidFill>
              </a:rPr>
              <a:t> (federaal) </a:t>
            </a:r>
            <a:r>
              <a:rPr lang="nl-BE" i="1" dirty="0" err="1" smtClean="0">
                <a:solidFill>
                  <a:schemeClr val="bg2"/>
                </a:solidFill>
              </a:rPr>
              <a:t>vb</a:t>
            </a:r>
            <a:r>
              <a:rPr lang="nl-BE" i="1" dirty="0" smtClean="0">
                <a:solidFill>
                  <a:schemeClr val="bg2"/>
                </a:solidFill>
              </a:rPr>
              <a:t> knelpuntdossiers</a:t>
            </a:r>
          </a:p>
          <a:p>
            <a:pPr lvl="1">
              <a:buFont typeface="Arial" charset="0"/>
              <a:buChar char="•"/>
            </a:pPr>
            <a:r>
              <a:rPr lang="nl-BE" i="1" dirty="0" smtClean="0">
                <a:solidFill>
                  <a:schemeClr val="bg2"/>
                </a:solidFill>
              </a:rPr>
              <a:t>Bemiddeling van functie, </a:t>
            </a:r>
            <a:r>
              <a:rPr lang="nl-BE" i="1" dirty="0" err="1" smtClean="0">
                <a:solidFill>
                  <a:schemeClr val="bg2"/>
                </a:solidFill>
              </a:rPr>
              <a:t>aanbodsonafhankelijk</a:t>
            </a:r>
            <a:r>
              <a:rPr lang="nl-BE" i="1" dirty="0" smtClean="0">
                <a:solidFill>
                  <a:schemeClr val="bg2"/>
                </a:solidFill>
              </a:rPr>
              <a:t> </a:t>
            </a:r>
          </a:p>
          <a:p>
            <a:pPr lvl="1">
              <a:buFont typeface="Arial" charset="0"/>
              <a:buChar char="•"/>
            </a:pPr>
            <a:endParaRPr lang="nl-BE" i="1" dirty="0" smtClean="0">
              <a:solidFill>
                <a:schemeClr val="bg2"/>
              </a:solidFill>
            </a:endParaRPr>
          </a:p>
          <a:p>
            <a:pPr lvl="1">
              <a:buFont typeface="Arial" charset="0"/>
              <a:buChar char="•"/>
            </a:pPr>
            <a:endParaRPr lang="nl-BE" i="1" dirty="0" smtClean="0">
              <a:solidFill>
                <a:schemeClr val="bg2"/>
              </a:solidFill>
            </a:endParaRPr>
          </a:p>
          <a:p>
            <a:pPr lvl="1">
              <a:buFontTx/>
              <a:buChar char="-"/>
            </a:pPr>
            <a:endParaRPr lang="nl-BE" i="1" dirty="0" smtClean="0">
              <a:solidFill>
                <a:schemeClr val="bg2"/>
              </a:solidFill>
            </a:endParaRPr>
          </a:p>
        </p:txBody>
      </p:sp>
      <p:sp>
        <p:nvSpPr>
          <p:cNvPr id="28677" name="Rectangle 3" descr="francis alys 6"/>
          <p:cNvSpPr>
            <a:spLocks noGrp="1" noChangeAspect="1" noChangeArrowheads="1"/>
          </p:cNvSpPr>
          <p:nvPr isPhoto="1"/>
        </p:nvSpPr>
        <p:spPr bwMode="auto">
          <a:xfrm>
            <a:off x="7500938" y="357188"/>
            <a:ext cx="1389062" cy="915987"/>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presentati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Rectangle 3"/>
          <p:cNvSpPr>
            <a:spLocks noGrp="1" noChangeArrowheads="1"/>
          </p:cNvSpPr>
          <p:nvPr>
            <p:ph type="title"/>
          </p:nvPr>
        </p:nvSpPr>
        <p:spPr>
          <a:xfrm>
            <a:off x="357188" y="214313"/>
            <a:ext cx="6735762" cy="1327150"/>
          </a:xfrm>
          <a:noFill/>
        </p:spPr>
        <p:txBody>
          <a:bodyPr/>
          <a:lstStyle/>
          <a:p>
            <a:r>
              <a:rPr lang="nl-BE" sz="4000" smtClean="0">
                <a:solidFill>
                  <a:schemeClr val="bg1"/>
                </a:solidFill>
              </a:rPr>
              <a:t>De knelpuntdossiers</a:t>
            </a:r>
          </a:p>
        </p:txBody>
      </p:sp>
      <p:sp>
        <p:nvSpPr>
          <p:cNvPr id="30724" name="Rectangle 4"/>
          <p:cNvSpPr>
            <a:spLocks noGrp="1" noChangeArrowheads="1"/>
          </p:cNvSpPr>
          <p:nvPr>
            <p:ph type="body" idx="1"/>
          </p:nvPr>
        </p:nvSpPr>
        <p:spPr>
          <a:xfrm>
            <a:off x="0" y="1916113"/>
            <a:ext cx="8893175" cy="4249737"/>
          </a:xfrm>
          <a:noFill/>
        </p:spPr>
        <p:txBody>
          <a:bodyPr/>
          <a:lstStyle/>
          <a:p>
            <a:pPr lvl="1">
              <a:buFontTx/>
              <a:buChar char="-"/>
            </a:pPr>
            <a:endParaRPr lang="nl-BE" i="1" dirty="0" smtClean="0">
              <a:solidFill>
                <a:schemeClr val="bg2"/>
              </a:solidFill>
            </a:endParaRPr>
          </a:p>
          <a:p>
            <a:pPr lvl="1">
              <a:buFontTx/>
              <a:buChar char="-"/>
            </a:pPr>
            <a:r>
              <a:rPr lang="nl-BE" i="1" dirty="0" smtClean="0">
                <a:solidFill>
                  <a:schemeClr val="bg2"/>
                </a:solidFill>
              </a:rPr>
              <a:t>Collectieve verantwoordelijkheid van hulpaanbieders (IJH – GGZ – OND)</a:t>
            </a:r>
          </a:p>
          <a:p>
            <a:pPr lvl="1">
              <a:buFontTx/>
              <a:buChar char="-"/>
            </a:pPr>
            <a:r>
              <a:rPr lang="nl-BE" i="1" dirty="0" smtClean="0">
                <a:solidFill>
                  <a:schemeClr val="bg2"/>
                </a:solidFill>
              </a:rPr>
              <a:t>Heel moeilijk te matchen hulpverlening</a:t>
            </a:r>
          </a:p>
          <a:p>
            <a:pPr lvl="1">
              <a:buFontTx/>
              <a:buChar char="-"/>
            </a:pPr>
            <a:r>
              <a:rPr lang="nl-BE" i="1" dirty="0" smtClean="0">
                <a:solidFill>
                  <a:schemeClr val="bg2"/>
                </a:solidFill>
              </a:rPr>
              <a:t>Realiseren van </a:t>
            </a:r>
            <a:r>
              <a:rPr lang="nl-BE" b="1" i="1" dirty="0" smtClean="0">
                <a:solidFill>
                  <a:schemeClr val="accent2"/>
                </a:solidFill>
              </a:rPr>
              <a:t>combinatie van engagementen en expertise</a:t>
            </a:r>
          </a:p>
          <a:p>
            <a:pPr lvl="1">
              <a:buFontTx/>
              <a:buChar char="-"/>
            </a:pPr>
            <a:r>
              <a:rPr lang="nl-BE" i="1" dirty="0" smtClean="0">
                <a:solidFill>
                  <a:schemeClr val="bg2"/>
                </a:solidFill>
              </a:rPr>
              <a:t>Regulier en aanvullend aanbod</a:t>
            </a:r>
          </a:p>
          <a:p>
            <a:pPr lvl="1">
              <a:buFontTx/>
              <a:buNone/>
            </a:pPr>
            <a:r>
              <a:rPr lang="nl-BE" i="1" dirty="0" smtClean="0">
                <a:solidFill>
                  <a:schemeClr val="bg2"/>
                </a:solidFill>
              </a:rPr>
              <a:t> </a:t>
            </a:r>
          </a:p>
          <a:p>
            <a:pPr lvl="1">
              <a:buFontTx/>
              <a:buChar char="-"/>
            </a:pPr>
            <a:endParaRPr lang="nl-BE" i="1" dirty="0" smtClean="0">
              <a:solidFill>
                <a:schemeClr val="bg2"/>
              </a:solidFill>
            </a:endParaRPr>
          </a:p>
          <a:p>
            <a:pPr lvl="1">
              <a:buFontTx/>
              <a:buChar char="-"/>
            </a:pPr>
            <a:endParaRPr lang="nl-BE" i="1" dirty="0" smtClean="0">
              <a:solidFill>
                <a:schemeClr val="bg2"/>
              </a:solidFill>
            </a:endParaRPr>
          </a:p>
        </p:txBody>
      </p:sp>
      <p:sp>
        <p:nvSpPr>
          <p:cNvPr id="30725" name="Rectangle 3" descr="francis alys 6"/>
          <p:cNvSpPr>
            <a:spLocks noGrp="1" noChangeAspect="1" noChangeArrowheads="1"/>
          </p:cNvSpPr>
          <p:nvPr isPhoto="1"/>
        </p:nvSpPr>
        <p:spPr bwMode="auto">
          <a:xfrm>
            <a:off x="7500938" y="357188"/>
            <a:ext cx="1389062" cy="915987"/>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presentati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7" name="Rectangle 3"/>
          <p:cNvSpPr>
            <a:spLocks noGrp="1" noChangeArrowheads="1"/>
          </p:cNvSpPr>
          <p:nvPr>
            <p:ph type="title"/>
          </p:nvPr>
        </p:nvSpPr>
        <p:spPr>
          <a:xfrm>
            <a:off x="214313" y="214313"/>
            <a:ext cx="6878637" cy="1327150"/>
          </a:xfrm>
          <a:noFill/>
        </p:spPr>
        <p:txBody>
          <a:bodyPr/>
          <a:lstStyle/>
          <a:p>
            <a:r>
              <a:rPr lang="nl-BE" sz="4000" smtClean="0">
                <a:solidFill>
                  <a:schemeClr val="bg1"/>
                </a:solidFill>
              </a:rPr>
              <a:t>III. Gerichte afspraken bijzondere doelgroepen</a:t>
            </a:r>
          </a:p>
        </p:txBody>
      </p:sp>
      <p:sp>
        <p:nvSpPr>
          <p:cNvPr id="31748" name="Rectangle 4"/>
          <p:cNvSpPr>
            <a:spLocks noGrp="1" noChangeArrowheads="1"/>
          </p:cNvSpPr>
          <p:nvPr>
            <p:ph type="body" idx="1"/>
          </p:nvPr>
        </p:nvSpPr>
        <p:spPr>
          <a:xfrm>
            <a:off x="0" y="1916113"/>
            <a:ext cx="8893175" cy="4249737"/>
          </a:xfrm>
          <a:noFill/>
        </p:spPr>
        <p:txBody>
          <a:bodyPr/>
          <a:lstStyle/>
          <a:p>
            <a:pPr lvl="1">
              <a:buFont typeface="Arial" charset="0"/>
              <a:buChar char="•"/>
            </a:pPr>
            <a:endParaRPr lang="nl-BE" i="1" dirty="0" smtClean="0">
              <a:solidFill>
                <a:schemeClr val="bg2"/>
              </a:solidFill>
            </a:endParaRPr>
          </a:p>
          <a:p>
            <a:pPr lvl="1">
              <a:buFont typeface="Arial" charset="0"/>
              <a:buChar char="•"/>
            </a:pPr>
            <a:r>
              <a:rPr lang="nl-BE" i="1" dirty="0" smtClean="0">
                <a:solidFill>
                  <a:schemeClr val="bg2"/>
                </a:solidFill>
              </a:rPr>
              <a:t>1712 noodnummer</a:t>
            </a:r>
          </a:p>
          <a:p>
            <a:pPr lvl="1">
              <a:buFont typeface="Arial" charset="0"/>
              <a:buChar char="•"/>
            </a:pPr>
            <a:endParaRPr lang="nl-BE" i="1" dirty="0" smtClean="0">
              <a:solidFill>
                <a:schemeClr val="bg2"/>
              </a:solidFill>
            </a:endParaRPr>
          </a:p>
          <a:p>
            <a:pPr lvl="1">
              <a:buFont typeface="Arial" charset="0"/>
              <a:buChar char="•"/>
            </a:pPr>
            <a:r>
              <a:rPr lang="nl-BE" i="1" dirty="0" smtClean="0">
                <a:solidFill>
                  <a:schemeClr val="bg2"/>
                </a:solidFill>
              </a:rPr>
              <a:t>Afstemming met justitiële partners: </a:t>
            </a:r>
            <a:r>
              <a:rPr lang="nl-BE" b="1" i="1" dirty="0" smtClean="0">
                <a:solidFill>
                  <a:schemeClr val="accent2"/>
                </a:solidFill>
              </a:rPr>
              <a:t>protocol kindermishandeling</a:t>
            </a:r>
            <a:r>
              <a:rPr lang="nl-BE" i="1" dirty="0" smtClean="0">
                <a:solidFill>
                  <a:schemeClr val="bg2"/>
                </a:solidFill>
              </a:rPr>
              <a:t> (protocol van moed)</a:t>
            </a:r>
          </a:p>
          <a:p>
            <a:pPr lvl="1">
              <a:buFont typeface="Arial" charset="0"/>
              <a:buChar char="•"/>
            </a:pPr>
            <a:endParaRPr lang="nl-BE" i="1" dirty="0" smtClean="0">
              <a:solidFill>
                <a:schemeClr val="bg2"/>
              </a:solidFill>
            </a:endParaRPr>
          </a:p>
          <a:p>
            <a:pPr lvl="1">
              <a:buFont typeface="Arial" charset="0"/>
              <a:buChar char="•"/>
            </a:pPr>
            <a:r>
              <a:rPr lang="nl-BE" i="1" dirty="0" smtClean="0">
                <a:solidFill>
                  <a:schemeClr val="bg2"/>
                </a:solidFill>
              </a:rPr>
              <a:t>Vlaams actieplan jongvolwassenen</a:t>
            </a:r>
          </a:p>
          <a:p>
            <a:pPr lvl="1">
              <a:buFont typeface="Arial" charset="0"/>
              <a:buChar char="•"/>
            </a:pPr>
            <a:endParaRPr lang="nl-BE" i="1" dirty="0" smtClean="0">
              <a:solidFill>
                <a:schemeClr val="bg2"/>
              </a:solidFill>
            </a:endParaRPr>
          </a:p>
          <a:p>
            <a:pPr lvl="1">
              <a:buFontTx/>
              <a:buChar char="-"/>
            </a:pPr>
            <a:endParaRPr lang="nl-BE" i="1" dirty="0" smtClean="0">
              <a:solidFill>
                <a:schemeClr val="bg2"/>
              </a:solidFill>
            </a:endParaRPr>
          </a:p>
        </p:txBody>
      </p:sp>
      <p:sp>
        <p:nvSpPr>
          <p:cNvPr id="31749" name="Rectangle 3" descr="francis alys 6"/>
          <p:cNvSpPr>
            <a:spLocks noGrp="1" noChangeAspect="1" noChangeArrowheads="1"/>
          </p:cNvSpPr>
          <p:nvPr isPhoto="1"/>
        </p:nvSpPr>
        <p:spPr bwMode="auto">
          <a:xfrm>
            <a:off x="7500938" y="357188"/>
            <a:ext cx="1389062" cy="915987"/>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4" descr="presentatie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5575"/>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1" name="Rectangle 5"/>
          <p:cNvSpPr>
            <a:spLocks noGrp="1" noChangeArrowheads="1"/>
          </p:cNvSpPr>
          <p:nvPr>
            <p:ph type="title"/>
          </p:nvPr>
        </p:nvSpPr>
        <p:spPr>
          <a:xfrm>
            <a:off x="323850" y="620713"/>
            <a:ext cx="7056438" cy="633412"/>
          </a:xfrm>
          <a:noFill/>
        </p:spPr>
        <p:txBody>
          <a:bodyPr/>
          <a:lstStyle/>
          <a:p>
            <a:r>
              <a:rPr lang="nl-BE" sz="4000" smtClean="0">
                <a:solidFill>
                  <a:schemeClr val="bg1"/>
                </a:solidFill>
              </a:rPr>
              <a:t>	Engagementen/Pijlers protocol Kindermishandeling</a:t>
            </a:r>
            <a:endParaRPr lang="nl-NL" sz="4000" smtClean="0">
              <a:solidFill>
                <a:schemeClr val="bg1"/>
              </a:solidFill>
            </a:endParaRPr>
          </a:p>
        </p:txBody>
      </p:sp>
      <p:sp>
        <p:nvSpPr>
          <p:cNvPr id="32772" name="Rectangle 6"/>
          <p:cNvSpPr>
            <a:spLocks noGrp="1" noChangeArrowheads="1"/>
          </p:cNvSpPr>
          <p:nvPr>
            <p:ph type="body" idx="1"/>
          </p:nvPr>
        </p:nvSpPr>
        <p:spPr>
          <a:xfrm>
            <a:off x="611188" y="2349500"/>
            <a:ext cx="8281987" cy="3816350"/>
          </a:xfrm>
          <a:noFill/>
        </p:spPr>
        <p:txBody>
          <a:bodyPr/>
          <a:lstStyle/>
          <a:p>
            <a:pPr marL="609600" indent="-609600">
              <a:lnSpc>
                <a:spcPct val="90000"/>
              </a:lnSpc>
              <a:buFontTx/>
              <a:buAutoNum type="arabicPeriod"/>
            </a:pPr>
            <a:r>
              <a:rPr lang="nl-BE" sz="2400" smtClean="0">
                <a:solidFill>
                  <a:schemeClr val="bg2"/>
                </a:solidFill>
              </a:rPr>
              <a:t>Bevorderen en organiseren van </a:t>
            </a:r>
            <a:r>
              <a:rPr lang="nl-BE" sz="2400" u="sng" smtClean="0">
                <a:solidFill>
                  <a:schemeClr val="bg2"/>
                </a:solidFill>
              </a:rPr>
              <a:t>overleg</a:t>
            </a:r>
            <a:r>
              <a:rPr lang="nl-BE" sz="2400" smtClean="0">
                <a:solidFill>
                  <a:schemeClr val="bg2"/>
                </a:solidFill>
              </a:rPr>
              <a:t> tussen de actoren kindermishandeling</a:t>
            </a:r>
          </a:p>
          <a:p>
            <a:pPr marL="609600" indent="-609600">
              <a:lnSpc>
                <a:spcPct val="90000"/>
              </a:lnSpc>
              <a:buFontTx/>
              <a:buAutoNum type="arabicPeriod"/>
            </a:pPr>
            <a:endParaRPr lang="nl-BE" sz="2400" smtClean="0">
              <a:solidFill>
                <a:schemeClr val="bg2"/>
              </a:solidFill>
            </a:endParaRPr>
          </a:p>
          <a:p>
            <a:pPr marL="609600" indent="-609600">
              <a:lnSpc>
                <a:spcPct val="90000"/>
              </a:lnSpc>
              <a:buFontTx/>
              <a:buAutoNum type="arabicPeriod"/>
            </a:pPr>
            <a:r>
              <a:rPr lang="nl-BE" sz="2400" smtClean="0">
                <a:solidFill>
                  <a:schemeClr val="bg2"/>
                </a:solidFill>
              </a:rPr>
              <a:t>Investeren in </a:t>
            </a:r>
            <a:r>
              <a:rPr lang="nl-BE" sz="2400" u="sng" smtClean="0">
                <a:solidFill>
                  <a:schemeClr val="bg2"/>
                </a:solidFill>
              </a:rPr>
              <a:t>sensibilisering</a:t>
            </a:r>
            <a:r>
              <a:rPr lang="nl-BE" sz="2400" smtClean="0">
                <a:solidFill>
                  <a:schemeClr val="bg2"/>
                </a:solidFill>
              </a:rPr>
              <a:t>, </a:t>
            </a:r>
            <a:r>
              <a:rPr lang="nl-BE" sz="2400" u="sng" smtClean="0">
                <a:solidFill>
                  <a:schemeClr val="bg2"/>
                </a:solidFill>
              </a:rPr>
              <a:t>informatieverstrekking en vorming</a:t>
            </a:r>
            <a:r>
              <a:rPr lang="nl-BE" sz="2400" smtClean="0">
                <a:solidFill>
                  <a:schemeClr val="bg2"/>
                </a:solidFill>
              </a:rPr>
              <a:t> rond de problematiek</a:t>
            </a:r>
          </a:p>
          <a:p>
            <a:pPr marL="609600" indent="-609600">
              <a:lnSpc>
                <a:spcPct val="90000"/>
              </a:lnSpc>
              <a:buFontTx/>
              <a:buAutoNum type="arabicPeriod"/>
            </a:pPr>
            <a:endParaRPr lang="nl-BE" sz="2400" smtClean="0">
              <a:solidFill>
                <a:schemeClr val="bg2"/>
              </a:solidFill>
            </a:endParaRPr>
          </a:p>
          <a:p>
            <a:pPr marL="609600" indent="-609600">
              <a:lnSpc>
                <a:spcPct val="90000"/>
              </a:lnSpc>
              <a:buFontTx/>
              <a:buAutoNum type="arabicPeriod"/>
            </a:pPr>
            <a:r>
              <a:rPr lang="nl-BE" sz="2400" smtClean="0">
                <a:solidFill>
                  <a:schemeClr val="bg2"/>
                </a:solidFill>
              </a:rPr>
              <a:t>Verspreiden </a:t>
            </a:r>
            <a:r>
              <a:rPr lang="nl-BE" sz="2400" b="1" u="sng" smtClean="0">
                <a:solidFill>
                  <a:schemeClr val="accent2"/>
                </a:solidFill>
              </a:rPr>
              <a:t>stappenplan kindermishandeling</a:t>
            </a:r>
            <a:r>
              <a:rPr lang="nl-BE" sz="2400" b="1" smtClean="0">
                <a:solidFill>
                  <a:schemeClr val="accent2"/>
                </a:solidFill>
              </a:rPr>
              <a:t> </a:t>
            </a:r>
            <a:r>
              <a:rPr lang="nl-BE" sz="2400" smtClean="0">
                <a:solidFill>
                  <a:schemeClr val="bg2"/>
                </a:solidFill>
              </a:rPr>
              <a:t>naar alle betrokken actoren</a:t>
            </a:r>
          </a:p>
          <a:p>
            <a:pPr marL="609600" indent="-609600">
              <a:lnSpc>
                <a:spcPct val="90000"/>
              </a:lnSpc>
              <a:buFontTx/>
              <a:buAutoNum type="arabicPeriod"/>
            </a:pPr>
            <a:endParaRPr lang="nl-BE" sz="2400" smtClean="0">
              <a:solidFill>
                <a:schemeClr val="bg2"/>
              </a:solidFill>
            </a:endParaRPr>
          </a:p>
        </p:txBody>
      </p:sp>
      <p:sp>
        <p:nvSpPr>
          <p:cNvPr id="32773" name="Rectangle 3" descr="francis alys 6"/>
          <p:cNvSpPr>
            <a:spLocks noGrp="1" noChangeAspect="1" noChangeArrowheads="1"/>
          </p:cNvSpPr>
          <p:nvPr isPhoto="1"/>
        </p:nvSpPr>
        <p:spPr bwMode="auto">
          <a:xfrm>
            <a:off x="7500938" y="357188"/>
            <a:ext cx="1389062" cy="915987"/>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presentati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5" name="Rectangle 3"/>
          <p:cNvSpPr>
            <a:spLocks noGrp="1" noChangeArrowheads="1"/>
          </p:cNvSpPr>
          <p:nvPr>
            <p:ph type="title"/>
          </p:nvPr>
        </p:nvSpPr>
        <p:spPr>
          <a:xfrm>
            <a:off x="285750" y="214313"/>
            <a:ext cx="6807200" cy="1327150"/>
          </a:xfrm>
        </p:spPr>
        <p:txBody>
          <a:bodyPr/>
          <a:lstStyle/>
          <a:p>
            <a:pPr eaLnBrk="1" hangingPunct="1"/>
            <a:r>
              <a:rPr lang="nl-BE" sz="4000" smtClean="0">
                <a:solidFill>
                  <a:schemeClr val="bg1"/>
                </a:solidFill>
              </a:rPr>
              <a:t>Jongvolwassenen: </a:t>
            </a:r>
            <a:br>
              <a:rPr lang="nl-BE" sz="4000" smtClean="0">
                <a:solidFill>
                  <a:schemeClr val="bg1"/>
                </a:solidFill>
              </a:rPr>
            </a:br>
            <a:r>
              <a:rPr lang="nl-BE" sz="4000" smtClean="0">
                <a:solidFill>
                  <a:schemeClr val="bg1"/>
                </a:solidFill>
              </a:rPr>
              <a:t>Vlaams actieplan</a:t>
            </a:r>
          </a:p>
        </p:txBody>
      </p:sp>
      <p:sp>
        <p:nvSpPr>
          <p:cNvPr id="33796" name="Rectangle 4"/>
          <p:cNvSpPr>
            <a:spLocks noGrp="1" noChangeArrowheads="1"/>
          </p:cNvSpPr>
          <p:nvPr>
            <p:ph type="body" idx="1"/>
          </p:nvPr>
        </p:nvSpPr>
        <p:spPr>
          <a:xfrm>
            <a:off x="0" y="1916113"/>
            <a:ext cx="8893175" cy="4799012"/>
          </a:xfrm>
        </p:spPr>
        <p:txBody>
          <a:bodyPr/>
          <a:lstStyle/>
          <a:p>
            <a:pPr lvl="1" eaLnBrk="1" hangingPunct="1">
              <a:buFontTx/>
              <a:buNone/>
            </a:pPr>
            <a:r>
              <a:rPr lang="nl-BE" i="1" smtClean="0">
                <a:solidFill>
                  <a:schemeClr val="bg2"/>
                </a:solidFill>
              </a:rPr>
              <a:t>Zes prioritaire beleidsacties:</a:t>
            </a:r>
          </a:p>
          <a:p>
            <a:pPr lvl="1" eaLnBrk="1" hangingPunct="1">
              <a:buFontTx/>
              <a:buChar char="-"/>
            </a:pPr>
            <a:r>
              <a:rPr lang="nl-BE" i="1" smtClean="0">
                <a:solidFill>
                  <a:schemeClr val="bg2"/>
                </a:solidFill>
              </a:rPr>
              <a:t>Kwetsbare jongvolwassenen als doelgroep </a:t>
            </a:r>
          </a:p>
          <a:p>
            <a:pPr lvl="1" eaLnBrk="1" hangingPunct="1">
              <a:buFontTx/>
              <a:buChar char="-"/>
            </a:pPr>
            <a:r>
              <a:rPr lang="nl-BE" i="1" smtClean="0">
                <a:solidFill>
                  <a:schemeClr val="bg2"/>
                </a:solidFill>
              </a:rPr>
              <a:t>Crisishulp voor jongvolwassenen</a:t>
            </a:r>
          </a:p>
          <a:p>
            <a:pPr lvl="1" eaLnBrk="1" hangingPunct="1">
              <a:buFontTx/>
              <a:buChar char="-"/>
            </a:pPr>
            <a:r>
              <a:rPr lang="nl-BE" i="1" smtClean="0">
                <a:solidFill>
                  <a:schemeClr val="bg2"/>
                </a:solidFill>
              </a:rPr>
              <a:t>Gerichte ondersteuning van jongvolwassenen</a:t>
            </a:r>
          </a:p>
          <a:p>
            <a:pPr lvl="1" eaLnBrk="1" hangingPunct="1">
              <a:buFontTx/>
              <a:buChar char="-"/>
            </a:pPr>
            <a:r>
              <a:rPr lang="nl-BE" i="1" smtClean="0">
                <a:solidFill>
                  <a:schemeClr val="bg2"/>
                </a:solidFill>
              </a:rPr>
              <a:t>Screening regelgeving op concrete knelpunten</a:t>
            </a:r>
          </a:p>
          <a:p>
            <a:pPr lvl="1" eaLnBrk="1" hangingPunct="1">
              <a:buFontTx/>
              <a:buChar char="-"/>
            </a:pPr>
            <a:r>
              <a:rPr lang="nl-BE" b="1" i="1" smtClean="0">
                <a:solidFill>
                  <a:schemeClr val="accent2"/>
                </a:solidFill>
              </a:rPr>
              <a:t>Hulpcontinuïteit (de functie</a:t>
            </a:r>
            <a:r>
              <a:rPr lang="nl-BE" i="1" smtClean="0">
                <a:solidFill>
                  <a:schemeClr val="bg2"/>
                </a:solidFill>
              </a:rPr>
              <a:t>)</a:t>
            </a:r>
          </a:p>
          <a:p>
            <a:pPr lvl="1" eaLnBrk="1" hangingPunct="1">
              <a:buFontTx/>
              <a:buChar char="-"/>
            </a:pPr>
            <a:r>
              <a:rPr lang="nl-BE" b="1" i="1" smtClean="0">
                <a:solidFill>
                  <a:schemeClr val="accent2"/>
                </a:solidFill>
              </a:rPr>
              <a:t>Cliëntoverleg met jongvolwassenen</a:t>
            </a:r>
          </a:p>
          <a:p>
            <a:pPr lvl="1" eaLnBrk="1" hangingPunct="1">
              <a:buFontTx/>
              <a:buNone/>
            </a:pPr>
            <a:r>
              <a:rPr lang="nl-BE" b="1" i="1" smtClean="0">
                <a:solidFill>
                  <a:schemeClr val="bg2"/>
                </a:solidFill>
              </a:rPr>
              <a:t>Vb. “Bruggen na(ar) 18”</a:t>
            </a:r>
          </a:p>
        </p:txBody>
      </p:sp>
      <p:sp>
        <p:nvSpPr>
          <p:cNvPr id="33797" name="Rectangle 3" descr="francis alys 6"/>
          <p:cNvSpPr>
            <a:spLocks noGrp="1" noChangeAspect="1" noChangeArrowheads="1"/>
          </p:cNvSpPr>
          <p:nvPr isPhoto="1"/>
        </p:nvSpPr>
        <p:spPr bwMode="auto">
          <a:xfrm>
            <a:off x="7500938" y="357188"/>
            <a:ext cx="1389062" cy="915987"/>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hidden="1"/>
          <p:cNvSpPr>
            <a:spLocks noGrp="1" noChangeArrowheads="1"/>
          </p:cNvSpPr>
          <p:nvPr>
            <p:ph type="title"/>
          </p:nvPr>
        </p:nvSpPr>
        <p:spPr/>
        <p:txBody>
          <a:bodyPr/>
          <a:lstStyle/>
          <a:p>
            <a:endParaRPr lang="nl-BE" smtClean="0"/>
          </a:p>
        </p:txBody>
      </p:sp>
      <p:sp>
        <p:nvSpPr>
          <p:cNvPr id="36867" name="Rectangle 3" descr="francis alys 7"/>
          <p:cNvSpPr>
            <a:spLocks noGrp="1" noChangeAspect="1" noChangeArrowheads="1"/>
          </p:cNvSpPr>
          <p:nvPr isPhoto="1"/>
        </p:nvSpPr>
        <p:spPr bwMode="auto">
          <a:xfrm>
            <a:off x="0" y="396875"/>
            <a:ext cx="9144000" cy="6062663"/>
          </a:xfrm>
          <a:prstGeom prst="rect">
            <a:avLst/>
          </a:prstGeom>
          <a:blipFill dpi="0" rotWithShape="1">
            <a:blip r:embed="rId2"/>
            <a:srcRect/>
            <a:stretch>
              <a:fillRect/>
            </a:stretch>
          </a:blipFill>
          <a:ln w="9525">
            <a:solidFill>
              <a:schemeClr val="tx1"/>
            </a:solidFill>
            <a:miter lim="800000"/>
            <a:headEnd/>
            <a:tailEnd/>
          </a:ln>
        </p:spPr>
        <p:txBody>
          <a:bodyPr/>
          <a:lstStyle/>
          <a:p>
            <a:endParaRPr lang="nl-BE"/>
          </a:p>
        </p:txBody>
      </p:sp>
      <p:sp>
        <p:nvSpPr>
          <p:cNvPr id="36868" name="Tekstvak 3"/>
          <p:cNvSpPr txBox="1">
            <a:spLocks noChangeArrowheads="1"/>
          </p:cNvSpPr>
          <p:nvPr/>
        </p:nvSpPr>
        <p:spPr bwMode="auto">
          <a:xfrm>
            <a:off x="928688" y="5143500"/>
            <a:ext cx="53578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nl-BE" b="1" dirty="0" smtClean="0">
                <a:solidFill>
                  <a:srgbClr val="FF0000"/>
                </a:solidFill>
              </a:rPr>
              <a:t>Gedeelde kritische </a:t>
            </a:r>
            <a:r>
              <a:rPr lang="nl-BE" b="1" dirty="0">
                <a:solidFill>
                  <a:srgbClr val="FF0000"/>
                </a:solidFill>
              </a:rPr>
              <a:t>vragen?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hidden="1"/>
          <p:cNvSpPr>
            <a:spLocks noGrp="1" noChangeArrowheads="1"/>
          </p:cNvSpPr>
          <p:nvPr>
            <p:ph type="title"/>
          </p:nvPr>
        </p:nvSpPr>
        <p:spPr/>
        <p:txBody>
          <a:bodyPr/>
          <a:lstStyle/>
          <a:p>
            <a:endParaRPr lang="nl-BE" smtClean="0"/>
          </a:p>
        </p:txBody>
      </p:sp>
      <p:sp>
        <p:nvSpPr>
          <p:cNvPr id="4099" name="Rectangle 3" descr="headerpic_1 francis alys"/>
          <p:cNvSpPr>
            <a:spLocks noGrp="1" noChangeAspect="1" noChangeArrowheads="1"/>
          </p:cNvSpPr>
          <p:nvPr isPhoto="1"/>
        </p:nvSpPr>
        <p:spPr bwMode="auto">
          <a:xfrm>
            <a:off x="0" y="214313"/>
            <a:ext cx="9194800" cy="6392862"/>
          </a:xfrm>
          <a:prstGeom prst="rect">
            <a:avLst/>
          </a:prstGeom>
          <a:blipFill dpi="0" rotWithShape="1">
            <a:blip r:embed="rId2"/>
            <a:srcRect/>
            <a:stretch>
              <a:fillRect/>
            </a:stretch>
          </a:blipFill>
          <a:ln w="9525">
            <a:solidFill>
              <a:schemeClr val="tx1"/>
            </a:solidFill>
            <a:miter lim="800000"/>
            <a:headEnd/>
            <a:tailEnd/>
          </a:ln>
        </p:spPr>
        <p:txBody>
          <a:bodyPr/>
          <a:lstStyle/>
          <a:p>
            <a:endParaRPr lang="nl-BE"/>
          </a:p>
        </p:txBody>
      </p:sp>
      <p:sp>
        <p:nvSpPr>
          <p:cNvPr id="4100" name="Tekstvak 3"/>
          <p:cNvSpPr txBox="1">
            <a:spLocks noChangeArrowheads="1"/>
          </p:cNvSpPr>
          <p:nvPr/>
        </p:nvSpPr>
        <p:spPr bwMode="auto">
          <a:xfrm>
            <a:off x="467544" y="500063"/>
            <a:ext cx="806489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nl-BE" sz="4000" b="1" dirty="0" smtClean="0">
                <a:solidFill>
                  <a:schemeClr val="bg1"/>
                </a:solidFill>
              </a:rPr>
              <a:t>Breuklijnen en vertrouwen</a:t>
            </a:r>
            <a:endParaRPr lang="nl-BE" sz="4000" b="1" dirty="0">
              <a:solidFill>
                <a:schemeClr val="bg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presentati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1" name="Rectangle 3"/>
          <p:cNvSpPr>
            <a:spLocks noGrp="1" noChangeArrowheads="1"/>
          </p:cNvSpPr>
          <p:nvPr>
            <p:ph type="title"/>
          </p:nvPr>
        </p:nvSpPr>
        <p:spPr>
          <a:xfrm>
            <a:off x="323850" y="908050"/>
            <a:ext cx="6769100" cy="633413"/>
          </a:xfrm>
          <a:noFill/>
        </p:spPr>
        <p:txBody>
          <a:bodyPr/>
          <a:lstStyle/>
          <a:p>
            <a:r>
              <a:rPr lang="nl-BE" sz="4000" dirty="0" smtClean="0">
                <a:solidFill>
                  <a:schemeClr val="bg1"/>
                </a:solidFill>
              </a:rPr>
              <a:t>Gedeelde kritische vragen? (1)</a:t>
            </a:r>
          </a:p>
        </p:txBody>
      </p:sp>
      <p:sp>
        <p:nvSpPr>
          <p:cNvPr id="37892" name="Rectangle 4"/>
          <p:cNvSpPr>
            <a:spLocks noGrp="1" noChangeArrowheads="1"/>
          </p:cNvSpPr>
          <p:nvPr>
            <p:ph type="body" idx="1"/>
          </p:nvPr>
        </p:nvSpPr>
        <p:spPr>
          <a:xfrm>
            <a:off x="-13155" y="1844824"/>
            <a:ext cx="9144000" cy="4608512"/>
          </a:xfrm>
          <a:noFill/>
        </p:spPr>
        <p:txBody>
          <a:bodyPr/>
          <a:lstStyle/>
          <a:p>
            <a:pPr lvl="1"/>
            <a:r>
              <a:rPr lang="nl-BE" sz="2400" i="1" dirty="0" smtClean="0">
                <a:solidFill>
                  <a:schemeClr val="bg2"/>
                </a:solidFill>
              </a:rPr>
              <a:t>Hulpcontinuïteit in de jeugdhulp op basis van een (complexe) matrix. Kan er niet nog </a:t>
            </a:r>
            <a:r>
              <a:rPr lang="nl-BE" sz="2400" b="1" i="1" dirty="0" smtClean="0">
                <a:solidFill>
                  <a:schemeClr val="accent2"/>
                </a:solidFill>
              </a:rPr>
              <a:t>meer vereenvoudigd</a:t>
            </a:r>
            <a:r>
              <a:rPr lang="nl-BE" sz="2400" i="1" dirty="0" smtClean="0">
                <a:solidFill>
                  <a:schemeClr val="accent2"/>
                </a:solidFill>
              </a:rPr>
              <a:t> </a:t>
            </a:r>
            <a:r>
              <a:rPr lang="nl-BE" sz="2400" i="1" dirty="0" smtClean="0">
                <a:solidFill>
                  <a:schemeClr val="bg2"/>
                </a:solidFill>
              </a:rPr>
              <a:t>worden?</a:t>
            </a:r>
          </a:p>
          <a:p>
            <a:pPr lvl="1"/>
            <a:r>
              <a:rPr lang="nl-BE" sz="2400" i="1" dirty="0" smtClean="0">
                <a:solidFill>
                  <a:schemeClr val="bg2"/>
                </a:solidFill>
              </a:rPr>
              <a:t>Einde van de idee van de Vlaamse trajectbegeleider voor de jeugdhulp?</a:t>
            </a:r>
          </a:p>
          <a:p>
            <a:pPr lvl="1"/>
            <a:r>
              <a:rPr lang="nl-BE" sz="2400" i="1" dirty="0" smtClean="0">
                <a:solidFill>
                  <a:schemeClr val="bg2"/>
                </a:solidFill>
              </a:rPr>
              <a:t>Is de administratieve bureaucratische</a:t>
            </a:r>
            <a:r>
              <a:rPr lang="nl-BE" sz="2400" i="1" dirty="0" smtClean="0">
                <a:solidFill>
                  <a:schemeClr val="accent2"/>
                </a:solidFill>
              </a:rPr>
              <a:t> afstand</a:t>
            </a:r>
            <a:r>
              <a:rPr lang="nl-BE" sz="2400" i="1" dirty="0" smtClean="0">
                <a:solidFill>
                  <a:schemeClr val="bg2"/>
                </a:solidFill>
              </a:rPr>
              <a:t> tussen cliënt (vraag) en hulpverlener (aanbod) te groot? </a:t>
            </a:r>
          </a:p>
          <a:p>
            <a:pPr lvl="1"/>
            <a:r>
              <a:rPr lang="nl-BE" sz="2400" i="1" dirty="0" smtClean="0">
                <a:solidFill>
                  <a:schemeClr val="bg2"/>
                </a:solidFill>
              </a:rPr>
              <a:t>Wat betekent </a:t>
            </a:r>
            <a:r>
              <a:rPr lang="nl-BE" sz="2400" b="1" i="1" dirty="0" smtClean="0">
                <a:solidFill>
                  <a:schemeClr val="accent2"/>
                </a:solidFill>
              </a:rPr>
              <a:t>de taakbelasting </a:t>
            </a:r>
            <a:r>
              <a:rPr lang="nl-BE" sz="2400" i="1" dirty="0" smtClean="0">
                <a:solidFill>
                  <a:schemeClr val="bg2"/>
                </a:solidFill>
              </a:rPr>
              <a:t>van hulpverleners voor het realiseren van hulpcontinuïteit? </a:t>
            </a:r>
          </a:p>
          <a:p>
            <a:pPr lvl="1"/>
            <a:r>
              <a:rPr lang="nl-BE" sz="2400" i="1" dirty="0" smtClean="0">
                <a:solidFill>
                  <a:schemeClr val="bg2"/>
                </a:solidFill>
              </a:rPr>
              <a:t>Hoe bereiken we beter de voorzieningen?</a:t>
            </a:r>
          </a:p>
          <a:p>
            <a:pPr lvl="1"/>
            <a:r>
              <a:rPr lang="nl-BE" sz="2400" i="1" dirty="0" smtClean="0">
                <a:solidFill>
                  <a:schemeClr val="bg2"/>
                </a:solidFill>
              </a:rPr>
              <a:t>Hoe “meten” we de realisatie van de hulpcontinuïteit?</a:t>
            </a:r>
          </a:p>
          <a:p>
            <a:pPr lvl="1">
              <a:buFontTx/>
              <a:buNone/>
            </a:pPr>
            <a:endParaRPr lang="nl-BE" i="1" dirty="0" smtClean="0">
              <a:solidFill>
                <a:schemeClr val="bg2"/>
              </a:solidFill>
            </a:endParaRPr>
          </a:p>
          <a:p>
            <a:pPr lvl="1">
              <a:buFontTx/>
              <a:buNone/>
            </a:pPr>
            <a:endParaRPr lang="nl-BE" i="1" dirty="0" smtClean="0">
              <a:solidFill>
                <a:schemeClr val="bg2"/>
              </a:solidFill>
            </a:endParaRPr>
          </a:p>
          <a:p>
            <a:pPr lvl="1">
              <a:buFontTx/>
              <a:buNone/>
            </a:pPr>
            <a:endParaRPr lang="nl-BE" i="1" dirty="0" smtClean="0">
              <a:solidFill>
                <a:schemeClr val="bg2"/>
              </a:solidFill>
            </a:endParaRPr>
          </a:p>
        </p:txBody>
      </p:sp>
      <p:sp>
        <p:nvSpPr>
          <p:cNvPr id="37893" name="Rectangle 3" descr="francis alys 7"/>
          <p:cNvSpPr>
            <a:spLocks noGrp="1" noChangeAspect="1" noChangeArrowheads="1"/>
          </p:cNvSpPr>
          <p:nvPr isPhoto="1"/>
        </p:nvSpPr>
        <p:spPr bwMode="auto">
          <a:xfrm>
            <a:off x="7500938" y="357188"/>
            <a:ext cx="1341437" cy="889000"/>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presentati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5" name="Rectangle 3"/>
          <p:cNvSpPr>
            <a:spLocks noGrp="1" noChangeArrowheads="1"/>
          </p:cNvSpPr>
          <p:nvPr>
            <p:ph type="title"/>
          </p:nvPr>
        </p:nvSpPr>
        <p:spPr>
          <a:xfrm>
            <a:off x="323850" y="908050"/>
            <a:ext cx="6769100" cy="633413"/>
          </a:xfrm>
          <a:noFill/>
        </p:spPr>
        <p:txBody>
          <a:bodyPr/>
          <a:lstStyle/>
          <a:p>
            <a:r>
              <a:rPr lang="nl-BE" sz="4000" dirty="0" smtClean="0">
                <a:solidFill>
                  <a:schemeClr val="bg1"/>
                </a:solidFill>
              </a:rPr>
              <a:t>Gedeelde kritische vragen? (2)</a:t>
            </a:r>
          </a:p>
        </p:txBody>
      </p:sp>
      <p:sp>
        <p:nvSpPr>
          <p:cNvPr id="38916" name="Rectangle 4"/>
          <p:cNvSpPr>
            <a:spLocks noGrp="1" noChangeArrowheads="1"/>
          </p:cNvSpPr>
          <p:nvPr>
            <p:ph type="body" idx="1"/>
          </p:nvPr>
        </p:nvSpPr>
        <p:spPr>
          <a:xfrm>
            <a:off x="0" y="1916113"/>
            <a:ext cx="8893175" cy="4249737"/>
          </a:xfrm>
          <a:noFill/>
        </p:spPr>
        <p:txBody>
          <a:bodyPr/>
          <a:lstStyle/>
          <a:p>
            <a:pPr lvl="1">
              <a:buFontTx/>
              <a:buChar char="-"/>
            </a:pPr>
            <a:r>
              <a:rPr lang="nl-BE" i="1" smtClean="0">
                <a:solidFill>
                  <a:schemeClr val="bg2"/>
                </a:solidFill>
              </a:rPr>
              <a:t>Staan er voldoende </a:t>
            </a:r>
            <a:r>
              <a:rPr lang="nl-BE" b="1" i="1" smtClean="0">
                <a:solidFill>
                  <a:schemeClr val="accent2"/>
                </a:solidFill>
              </a:rPr>
              <a:t>knipperlichten</a:t>
            </a:r>
            <a:r>
              <a:rPr lang="nl-BE" i="1" smtClean="0">
                <a:solidFill>
                  <a:schemeClr val="bg2"/>
                </a:solidFill>
              </a:rPr>
              <a:t> bij ‘doorverwijzen’, is het altijd nodig?</a:t>
            </a:r>
          </a:p>
          <a:p>
            <a:pPr lvl="1">
              <a:buFontTx/>
              <a:buChar char="-"/>
            </a:pPr>
            <a:r>
              <a:rPr lang="nl-BE" i="1" smtClean="0">
                <a:solidFill>
                  <a:schemeClr val="bg2"/>
                </a:solidFill>
              </a:rPr>
              <a:t>Maken we voldoende gebruik van het outreachend werken of uitwisselen van expertise? </a:t>
            </a:r>
          </a:p>
          <a:p>
            <a:pPr lvl="1">
              <a:buFontTx/>
              <a:buChar char="-"/>
            </a:pPr>
            <a:r>
              <a:rPr lang="nl-BE" i="1" smtClean="0">
                <a:solidFill>
                  <a:schemeClr val="bg2"/>
                </a:solidFill>
              </a:rPr>
              <a:t>Worden hulpverleners voldoende gevormd, getraind in functie van de realisatie van hulpcontinuïteit?</a:t>
            </a:r>
          </a:p>
          <a:p>
            <a:pPr lvl="1">
              <a:buFontTx/>
              <a:buChar char="-"/>
            </a:pPr>
            <a:r>
              <a:rPr lang="nl-BE" i="1" smtClean="0">
                <a:solidFill>
                  <a:schemeClr val="bg2"/>
                </a:solidFill>
              </a:rPr>
              <a:t>Wat betekent de trend van </a:t>
            </a:r>
            <a:r>
              <a:rPr lang="nl-BE" i="1" smtClean="0">
                <a:solidFill>
                  <a:schemeClr val="accent2"/>
                </a:solidFill>
              </a:rPr>
              <a:t>vermaatschappelijking van de zorg </a:t>
            </a:r>
            <a:r>
              <a:rPr lang="nl-BE" i="1" smtClean="0">
                <a:solidFill>
                  <a:schemeClr val="bg2"/>
                </a:solidFill>
              </a:rPr>
              <a:t>voor het thema van zorgcontinuïteit? </a:t>
            </a:r>
          </a:p>
          <a:p>
            <a:pPr lvl="1">
              <a:buFontTx/>
              <a:buChar char="-"/>
            </a:pPr>
            <a:endParaRPr lang="nl-BE" i="1" smtClean="0">
              <a:solidFill>
                <a:schemeClr val="bg2"/>
              </a:solidFill>
            </a:endParaRPr>
          </a:p>
          <a:p>
            <a:pPr lvl="1">
              <a:buFontTx/>
              <a:buNone/>
            </a:pPr>
            <a:endParaRPr lang="nl-BE" i="1" smtClean="0">
              <a:solidFill>
                <a:schemeClr val="bg2"/>
              </a:solidFill>
            </a:endParaRPr>
          </a:p>
          <a:p>
            <a:pPr lvl="1">
              <a:buFontTx/>
              <a:buNone/>
            </a:pPr>
            <a:endParaRPr lang="nl-BE" i="1" smtClean="0">
              <a:solidFill>
                <a:schemeClr val="bg2"/>
              </a:solidFill>
            </a:endParaRPr>
          </a:p>
        </p:txBody>
      </p:sp>
      <p:sp>
        <p:nvSpPr>
          <p:cNvPr id="38917" name="Rectangle 3" descr="francis alys 7"/>
          <p:cNvSpPr>
            <a:spLocks noGrp="1" noChangeAspect="1" noChangeArrowheads="1"/>
          </p:cNvSpPr>
          <p:nvPr isPhoto="1"/>
        </p:nvSpPr>
        <p:spPr bwMode="auto">
          <a:xfrm>
            <a:off x="7500938" y="357188"/>
            <a:ext cx="1341437" cy="889000"/>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presentati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39" name="Rectangle 3"/>
          <p:cNvSpPr>
            <a:spLocks noGrp="1" noChangeArrowheads="1"/>
          </p:cNvSpPr>
          <p:nvPr>
            <p:ph type="title"/>
          </p:nvPr>
        </p:nvSpPr>
        <p:spPr>
          <a:xfrm>
            <a:off x="323850" y="908050"/>
            <a:ext cx="6769100" cy="633413"/>
          </a:xfrm>
          <a:noFill/>
        </p:spPr>
        <p:txBody>
          <a:bodyPr/>
          <a:lstStyle/>
          <a:p>
            <a:r>
              <a:rPr lang="nl-NL" sz="4000" dirty="0" smtClean="0">
                <a:solidFill>
                  <a:schemeClr val="bg1"/>
                </a:solidFill>
              </a:rPr>
              <a:t>Gedeelde kritische vragen? (3)</a:t>
            </a:r>
          </a:p>
        </p:txBody>
      </p:sp>
      <p:sp>
        <p:nvSpPr>
          <p:cNvPr id="39940" name="Rectangle 4"/>
          <p:cNvSpPr>
            <a:spLocks noGrp="1" noChangeArrowheads="1"/>
          </p:cNvSpPr>
          <p:nvPr>
            <p:ph type="body" idx="1"/>
          </p:nvPr>
        </p:nvSpPr>
        <p:spPr>
          <a:xfrm>
            <a:off x="0" y="1916113"/>
            <a:ext cx="8893175" cy="4249737"/>
          </a:xfrm>
          <a:noFill/>
        </p:spPr>
        <p:txBody>
          <a:bodyPr/>
          <a:lstStyle/>
          <a:p>
            <a:pPr lvl="1">
              <a:buFontTx/>
              <a:buChar char="-"/>
            </a:pPr>
            <a:r>
              <a:rPr lang="nl-BE" i="1" smtClean="0">
                <a:solidFill>
                  <a:schemeClr val="bg2"/>
                </a:solidFill>
              </a:rPr>
              <a:t>Wordt er voldoende gezocht naar het ‘benutten’ van en ‘steunen op’ </a:t>
            </a:r>
            <a:r>
              <a:rPr lang="nl-BE" i="1" smtClean="0">
                <a:solidFill>
                  <a:schemeClr val="accent2"/>
                </a:solidFill>
              </a:rPr>
              <a:t>de positieve krachten van de cliënt</a:t>
            </a:r>
            <a:r>
              <a:rPr lang="nl-BE" i="1" smtClean="0">
                <a:solidFill>
                  <a:schemeClr val="bg2"/>
                </a:solidFill>
              </a:rPr>
              <a:t>, de talenten, de beschermende factoren in zijn omgeving?</a:t>
            </a:r>
          </a:p>
          <a:p>
            <a:pPr lvl="1">
              <a:buFontTx/>
              <a:buChar char="-"/>
            </a:pPr>
            <a:r>
              <a:rPr lang="nl-BE" i="1" smtClean="0">
                <a:solidFill>
                  <a:schemeClr val="bg2"/>
                </a:solidFill>
              </a:rPr>
              <a:t> Houdt dit voldoende respect in voor de privacy van de cliënt? </a:t>
            </a:r>
          </a:p>
          <a:p>
            <a:pPr lvl="1">
              <a:buFontTx/>
              <a:buChar char="-"/>
            </a:pPr>
            <a:r>
              <a:rPr lang="nl-BE" i="1" smtClean="0">
                <a:solidFill>
                  <a:schemeClr val="bg2"/>
                </a:solidFill>
              </a:rPr>
              <a:t>Wat betekent de vraag naar </a:t>
            </a:r>
            <a:r>
              <a:rPr lang="nl-BE" i="1" smtClean="0">
                <a:solidFill>
                  <a:schemeClr val="accent2"/>
                </a:solidFill>
              </a:rPr>
              <a:t>onafhankelijke</a:t>
            </a:r>
            <a:r>
              <a:rPr lang="nl-BE" i="1" smtClean="0">
                <a:solidFill>
                  <a:schemeClr val="bg2"/>
                </a:solidFill>
              </a:rPr>
              <a:t> diensten en personen wanneer het over coördinatie en continuïteit gaat? </a:t>
            </a:r>
          </a:p>
          <a:p>
            <a:pPr lvl="1">
              <a:buFontTx/>
              <a:buChar char="-"/>
            </a:pPr>
            <a:endParaRPr lang="nl-BE" i="1" smtClean="0">
              <a:solidFill>
                <a:schemeClr val="bg2"/>
              </a:solidFill>
            </a:endParaRPr>
          </a:p>
          <a:p>
            <a:pPr lvl="1">
              <a:buFontTx/>
              <a:buChar char="-"/>
            </a:pPr>
            <a:endParaRPr lang="nl-BE" i="1" smtClean="0">
              <a:solidFill>
                <a:schemeClr val="bg2"/>
              </a:solidFill>
            </a:endParaRPr>
          </a:p>
        </p:txBody>
      </p:sp>
      <p:sp>
        <p:nvSpPr>
          <p:cNvPr id="39941" name="Rectangle 3" descr="francis alys 7"/>
          <p:cNvSpPr>
            <a:spLocks noGrp="1" noChangeAspect="1" noChangeArrowheads="1"/>
          </p:cNvSpPr>
          <p:nvPr isPhoto="1"/>
        </p:nvSpPr>
        <p:spPr bwMode="auto">
          <a:xfrm>
            <a:off x="7500938" y="428625"/>
            <a:ext cx="1341437" cy="889000"/>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hidden="1"/>
          <p:cNvSpPr>
            <a:spLocks noGrp="1" noChangeArrowheads="1"/>
          </p:cNvSpPr>
          <p:nvPr>
            <p:ph type="title"/>
          </p:nvPr>
        </p:nvSpPr>
        <p:spPr/>
        <p:txBody>
          <a:bodyPr/>
          <a:lstStyle/>
          <a:p>
            <a:endParaRPr lang="nl-BE" smtClean="0"/>
          </a:p>
        </p:txBody>
      </p:sp>
      <p:sp>
        <p:nvSpPr>
          <p:cNvPr id="40963" name="Rectangle 3" descr="WHEN_FAITH_MOVES francis alys 4"/>
          <p:cNvSpPr>
            <a:spLocks noGrp="1" noChangeAspect="1" noChangeArrowheads="1"/>
          </p:cNvSpPr>
          <p:nvPr isPhoto="1"/>
        </p:nvSpPr>
        <p:spPr bwMode="auto">
          <a:xfrm>
            <a:off x="0" y="0"/>
            <a:ext cx="9144000" cy="6858000"/>
          </a:xfrm>
          <a:prstGeom prst="rect">
            <a:avLst/>
          </a:prstGeom>
          <a:blipFill dpi="0" rotWithShape="1">
            <a:blip r:embed="rId3"/>
            <a:srcRect/>
            <a:stretch>
              <a:fillRect/>
            </a:stretch>
          </a:blipFill>
          <a:ln w="9525">
            <a:solidFill>
              <a:schemeClr val="tx1"/>
            </a:solidFill>
            <a:miter lim="800000"/>
            <a:headEnd/>
            <a:tailEnd/>
          </a:ln>
        </p:spPr>
        <p:txBody>
          <a:bodyPr/>
          <a:lstStyle/>
          <a:p>
            <a:endParaRPr lang="nl-BE"/>
          </a:p>
        </p:txBody>
      </p:sp>
      <p:sp>
        <p:nvSpPr>
          <p:cNvPr id="40964" name="Tekstvak 3"/>
          <p:cNvSpPr txBox="1">
            <a:spLocks noChangeArrowheads="1"/>
          </p:cNvSpPr>
          <p:nvPr/>
        </p:nvSpPr>
        <p:spPr bwMode="auto">
          <a:xfrm>
            <a:off x="1143000" y="642938"/>
            <a:ext cx="41433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nl-BE"/>
              <a:t>Francis Alÿs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el 1"/>
          <p:cNvSpPr>
            <a:spLocks noGrp="1"/>
          </p:cNvSpPr>
          <p:nvPr>
            <p:ph type="title"/>
          </p:nvPr>
        </p:nvSpPr>
        <p:spPr>
          <a:xfrm>
            <a:off x="250825" y="188913"/>
            <a:ext cx="6842125" cy="1497012"/>
          </a:xfrm>
        </p:spPr>
        <p:txBody>
          <a:bodyPr/>
          <a:lstStyle/>
          <a:p>
            <a:r>
              <a:rPr lang="nl-BE" sz="2400" b="1" smtClean="0">
                <a:solidFill>
                  <a:schemeClr val="tx1"/>
                </a:solidFill>
              </a:rPr>
              <a:t>Afkortingen</a:t>
            </a:r>
          </a:p>
        </p:txBody>
      </p:sp>
      <p:sp>
        <p:nvSpPr>
          <p:cNvPr id="34819" name="Tijdelijke aanduiding voor inhoud 2"/>
          <p:cNvSpPr>
            <a:spLocks noGrp="1"/>
          </p:cNvSpPr>
          <p:nvPr>
            <p:ph sz="half" idx="1"/>
          </p:nvPr>
        </p:nvSpPr>
        <p:spPr>
          <a:xfrm>
            <a:off x="179388" y="1916113"/>
            <a:ext cx="4752975" cy="4033837"/>
          </a:xfrm>
        </p:spPr>
        <p:txBody>
          <a:bodyPr/>
          <a:lstStyle/>
          <a:p>
            <a:pPr marL="342900" lvl="2" indent="-342900">
              <a:defRPr/>
            </a:pPr>
            <a:r>
              <a:rPr lang="nl-BE" sz="1200" dirty="0" smtClean="0">
                <a:ea typeface="+mn-ea"/>
                <a:cs typeface="+mn-cs"/>
              </a:rPr>
              <a:t>MDT: multidisciplinair team</a:t>
            </a:r>
          </a:p>
          <a:p>
            <a:pPr marL="342900" lvl="2" indent="-342900">
              <a:defRPr/>
            </a:pPr>
            <a:r>
              <a:rPr lang="nl-BE" sz="1200" dirty="0" smtClean="0">
                <a:ea typeface="+mn-ea"/>
                <a:cs typeface="+mn-cs"/>
              </a:rPr>
              <a:t>RTJ: rechtstreeks toegankelijke jeugdhulp</a:t>
            </a:r>
          </a:p>
          <a:p>
            <a:pPr marL="342900" lvl="2" indent="-342900">
              <a:defRPr/>
            </a:pPr>
            <a:r>
              <a:rPr lang="nl-BE" sz="1200" dirty="0" smtClean="0">
                <a:ea typeface="+mn-ea"/>
                <a:cs typeface="+mn-cs"/>
              </a:rPr>
              <a:t>NRTJ: niet rechtstreeks toegankelijke jeugdhulp</a:t>
            </a:r>
          </a:p>
          <a:p>
            <a:pPr marL="342900" lvl="2" indent="-342900">
              <a:defRPr/>
            </a:pPr>
            <a:r>
              <a:rPr lang="nl-BE" sz="1200" dirty="0" smtClean="0">
                <a:ea typeface="+mn-ea"/>
                <a:cs typeface="+mn-cs"/>
              </a:rPr>
              <a:t>IS: indicatiestelling</a:t>
            </a:r>
          </a:p>
          <a:p>
            <a:pPr marL="342900" lvl="2" indent="-342900">
              <a:defRPr/>
            </a:pPr>
            <a:r>
              <a:rPr lang="nl-BE" sz="1200" dirty="0" smtClean="0">
                <a:ea typeface="+mn-ea"/>
                <a:cs typeface="+mn-cs"/>
              </a:rPr>
              <a:t>ISV: indicatiestellingsverslag</a:t>
            </a:r>
          </a:p>
          <a:p>
            <a:pPr marL="342900" lvl="2" indent="-342900">
              <a:defRPr/>
            </a:pPr>
            <a:r>
              <a:rPr lang="nl-BE" sz="1200" dirty="0" smtClean="0">
                <a:ea typeface="+mn-ea"/>
                <a:cs typeface="+mn-cs"/>
              </a:rPr>
              <a:t>GV: gemandateerde voorziening</a:t>
            </a:r>
          </a:p>
          <a:p>
            <a:pPr marL="342900" lvl="2" indent="-342900">
              <a:defRPr/>
            </a:pPr>
            <a:r>
              <a:rPr lang="nl-BE" sz="1200" dirty="0" smtClean="0">
                <a:ea typeface="+mn-ea"/>
                <a:cs typeface="+mn-cs"/>
              </a:rPr>
              <a:t>MN: maatschappelijke noodzaak</a:t>
            </a:r>
          </a:p>
          <a:p>
            <a:pPr marL="342900" lvl="2" indent="-342900">
              <a:defRPr/>
            </a:pPr>
            <a:r>
              <a:rPr lang="nl-BE" sz="1200" dirty="0" smtClean="0">
                <a:ea typeface="+mn-ea"/>
                <a:cs typeface="+mn-cs"/>
              </a:rPr>
              <a:t>OCJ: ondersteuningscentrum jeugdzorg</a:t>
            </a:r>
          </a:p>
          <a:p>
            <a:pPr marL="342900" lvl="2" indent="-342900">
              <a:defRPr/>
            </a:pPr>
            <a:r>
              <a:rPr lang="nl-BE" sz="1200" dirty="0" smtClean="0">
                <a:ea typeface="+mn-ea"/>
                <a:cs typeface="+mn-cs"/>
              </a:rPr>
              <a:t>VK: vertrouwenscentrum kindermishandeling</a:t>
            </a:r>
          </a:p>
          <a:p>
            <a:pPr marL="342900" lvl="2" indent="-342900">
              <a:defRPr/>
            </a:pPr>
            <a:r>
              <a:rPr lang="nl-BE" sz="1200" dirty="0" smtClean="0">
                <a:ea typeface="+mn-ea"/>
                <a:cs typeface="+mn-cs"/>
              </a:rPr>
              <a:t>JHR: jeugdhulpregie</a:t>
            </a:r>
          </a:p>
          <a:p>
            <a:pPr marL="342900" lvl="2" indent="-342900">
              <a:defRPr/>
            </a:pPr>
            <a:r>
              <a:rPr lang="nl-BE" sz="1200" dirty="0" smtClean="0">
                <a:ea typeface="+mn-ea"/>
                <a:cs typeface="+mn-cs"/>
              </a:rPr>
              <a:t>JHB: jeugdhulpbeslissing</a:t>
            </a:r>
          </a:p>
          <a:p>
            <a:pPr marL="342900" lvl="2" indent="-342900">
              <a:defRPr/>
            </a:pPr>
            <a:r>
              <a:rPr lang="nl-BE" sz="1200" dirty="0" smtClean="0">
                <a:ea typeface="+mn-ea"/>
                <a:cs typeface="+mn-cs"/>
              </a:rPr>
              <a:t>JRB: jeugdrechtbank</a:t>
            </a:r>
          </a:p>
          <a:p>
            <a:pPr marL="342900" lvl="2" indent="-342900">
              <a:defRPr/>
            </a:pPr>
            <a:r>
              <a:rPr lang="nl-BE" sz="1200" dirty="0" smtClean="0">
                <a:ea typeface="+mn-ea"/>
                <a:cs typeface="+mn-cs"/>
              </a:rPr>
              <a:t>SJR: sociale dienst jeugdrechtbank</a:t>
            </a:r>
          </a:p>
          <a:p>
            <a:pPr marL="342900" lvl="2" indent="-342900">
              <a:defRPr/>
            </a:pPr>
            <a:r>
              <a:rPr lang="nl-BE" sz="1200" dirty="0" smtClean="0">
                <a:ea typeface="+mn-ea"/>
                <a:cs typeface="+mn-cs"/>
              </a:rPr>
              <a:t>IJH: integrale jeugdhulp</a:t>
            </a:r>
          </a:p>
          <a:p>
            <a:pPr marL="342900" lvl="2" indent="-342900">
              <a:defRPr/>
            </a:pPr>
            <a:r>
              <a:rPr lang="nl-BE" sz="1200" dirty="0" smtClean="0">
                <a:ea typeface="+mn-ea"/>
                <a:cs typeface="+mn-cs"/>
              </a:rPr>
              <a:t>AWW: algemeen welzijnswerk</a:t>
            </a:r>
          </a:p>
          <a:p>
            <a:pPr marL="342900" lvl="2" indent="-342900">
              <a:defRPr/>
            </a:pPr>
            <a:r>
              <a:rPr lang="nl-BE" sz="1200" dirty="0" smtClean="0">
                <a:ea typeface="+mn-ea"/>
                <a:cs typeface="+mn-cs"/>
              </a:rPr>
              <a:t>CLB: centrum voor leerlingenbegeleiding</a:t>
            </a:r>
          </a:p>
          <a:p>
            <a:pPr marL="342900" lvl="2" indent="-342900">
              <a:defRPr/>
            </a:pPr>
            <a:r>
              <a:rPr lang="nl-BE" sz="1200" dirty="0" smtClean="0">
                <a:ea typeface="+mn-ea"/>
                <a:cs typeface="+mn-cs"/>
              </a:rPr>
              <a:t>VAPH: Vlaams agentschap voor personen met een handicap</a:t>
            </a:r>
          </a:p>
          <a:p>
            <a:pPr marL="342900" lvl="2" indent="-342900">
              <a:defRPr/>
            </a:pPr>
            <a:r>
              <a:rPr lang="nl-BE" sz="1200" dirty="0" smtClean="0">
                <a:ea typeface="+mn-ea"/>
                <a:cs typeface="+mn-cs"/>
              </a:rPr>
              <a:t>COS: centrum voor ontwikkelingsstoornissen</a:t>
            </a:r>
          </a:p>
          <a:p>
            <a:pPr marL="342900" lvl="2" indent="-342900">
              <a:defRPr/>
            </a:pPr>
            <a:r>
              <a:rPr lang="nl-BE" sz="1200" dirty="0" smtClean="0">
                <a:ea typeface="+mn-ea"/>
                <a:cs typeface="+mn-cs"/>
              </a:rPr>
              <a:t>CGG: centrum geestelijke gezondheidszorg</a:t>
            </a:r>
            <a:endParaRPr lang="nl-BE" sz="1200" dirty="0">
              <a:ea typeface="+mn-ea"/>
              <a:cs typeface="+mn-cs"/>
            </a:endParaRPr>
          </a:p>
          <a:p>
            <a:pPr marL="742950" lvl="2" indent="-342900">
              <a:defRPr/>
            </a:pPr>
            <a:endParaRPr lang="nl-BE" sz="1400" dirty="0" smtClean="0">
              <a:ea typeface="+mn-ea"/>
              <a:cs typeface="+mn-cs"/>
            </a:endParaRPr>
          </a:p>
          <a:p>
            <a:pPr marL="742950" lvl="2" indent="-342900">
              <a:defRPr/>
            </a:pPr>
            <a:endParaRPr lang="nl-BE" sz="1400" dirty="0" smtClean="0">
              <a:ea typeface="+mn-ea"/>
              <a:cs typeface="+mn-cs"/>
            </a:endParaRPr>
          </a:p>
          <a:p>
            <a:pPr marL="742950" lvl="2" indent="-342900">
              <a:defRPr/>
            </a:pPr>
            <a:endParaRPr lang="nl-BE" sz="1400" dirty="0">
              <a:ea typeface="+mn-ea"/>
              <a:cs typeface="+mn-cs"/>
            </a:endParaRPr>
          </a:p>
          <a:p>
            <a:pPr lvl="1">
              <a:buFontTx/>
              <a:buChar char="-"/>
              <a:defRPr/>
            </a:pPr>
            <a:endParaRPr lang="nl-BE" sz="1400" dirty="0" smtClean="0"/>
          </a:p>
          <a:p>
            <a:pPr lvl="1">
              <a:defRPr/>
            </a:pPr>
            <a:endParaRPr lang="nl-BE" sz="1400" dirty="0"/>
          </a:p>
          <a:p>
            <a:pPr lvl="1">
              <a:defRPr/>
            </a:pPr>
            <a:endParaRPr lang="nl-BE" sz="1400" dirty="0" smtClean="0"/>
          </a:p>
          <a:p>
            <a:pPr lvl="1">
              <a:defRPr/>
            </a:pPr>
            <a:endParaRPr lang="nl-BE" sz="1400" dirty="0"/>
          </a:p>
          <a:p>
            <a:pPr lvl="1">
              <a:defRPr/>
            </a:pPr>
            <a:endParaRPr lang="nl-BE" sz="1400" dirty="0" smtClean="0"/>
          </a:p>
          <a:p>
            <a:pPr>
              <a:defRPr/>
            </a:pPr>
            <a:endParaRPr lang="nl-BE" sz="1800" dirty="0" smtClean="0"/>
          </a:p>
          <a:p>
            <a:pPr lvl="1">
              <a:defRPr/>
            </a:pPr>
            <a:endParaRPr lang="nl-BE" sz="1000" dirty="0">
              <a:ea typeface="+mn-ea"/>
              <a:cs typeface="+mn-cs"/>
            </a:endParaRPr>
          </a:p>
        </p:txBody>
      </p:sp>
      <p:sp>
        <p:nvSpPr>
          <p:cNvPr id="5" name="Tijdelijke aanduiding voor inhoud 2"/>
          <p:cNvSpPr>
            <a:spLocks noGrp="1"/>
          </p:cNvSpPr>
          <p:nvPr>
            <p:ph sz="half" idx="2"/>
          </p:nvPr>
        </p:nvSpPr>
        <p:spPr>
          <a:xfrm>
            <a:off x="4572000" y="1916113"/>
            <a:ext cx="4032250" cy="4033837"/>
          </a:xfrm>
        </p:spPr>
        <p:txBody>
          <a:bodyPr/>
          <a:lstStyle/>
          <a:p>
            <a:pPr marL="342900" lvl="2" indent="-342900">
              <a:defRPr/>
            </a:pPr>
            <a:r>
              <a:rPr lang="nl-BE" sz="1200" dirty="0" smtClean="0">
                <a:ea typeface="+mn-ea"/>
                <a:cs typeface="+mn-cs"/>
              </a:rPr>
              <a:t>OOOC: onthaal, oriëntatie en observatiecentrum</a:t>
            </a:r>
          </a:p>
          <a:p>
            <a:pPr marL="342900" lvl="2" indent="-342900">
              <a:defRPr/>
            </a:pPr>
            <a:r>
              <a:rPr lang="nl-BE" sz="1200" dirty="0" smtClean="0">
                <a:ea typeface="+mn-ea"/>
                <a:cs typeface="+mn-cs"/>
              </a:rPr>
              <a:t>OBC: observatie en behandelingscentrum</a:t>
            </a:r>
          </a:p>
          <a:p>
            <a:pPr marL="342900" lvl="2" indent="-342900">
              <a:defRPr/>
            </a:pPr>
            <a:r>
              <a:rPr lang="nl-BE" sz="1200" dirty="0" smtClean="0">
                <a:ea typeface="+mn-ea"/>
                <a:cs typeface="+mn-cs"/>
              </a:rPr>
              <a:t>A-document: aanmelddocument bij de intersectorale toegangspoort</a:t>
            </a:r>
          </a:p>
          <a:p>
            <a:pPr marL="342900" lvl="2" indent="-342900">
              <a:defRPr/>
            </a:pPr>
            <a:r>
              <a:rPr lang="nl-BE" sz="1200" dirty="0" smtClean="0">
                <a:ea typeface="+mn-ea"/>
                <a:cs typeface="+mn-cs"/>
              </a:rPr>
              <a:t>IRPC: intersectorale regionale prioriteitencommissie</a:t>
            </a:r>
          </a:p>
          <a:p>
            <a:pPr marL="342900" lvl="2" indent="-342900">
              <a:defRPr/>
            </a:pPr>
            <a:r>
              <a:rPr lang="nl-BE" sz="1200" dirty="0" smtClean="0">
                <a:ea typeface="+mn-ea"/>
                <a:cs typeface="+mn-cs"/>
              </a:rPr>
              <a:t>PVF: persoonsvolgende financiering</a:t>
            </a:r>
          </a:p>
          <a:p>
            <a:pPr marL="342900" lvl="2" indent="-342900">
              <a:defRPr/>
            </a:pPr>
            <a:r>
              <a:rPr lang="nl-BE" sz="1200" dirty="0" smtClean="0">
                <a:ea typeface="+mn-ea"/>
                <a:cs typeface="+mn-cs"/>
              </a:rPr>
              <a:t>IPH: intersectorale prioritaire hulpvragen</a:t>
            </a:r>
          </a:p>
          <a:p>
            <a:pPr marL="342900" lvl="2" indent="-342900">
              <a:defRPr/>
            </a:pPr>
            <a:r>
              <a:rPr lang="nl-BE" sz="1200" dirty="0" smtClean="0">
                <a:ea typeface="+mn-ea"/>
                <a:cs typeface="+mn-cs"/>
              </a:rPr>
              <a:t>ITP: intersectorale toegangspoort</a:t>
            </a:r>
          </a:p>
          <a:p>
            <a:pPr marL="342900" lvl="2" indent="-342900">
              <a:defRPr/>
            </a:pPr>
            <a:r>
              <a:rPr lang="nl-BE" sz="1200" dirty="0" smtClean="0">
                <a:ea typeface="+mn-ea"/>
                <a:cs typeface="+mn-cs"/>
              </a:rPr>
              <a:t>VIST: versnelde indicatiestelling en toewijzing</a:t>
            </a:r>
          </a:p>
          <a:p>
            <a:pPr marL="342900" lvl="2" indent="-342900">
              <a:defRPr/>
            </a:pPr>
            <a:r>
              <a:rPr lang="nl-BE" sz="1200" dirty="0" smtClean="0">
                <a:ea typeface="+mn-ea"/>
                <a:cs typeface="+mn-cs"/>
              </a:rPr>
              <a:t>CAP: </a:t>
            </a:r>
            <a:r>
              <a:rPr lang="nl-BE" sz="1200" dirty="0"/>
              <a:t>centraal informatie- en aanmeldpunt</a:t>
            </a:r>
            <a:endParaRPr lang="nl-BE" sz="1200" dirty="0" smtClean="0">
              <a:ea typeface="+mn-ea"/>
              <a:cs typeface="+mn-cs"/>
            </a:endParaRPr>
          </a:p>
          <a:p>
            <a:pPr marL="342900" lvl="2" indent="-342900">
              <a:defRPr/>
            </a:pPr>
            <a:endParaRPr lang="nl-BE" sz="1200" dirty="0">
              <a:ea typeface="+mn-ea"/>
              <a:cs typeface="+mn-cs"/>
            </a:endParaRPr>
          </a:p>
          <a:p>
            <a:pPr marL="742950" lvl="2" indent="-342900">
              <a:defRPr/>
            </a:pPr>
            <a:endParaRPr lang="nl-BE" sz="1400" dirty="0" smtClean="0">
              <a:ea typeface="+mn-ea"/>
              <a:cs typeface="+mn-cs"/>
            </a:endParaRPr>
          </a:p>
          <a:p>
            <a:pPr marL="742950" lvl="2" indent="-342900">
              <a:defRPr/>
            </a:pPr>
            <a:endParaRPr lang="nl-BE" sz="1400" dirty="0" smtClean="0">
              <a:ea typeface="+mn-ea"/>
              <a:cs typeface="+mn-cs"/>
            </a:endParaRPr>
          </a:p>
          <a:p>
            <a:pPr marL="742950" lvl="2" indent="-342900">
              <a:defRPr/>
            </a:pPr>
            <a:endParaRPr lang="nl-BE" sz="1400" dirty="0">
              <a:ea typeface="+mn-ea"/>
              <a:cs typeface="+mn-cs"/>
            </a:endParaRPr>
          </a:p>
          <a:p>
            <a:pPr lvl="1">
              <a:buFontTx/>
              <a:buChar char="-"/>
              <a:defRPr/>
            </a:pPr>
            <a:endParaRPr lang="nl-BE" sz="1400" dirty="0" smtClean="0"/>
          </a:p>
          <a:p>
            <a:pPr lvl="1">
              <a:defRPr/>
            </a:pPr>
            <a:endParaRPr lang="nl-BE" sz="1400" dirty="0"/>
          </a:p>
          <a:p>
            <a:pPr lvl="1">
              <a:defRPr/>
            </a:pPr>
            <a:endParaRPr lang="nl-BE" sz="1400" dirty="0" smtClean="0"/>
          </a:p>
          <a:p>
            <a:pPr lvl="1">
              <a:defRPr/>
            </a:pPr>
            <a:endParaRPr lang="nl-BE" sz="1400" dirty="0"/>
          </a:p>
          <a:p>
            <a:pPr lvl="1">
              <a:defRPr/>
            </a:pPr>
            <a:endParaRPr lang="nl-BE" sz="1400" dirty="0" smtClean="0"/>
          </a:p>
          <a:p>
            <a:pPr>
              <a:defRPr/>
            </a:pPr>
            <a:endParaRPr lang="nl-BE" sz="1800" dirty="0" smtClean="0"/>
          </a:p>
          <a:p>
            <a:pPr lvl="1">
              <a:defRPr/>
            </a:pPr>
            <a:endParaRPr lang="nl-BE" sz="1000" dirty="0">
              <a:ea typeface="+mn-ea"/>
              <a:cs typeface="+mn-cs"/>
            </a:endParaRPr>
          </a:p>
        </p:txBody>
      </p:sp>
      <p:sp>
        <p:nvSpPr>
          <p:cNvPr id="48132" name="Titel 1"/>
          <p:cNvSpPr txBox="1">
            <a:spLocks/>
          </p:cNvSpPr>
          <p:nvPr/>
        </p:nvSpPr>
        <p:spPr bwMode="auto">
          <a:xfrm>
            <a:off x="7235825" y="115888"/>
            <a:ext cx="1657350" cy="1643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nl-BE" sz="2800" b="1" smtClean="0">
              <a:solidFill>
                <a:srgbClr val="FFFFFF"/>
              </a:solidFill>
            </a:endParaRPr>
          </a:p>
        </p:txBody>
      </p:sp>
      <p:sp>
        <p:nvSpPr>
          <p:cNvPr id="6" name="Rectangle 3" descr="DB3"/>
          <p:cNvSpPr>
            <a:spLocks noGrp="1" noChangeAspect="1" noChangeArrowheads="1"/>
          </p:cNvSpPr>
          <p:nvPr isPhoto="1"/>
        </p:nvSpPr>
        <p:spPr bwMode="auto">
          <a:xfrm>
            <a:off x="4860032" y="4171032"/>
            <a:ext cx="3384376" cy="2517130"/>
          </a:xfrm>
          <a:prstGeom prst="rect">
            <a:avLst/>
          </a:prstGeom>
          <a:blipFill dpi="0" rotWithShape="1">
            <a:blip r:embed="rId3"/>
            <a:srcRect/>
            <a:stretch>
              <a:fillRect/>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BE"/>
          </a:p>
        </p:txBody>
      </p:sp>
    </p:spTree>
    <p:extLst>
      <p:ext uri="{BB962C8B-B14F-4D97-AF65-F5344CB8AC3E}">
        <p14:creationId xmlns:p14="http://schemas.microsoft.com/office/powerpoint/2010/main" val="32474856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presentati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5"/>
          <p:cNvSpPr>
            <a:spLocks noGrp="1" noChangeArrowheads="1"/>
          </p:cNvSpPr>
          <p:nvPr>
            <p:ph type="title"/>
          </p:nvPr>
        </p:nvSpPr>
        <p:spPr>
          <a:xfrm>
            <a:off x="214313" y="285750"/>
            <a:ext cx="6878637" cy="1255713"/>
          </a:xfrm>
          <a:noFill/>
        </p:spPr>
        <p:txBody>
          <a:bodyPr/>
          <a:lstStyle/>
          <a:p>
            <a:r>
              <a:rPr lang="nl-NL" sz="4000" smtClean="0">
                <a:solidFill>
                  <a:schemeClr val="bg1"/>
                </a:solidFill>
              </a:rPr>
              <a:t>Hernias van de hulpverlening</a:t>
            </a:r>
          </a:p>
        </p:txBody>
      </p:sp>
      <p:sp>
        <p:nvSpPr>
          <p:cNvPr id="5124" name="Rectangle 6"/>
          <p:cNvSpPr>
            <a:spLocks noGrp="1" noChangeArrowheads="1"/>
          </p:cNvSpPr>
          <p:nvPr>
            <p:ph type="body" idx="1"/>
          </p:nvPr>
        </p:nvSpPr>
        <p:spPr>
          <a:xfrm>
            <a:off x="0" y="1916113"/>
            <a:ext cx="8893175" cy="4249737"/>
          </a:xfrm>
        </p:spPr>
        <p:txBody>
          <a:bodyPr/>
          <a:lstStyle/>
          <a:p>
            <a:pPr lvl="1">
              <a:defRPr/>
            </a:pPr>
            <a:r>
              <a:rPr lang="nl-BE" sz="2400" b="1" i="1" dirty="0" smtClean="0">
                <a:solidFill>
                  <a:schemeClr val="accent2"/>
                </a:solidFill>
              </a:rPr>
              <a:t>Verkaveling</a:t>
            </a:r>
            <a:r>
              <a:rPr lang="nl-BE" sz="2400" i="1" dirty="0" smtClean="0">
                <a:solidFill>
                  <a:schemeClr val="bg2"/>
                </a:solidFill>
              </a:rPr>
              <a:t> en </a:t>
            </a:r>
            <a:r>
              <a:rPr lang="nl-BE" sz="2400" b="1" i="1" dirty="0" smtClean="0">
                <a:solidFill>
                  <a:schemeClr val="accent2"/>
                </a:solidFill>
              </a:rPr>
              <a:t>toenemende specialisatie </a:t>
            </a:r>
            <a:r>
              <a:rPr lang="nl-BE" sz="2400" i="1" dirty="0" smtClean="0">
                <a:solidFill>
                  <a:schemeClr val="bg2"/>
                </a:solidFill>
              </a:rPr>
              <a:t>van het zorg- en hulpaanbod.</a:t>
            </a:r>
          </a:p>
          <a:p>
            <a:pPr lvl="1">
              <a:defRPr/>
            </a:pPr>
            <a:endParaRPr lang="nl-BE" sz="2400" i="1" dirty="0" smtClean="0">
              <a:solidFill>
                <a:schemeClr val="bg2"/>
              </a:solidFill>
            </a:endParaRPr>
          </a:p>
          <a:p>
            <a:pPr lvl="1">
              <a:defRPr/>
            </a:pPr>
            <a:r>
              <a:rPr lang="nl-BE" sz="2400" i="1" dirty="0" smtClean="0">
                <a:solidFill>
                  <a:schemeClr val="bg2"/>
                </a:solidFill>
              </a:rPr>
              <a:t>Dus </a:t>
            </a:r>
            <a:r>
              <a:rPr lang="nl-BE" sz="2400" b="1" i="1" dirty="0" smtClean="0">
                <a:solidFill>
                  <a:schemeClr val="accent2">
                    <a:lumMod val="75000"/>
                  </a:schemeClr>
                </a:solidFill>
              </a:rPr>
              <a:t>breuklijnen</a:t>
            </a:r>
            <a:r>
              <a:rPr lang="nl-BE" sz="2400" i="1" dirty="0" smtClean="0">
                <a:solidFill>
                  <a:schemeClr val="bg2"/>
                </a:solidFill>
              </a:rPr>
              <a:t> en </a:t>
            </a:r>
            <a:r>
              <a:rPr lang="nl-BE" sz="2400" b="1" i="1" dirty="0" smtClean="0">
                <a:solidFill>
                  <a:schemeClr val="accent2">
                    <a:lumMod val="75000"/>
                  </a:schemeClr>
                </a:solidFill>
              </a:rPr>
              <a:t>draaimolens</a:t>
            </a:r>
            <a:r>
              <a:rPr lang="nl-BE" sz="2400" i="1" dirty="0" smtClean="0">
                <a:solidFill>
                  <a:schemeClr val="bg2"/>
                </a:solidFill>
              </a:rPr>
              <a:t>: </a:t>
            </a:r>
          </a:p>
          <a:p>
            <a:pPr lvl="2">
              <a:defRPr/>
            </a:pPr>
            <a:r>
              <a:rPr lang="nl-BE" sz="2000" i="1" dirty="0" smtClean="0">
                <a:solidFill>
                  <a:schemeClr val="bg2"/>
                </a:solidFill>
              </a:rPr>
              <a:t>“Halt aan de carrousel van de jeugdhulp”</a:t>
            </a:r>
          </a:p>
          <a:p>
            <a:pPr lvl="2">
              <a:defRPr/>
            </a:pPr>
            <a:r>
              <a:rPr lang="nl-BE" sz="2000" i="1" dirty="0" smtClean="0">
                <a:solidFill>
                  <a:schemeClr val="bg2"/>
                </a:solidFill>
              </a:rPr>
              <a:t>Grillige parcoursen in “Tussen de mazen van het netwerk”.</a:t>
            </a:r>
          </a:p>
          <a:p>
            <a:pPr lvl="2">
              <a:defRPr/>
            </a:pPr>
            <a:endParaRPr lang="nl-BE" sz="2000" i="1" dirty="0" smtClean="0">
              <a:solidFill>
                <a:schemeClr val="bg2"/>
              </a:solidFill>
            </a:endParaRPr>
          </a:p>
          <a:p>
            <a:pPr lvl="2">
              <a:defRPr/>
            </a:pPr>
            <a:endParaRPr lang="nl-BE" sz="2000" i="1" dirty="0" smtClean="0">
              <a:solidFill>
                <a:schemeClr val="bg2"/>
              </a:solidFill>
            </a:endParaRPr>
          </a:p>
          <a:p>
            <a:pPr lvl="1">
              <a:defRPr/>
            </a:pPr>
            <a:r>
              <a:rPr lang="nl-BE" i="1" dirty="0" smtClean="0">
                <a:solidFill>
                  <a:schemeClr val="accent2">
                    <a:lumMod val="75000"/>
                  </a:schemeClr>
                </a:solidFill>
              </a:rPr>
              <a:t>Professionele opeenvolging</a:t>
            </a:r>
            <a:r>
              <a:rPr lang="nl-BE" i="1" dirty="0" smtClean="0">
                <a:solidFill>
                  <a:schemeClr val="bg2"/>
                </a:solidFill>
              </a:rPr>
              <a:t> als </a:t>
            </a:r>
            <a:r>
              <a:rPr lang="nl-BE" i="1" dirty="0" smtClean="0">
                <a:solidFill>
                  <a:schemeClr val="accent2">
                    <a:lumMod val="75000"/>
                  </a:schemeClr>
                </a:solidFill>
              </a:rPr>
              <a:t>denkkader</a:t>
            </a:r>
            <a:r>
              <a:rPr lang="nl-BE" i="1" dirty="0" smtClean="0">
                <a:solidFill>
                  <a:schemeClr val="bg2"/>
                </a:solidFill>
              </a:rPr>
              <a:t>, niet (altijd) als </a:t>
            </a:r>
            <a:r>
              <a:rPr lang="nl-BE" i="1" dirty="0" smtClean="0">
                <a:solidFill>
                  <a:schemeClr val="accent2">
                    <a:lumMod val="75000"/>
                  </a:schemeClr>
                </a:solidFill>
              </a:rPr>
              <a:t>handelingskader</a:t>
            </a:r>
          </a:p>
          <a:p>
            <a:pPr lvl="1">
              <a:buFontTx/>
              <a:buNone/>
              <a:defRPr/>
            </a:pPr>
            <a:endParaRPr lang="nl-BE" sz="2400" i="1" dirty="0" smtClean="0">
              <a:solidFill>
                <a:schemeClr val="bg2"/>
              </a:solidFill>
            </a:endParaRPr>
          </a:p>
          <a:p>
            <a:pPr lvl="1">
              <a:buFontTx/>
              <a:buChar char="-"/>
              <a:defRPr/>
            </a:pPr>
            <a:endParaRPr lang="nl-BE" sz="2400" i="1" dirty="0" smtClean="0">
              <a:solidFill>
                <a:schemeClr val="bg2"/>
              </a:solidFill>
            </a:endParaRPr>
          </a:p>
        </p:txBody>
      </p:sp>
      <p:sp>
        <p:nvSpPr>
          <p:cNvPr id="5125" name="Rectangle 3" descr="headerpic_1 francis alys"/>
          <p:cNvSpPr>
            <a:spLocks noGrp="1" noChangeAspect="1" noChangeArrowheads="1"/>
          </p:cNvSpPr>
          <p:nvPr isPhoto="1"/>
        </p:nvSpPr>
        <p:spPr bwMode="auto">
          <a:xfrm>
            <a:off x="7500938" y="357188"/>
            <a:ext cx="1406525" cy="977900"/>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presentati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3"/>
          <p:cNvSpPr>
            <a:spLocks noGrp="1" noChangeArrowheads="1"/>
          </p:cNvSpPr>
          <p:nvPr>
            <p:ph type="title"/>
          </p:nvPr>
        </p:nvSpPr>
        <p:spPr>
          <a:xfrm>
            <a:off x="285750" y="357188"/>
            <a:ext cx="6807200" cy="1184275"/>
          </a:xfrm>
          <a:noFill/>
        </p:spPr>
        <p:txBody>
          <a:bodyPr/>
          <a:lstStyle/>
          <a:p>
            <a:r>
              <a:rPr lang="nl-BE" sz="4000" smtClean="0">
                <a:solidFill>
                  <a:schemeClr val="bg1"/>
                </a:solidFill>
              </a:rPr>
              <a:t>Wat zeggen cliënten daarover?</a:t>
            </a:r>
          </a:p>
        </p:txBody>
      </p:sp>
      <p:sp>
        <p:nvSpPr>
          <p:cNvPr id="6148" name="Rectangle 4"/>
          <p:cNvSpPr>
            <a:spLocks noGrp="1" noChangeArrowheads="1"/>
          </p:cNvSpPr>
          <p:nvPr>
            <p:ph type="body" idx="1"/>
          </p:nvPr>
        </p:nvSpPr>
        <p:spPr>
          <a:xfrm>
            <a:off x="0" y="1916113"/>
            <a:ext cx="8893175" cy="4249737"/>
          </a:xfrm>
          <a:noFill/>
        </p:spPr>
        <p:txBody>
          <a:bodyPr/>
          <a:lstStyle/>
          <a:p>
            <a:pPr lvl="1"/>
            <a:r>
              <a:rPr lang="nl-BE" sz="2000" i="1" dirty="0" smtClean="0">
                <a:solidFill>
                  <a:schemeClr val="bg2"/>
                </a:solidFill>
              </a:rPr>
              <a:t>Hulp is steun geven en niet alles </a:t>
            </a:r>
            <a:r>
              <a:rPr lang="nl-BE" sz="2000" b="1" i="1" dirty="0" smtClean="0">
                <a:solidFill>
                  <a:srgbClr val="0070C0"/>
                </a:solidFill>
              </a:rPr>
              <a:t>overnemen</a:t>
            </a:r>
            <a:r>
              <a:rPr lang="nl-BE" sz="2000" i="1" dirty="0" smtClean="0">
                <a:solidFill>
                  <a:schemeClr val="bg2"/>
                </a:solidFill>
              </a:rPr>
              <a:t> van, noch alles </a:t>
            </a:r>
            <a:r>
              <a:rPr lang="nl-BE" sz="2000" b="1" i="1" dirty="0" smtClean="0">
                <a:solidFill>
                  <a:srgbClr val="0070C0"/>
                </a:solidFill>
              </a:rPr>
              <a:t>overlaten </a:t>
            </a:r>
            <a:r>
              <a:rPr lang="nl-BE" sz="2000" i="1" dirty="0" smtClean="0">
                <a:solidFill>
                  <a:schemeClr val="bg2"/>
                </a:solidFill>
              </a:rPr>
              <a:t>aan de cliënt</a:t>
            </a:r>
          </a:p>
          <a:p>
            <a:pPr lvl="1"/>
            <a:r>
              <a:rPr lang="nl-BE" sz="2000" i="1" dirty="0" smtClean="0">
                <a:solidFill>
                  <a:schemeClr val="bg2"/>
                </a:solidFill>
              </a:rPr>
              <a:t>Geen </a:t>
            </a:r>
            <a:r>
              <a:rPr lang="nl-BE" sz="2000" b="1" i="1" dirty="0" smtClean="0">
                <a:solidFill>
                  <a:srgbClr val="0070C0"/>
                </a:solidFill>
              </a:rPr>
              <a:t>irrealistische verwachtingen </a:t>
            </a:r>
            <a:r>
              <a:rPr lang="nl-BE" sz="2000" i="1" dirty="0" smtClean="0">
                <a:solidFill>
                  <a:schemeClr val="bg2"/>
                </a:solidFill>
              </a:rPr>
              <a:t>creëren noch onmacht  etaleren. </a:t>
            </a:r>
          </a:p>
          <a:p>
            <a:pPr lvl="1"/>
            <a:r>
              <a:rPr lang="nl-BE" sz="2000" i="1" dirty="0" smtClean="0">
                <a:solidFill>
                  <a:schemeClr val="bg2"/>
                </a:solidFill>
              </a:rPr>
              <a:t>Zorg voor </a:t>
            </a:r>
            <a:r>
              <a:rPr lang="nl-BE" sz="2000" b="1" i="1" dirty="0" smtClean="0">
                <a:solidFill>
                  <a:srgbClr val="0070C0"/>
                </a:solidFill>
              </a:rPr>
              <a:t>de veiligheid </a:t>
            </a:r>
            <a:r>
              <a:rPr lang="nl-BE" sz="2000" i="1" dirty="0" smtClean="0">
                <a:solidFill>
                  <a:schemeClr val="bg2"/>
                </a:solidFill>
              </a:rPr>
              <a:t>van de cliënt, belang van de deontologie</a:t>
            </a:r>
          </a:p>
          <a:p>
            <a:pPr lvl="1"/>
            <a:r>
              <a:rPr lang="nl-BE" sz="2000" i="1" dirty="0" smtClean="0">
                <a:solidFill>
                  <a:schemeClr val="bg2"/>
                </a:solidFill>
              </a:rPr>
              <a:t>Duidelijke en evenwaardige </a:t>
            </a:r>
            <a:r>
              <a:rPr lang="nl-BE" sz="2000" b="1" i="1" dirty="0" smtClean="0">
                <a:solidFill>
                  <a:srgbClr val="0070C0"/>
                </a:solidFill>
              </a:rPr>
              <a:t>positionering </a:t>
            </a:r>
            <a:r>
              <a:rPr lang="nl-BE" sz="2000" i="1" dirty="0" smtClean="0">
                <a:solidFill>
                  <a:schemeClr val="bg2"/>
                </a:solidFill>
              </a:rPr>
              <a:t>van alle partijen in de hulpverlening en dus voorzichtig en doordacht omgaan met de machtsverhouding, vb. </a:t>
            </a:r>
            <a:r>
              <a:rPr lang="nl-BE" sz="2000" i="1" dirty="0" err="1" smtClean="0">
                <a:solidFill>
                  <a:schemeClr val="bg2"/>
                </a:solidFill>
              </a:rPr>
              <a:t>ontschuldigende</a:t>
            </a:r>
            <a:r>
              <a:rPr lang="nl-BE" sz="2000" i="1" dirty="0" smtClean="0">
                <a:solidFill>
                  <a:schemeClr val="bg2"/>
                </a:solidFill>
              </a:rPr>
              <a:t> of beschuldigende diagnose</a:t>
            </a:r>
          </a:p>
          <a:p>
            <a:pPr lvl="1"/>
            <a:r>
              <a:rPr lang="nl-BE" sz="2000" i="1" dirty="0" smtClean="0">
                <a:solidFill>
                  <a:schemeClr val="bg2"/>
                </a:solidFill>
              </a:rPr>
              <a:t>Zorg voor wat ouders-kinderen wel nog kunnen  en dus </a:t>
            </a:r>
            <a:r>
              <a:rPr lang="nl-BE" sz="2000" b="1" i="1" dirty="0" smtClean="0">
                <a:solidFill>
                  <a:srgbClr val="0070C0"/>
                </a:solidFill>
              </a:rPr>
              <a:t>niet te snel doorverwijzen.</a:t>
            </a:r>
          </a:p>
          <a:p>
            <a:pPr lvl="1"/>
            <a:r>
              <a:rPr lang="nl-BE" sz="2000" i="1" dirty="0" smtClean="0">
                <a:solidFill>
                  <a:schemeClr val="bg2"/>
                </a:solidFill>
              </a:rPr>
              <a:t>Zorg voor </a:t>
            </a:r>
            <a:r>
              <a:rPr lang="nl-BE" sz="2000" b="1" i="1" dirty="0" smtClean="0">
                <a:solidFill>
                  <a:srgbClr val="0070C0"/>
                </a:solidFill>
              </a:rPr>
              <a:t>heldere taak- en opdrachtverdeling</a:t>
            </a:r>
          </a:p>
          <a:p>
            <a:pPr lvl="1"/>
            <a:r>
              <a:rPr lang="nl-BE" sz="2000" i="1" dirty="0" smtClean="0">
                <a:solidFill>
                  <a:schemeClr val="bg2"/>
                </a:solidFill>
              </a:rPr>
              <a:t>Graag iemand die </a:t>
            </a:r>
            <a:r>
              <a:rPr lang="nl-BE" sz="2000" b="1" i="1" dirty="0" smtClean="0">
                <a:solidFill>
                  <a:srgbClr val="0070C0"/>
                </a:solidFill>
              </a:rPr>
              <a:t>het overzicht</a:t>
            </a:r>
            <a:r>
              <a:rPr lang="nl-BE" sz="2000" i="1" dirty="0" smtClean="0">
                <a:solidFill>
                  <a:schemeClr val="bg2"/>
                </a:solidFill>
              </a:rPr>
              <a:t> behoudt gedurende de hele periode van de hulpverlening.</a:t>
            </a:r>
          </a:p>
        </p:txBody>
      </p:sp>
      <p:sp>
        <p:nvSpPr>
          <p:cNvPr id="6149" name="Rectangle 3" descr="headerpic_1 francis alys"/>
          <p:cNvSpPr>
            <a:spLocks noGrp="1" noChangeAspect="1" noChangeArrowheads="1"/>
          </p:cNvSpPr>
          <p:nvPr isPhoto="1"/>
        </p:nvSpPr>
        <p:spPr bwMode="auto">
          <a:xfrm>
            <a:off x="7500938" y="357188"/>
            <a:ext cx="1406525" cy="977900"/>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presentati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title"/>
          </p:nvPr>
        </p:nvSpPr>
        <p:spPr>
          <a:xfrm>
            <a:off x="323850" y="908050"/>
            <a:ext cx="6769100" cy="633413"/>
          </a:xfrm>
          <a:noFill/>
        </p:spPr>
        <p:txBody>
          <a:bodyPr/>
          <a:lstStyle/>
          <a:p>
            <a:r>
              <a:rPr lang="nl-NL" sz="4000" smtClean="0">
                <a:solidFill>
                  <a:schemeClr val="bg1"/>
                </a:solidFill>
              </a:rPr>
              <a:t>Vertrouwen</a:t>
            </a:r>
          </a:p>
        </p:txBody>
      </p:sp>
      <p:sp>
        <p:nvSpPr>
          <p:cNvPr id="7172" name="Rectangle 4"/>
          <p:cNvSpPr>
            <a:spLocks noGrp="1" noChangeArrowheads="1"/>
          </p:cNvSpPr>
          <p:nvPr>
            <p:ph type="body" idx="1"/>
          </p:nvPr>
        </p:nvSpPr>
        <p:spPr>
          <a:xfrm>
            <a:off x="0" y="1916113"/>
            <a:ext cx="8893175" cy="4249737"/>
          </a:xfrm>
          <a:noFill/>
        </p:spPr>
        <p:txBody>
          <a:bodyPr/>
          <a:lstStyle/>
          <a:p>
            <a:pPr lvl="1">
              <a:lnSpc>
                <a:spcPct val="80000"/>
              </a:lnSpc>
              <a:buFontTx/>
              <a:buNone/>
            </a:pPr>
            <a:r>
              <a:rPr lang="nl-BE" sz="2400" b="1" i="1" dirty="0" smtClean="0">
                <a:solidFill>
                  <a:schemeClr val="accent2"/>
                </a:solidFill>
              </a:rPr>
              <a:t>Vertrouwen</a:t>
            </a:r>
            <a:r>
              <a:rPr lang="nl-BE" sz="2400" i="1" dirty="0" smtClean="0">
                <a:solidFill>
                  <a:schemeClr val="bg2"/>
                </a:solidFill>
              </a:rPr>
              <a:t> kunnen stellen in de jeugdhulpaanbieder is voor de cliënt essentieel.</a:t>
            </a:r>
          </a:p>
          <a:p>
            <a:pPr lvl="1">
              <a:lnSpc>
                <a:spcPct val="80000"/>
              </a:lnSpc>
              <a:buFontTx/>
              <a:buNone/>
            </a:pPr>
            <a:endParaRPr lang="nl-BE" sz="2400" i="1" dirty="0" smtClean="0">
              <a:solidFill>
                <a:schemeClr val="bg2"/>
              </a:solidFill>
            </a:endParaRPr>
          </a:p>
          <a:p>
            <a:pPr lvl="1">
              <a:lnSpc>
                <a:spcPct val="80000"/>
              </a:lnSpc>
              <a:buFontTx/>
              <a:buNone/>
            </a:pPr>
            <a:r>
              <a:rPr lang="nl-BE" sz="2400" i="1" dirty="0" smtClean="0">
                <a:solidFill>
                  <a:schemeClr val="bg2"/>
                </a:solidFill>
              </a:rPr>
              <a:t>Vertrouwen als niet teleurgesteld worden houdt in:</a:t>
            </a:r>
          </a:p>
          <a:p>
            <a:pPr lvl="1">
              <a:lnSpc>
                <a:spcPct val="80000"/>
              </a:lnSpc>
            </a:pPr>
            <a:r>
              <a:rPr lang="nl-BE" sz="2400" i="1" dirty="0" smtClean="0">
                <a:solidFill>
                  <a:schemeClr val="bg2"/>
                </a:solidFill>
              </a:rPr>
              <a:t>Bijgestaan, geholpen worden </a:t>
            </a:r>
            <a:r>
              <a:rPr lang="nl-BE" sz="2400" b="1" i="1" dirty="0" smtClean="0">
                <a:solidFill>
                  <a:srgbClr val="0070C0"/>
                </a:solidFill>
              </a:rPr>
              <a:t>zoals afgesproken</a:t>
            </a:r>
            <a:r>
              <a:rPr lang="nl-BE" sz="2400" i="1" dirty="0" smtClean="0">
                <a:solidFill>
                  <a:schemeClr val="bg2"/>
                </a:solidFill>
              </a:rPr>
              <a:t>, gevraagd of gewenst</a:t>
            </a:r>
          </a:p>
          <a:p>
            <a:pPr lvl="1">
              <a:lnSpc>
                <a:spcPct val="80000"/>
              </a:lnSpc>
            </a:pPr>
            <a:r>
              <a:rPr lang="nl-BE" sz="2400" b="1" i="1" dirty="0" smtClean="0">
                <a:solidFill>
                  <a:srgbClr val="0070C0"/>
                </a:solidFill>
              </a:rPr>
              <a:t>Ernstig</a:t>
            </a:r>
            <a:r>
              <a:rPr lang="nl-BE" sz="2400" i="1" dirty="0" smtClean="0">
                <a:solidFill>
                  <a:schemeClr val="bg2"/>
                </a:solidFill>
              </a:rPr>
              <a:t> genomen worden in elke fase van de hulpverlening</a:t>
            </a:r>
          </a:p>
          <a:p>
            <a:pPr lvl="1">
              <a:lnSpc>
                <a:spcPct val="80000"/>
              </a:lnSpc>
            </a:pPr>
            <a:r>
              <a:rPr lang="nl-BE" sz="2400" b="1" i="1" dirty="0" smtClean="0">
                <a:solidFill>
                  <a:srgbClr val="0070C0"/>
                </a:solidFill>
              </a:rPr>
              <a:t>Juist en correct </a:t>
            </a:r>
            <a:r>
              <a:rPr lang="nl-BE" sz="2400" i="1" dirty="0" smtClean="0">
                <a:solidFill>
                  <a:schemeClr val="bg2"/>
                </a:solidFill>
              </a:rPr>
              <a:t>geïnformeerd worden</a:t>
            </a:r>
          </a:p>
          <a:p>
            <a:pPr lvl="1">
              <a:lnSpc>
                <a:spcPct val="80000"/>
              </a:lnSpc>
            </a:pPr>
            <a:r>
              <a:rPr lang="nl-BE" sz="2400" i="1" dirty="0" smtClean="0">
                <a:solidFill>
                  <a:schemeClr val="bg2"/>
                </a:solidFill>
              </a:rPr>
              <a:t>Cliënt zoveel mogelijk als een cliëntgeheel/systeem zien</a:t>
            </a:r>
          </a:p>
          <a:p>
            <a:pPr lvl="1">
              <a:lnSpc>
                <a:spcPct val="80000"/>
              </a:lnSpc>
            </a:pPr>
            <a:r>
              <a:rPr lang="nl-BE" sz="2400" b="1" i="1" dirty="0" smtClean="0">
                <a:solidFill>
                  <a:srgbClr val="0070C0"/>
                </a:solidFill>
              </a:rPr>
              <a:t>Geen onnodige handelingen</a:t>
            </a:r>
            <a:r>
              <a:rPr lang="nl-BE" sz="2400" i="1" dirty="0" smtClean="0">
                <a:solidFill>
                  <a:schemeClr val="bg2"/>
                </a:solidFill>
              </a:rPr>
              <a:t>, verwijzingen, herhalingen van hetzelfde  </a:t>
            </a:r>
          </a:p>
          <a:p>
            <a:pPr lvl="1">
              <a:lnSpc>
                <a:spcPct val="80000"/>
              </a:lnSpc>
              <a:buFontTx/>
              <a:buNone/>
            </a:pPr>
            <a:endParaRPr lang="nl-BE" sz="2400" i="1" dirty="0" smtClean="0">
              <a:solidFill>
                <a:schemeClr val="bg2"/>
              </a:solidFill>
            </a:endParaRPr>
          </a:p>
          <a:p>
            <a:pPr lvl="1">
              <a:lnSpc>
                <a:spcPct val="80000"/>
              </a:lnSpc>
              <a:buFontTx/>
              <a:buNone/>
            </a:pPr>
            <a:endParaRPr lang="nl-BE" sz="2400" i="1" dirty="0" smtClean="0">
              <a:solidFill>
                <a:srgbClr val="FF3300"/>
              </a:solidFill>
            </a:endParaRPr>
          </a:p>
          <a:p>
            <a:pPr lvl="1">
              <a:lnSpc>
                <a:spcPct val="80000"/>
              </a:lnSpc>
            </a:pPr>
            <a:endParaRPr lang="nl-BE" sz="2400" i="1" dirty="0" smtClean="0">
              <a:solidFill>
                <a:schemeClr val="bg2"/>
              </a:solidFill>
            </a:endParaRPr>
          </a:p>
          <a:p>
            <a:pPr lvl="1">
              <a:lnSpc>
                <a:spcPct val="80000"/>
              </a:lnSpc>
            </a:pPr>
            <a:endParaRPr lang="nl-BE" sz="2400" i="1" dirty="0" smtClean="0">
              <a:solidFill>
                <a:schemeClr val="bg2"/>
              </a:solidFill>
            </a:endParaRPr>
          </a:p>
        </p:txBody>
      </p:sp>
      <p:sp>
        <p:nvSpPr>
          <p:cNvPr id="7173" name="Rectangle 3" descr="headerpic_1 francis alys"/>
          <p:cNvSpPr>
            <a:spLocks noGrp="1" noChangeAspect="1" noChangeArrowheads="1"/>
          </p:cNvSpPr>
          <p:nvPr isPhoto="1"/>
        </p:nvSpPr>
        <p:spPr bwMode="auto">
          <a:xfrm>
            <a:off x="7500938" y="357188"/>
            <a:ext cx="1406525" cy="977900"/>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presentati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Rectangle 3"/>
          <p:cNvSpPr>
            <a:spLocks noGrp="1" noChangeArrowheads="1"/>
          </p:cNvSpPr>
          <p:nvPr>
            <p:ph type="title"/>
          </p:nvPr>
        </p:nvSpPr>
        <p:spPr>
          <a:xfrm>
            <a:off x="323850" y="908050"/>
            <a:ext cx="6769100" cy="633413"/>
          </a:xfrm>
          <a:noFill/>
        </p:spPr>
        <p:txBody>
          <a:bodyPr/>
          <a:lstStyle/>
          <a:p>
            <a:r>
              <a:rPr lang="nl-NL" sz="4000" smtClean="0">
                <a:solidFill>
                  <a:schemeClr val="bg1"/>
                </a:solidFill>
              </a:rPr>
              <a:t>spersoon </a:t>
            </a:r>
          </a:p>
        </p:txBody>
      </p:sp>
      <p:sp>
        <p:nvSpPr>
          <p:cNvPr id="8196" name="Rectangle 4"/>
          <p:cNvSpPr>
            <a:spLocks noGrp="1" noChangeArrowheads="1"/>
          </p:cNvSpPr>
          <p:nvPr>
            <p:ph type="body" idx="1"/>
          </p:nvPr>
        </p:nvSpPr>
        <p:spPr>
          <a:xfrm>
            <a:off x="0" y="1916113"/>
            <a:ext cx="8893175" cy="4249737"/>
          </a:xfrm>
        </p:spPr>
        <p:txBody>
          <a:bodyPr/>
          <a:lstStyle/>
          <a:p>
            <a:pPr lvl="1">
              <a:buFont typeface="Arial" charset="0"/>
              <a:buChar char="•"/>
              <a:defRPr/>
            </a:pPr>
            <a:r>
              <a:rPr lang="nl-BE" i="1" dirty="0" smtClean="0">
                <a:solidFill>
                  <a:schemeClr val="bg2"/>
                </a:solidFill>
              </a:rPr>
              <a:t>Terminologisch gamma: trajectbegeleider, buddy, escorterende persoon, casemanager, vertrouwenspersoon, coach, bijstandspersoon of figuur, gids, baken, …</a:t>
            </a:r>
          </a:p>
          <a:p>
            <a:pPr lvl="1">
              <a:buFontTx/>
              <a:buNone/>
              <a:defRPr/>
            </a:pPr>
            <a:r>
              <a:rPr lang="nl-BE" sz="2000" i="1" dirty="0" smtClean="0">
                <a:solidFill>
                  <a:schemeClr val="bg2"/>
                </a:solidFill>
              </a:rPr>
              <a:t>	</a:t>
            </a:r>
          </a:p>
          <a:p>
            <a:pPr lvl="1">
              <a:buFontTx/>
              <a:buNone/>
              <a:defRPr/>
            </a:pPr>
            <a:r>
              <a:rPr lang="nl-BE" sz="2000" i="1" dirty="0" smtClean="0">
                <a:solidFill>
                  <a:schemeClr val="bg2"/>
                </a:solidFill>
              </a:rPr>
              <a:t>Continuïteit is (ook) voor de cliënt een gelaagd begrip: heeft betrekking op </a:t>
            </a:r>
            <a:r>
              <a:rPr lang="nl-BE" sz="2000" b="1" i="1" dirty="0" smtClean="0">
                <a:solidFill>
                  <a:schemeClr val="accent2">
                    <a:lumMod val="75000"/>
                  </a:schemeClr>
                </a:solidFill>
              </a:rPr>
              <a:t>de levensloop </a:t>
            </a:r>
            <a:r>
              <a:rPr lang="nl-BE" sz="2000" i="1" dirty="0" smtClean="0">
                <a:solidFill>
                  <a:schemeClr val="bg2"/>
                </a:solidFill>
              </a:rPr>
              <a:t>van de cliënt en op </a:t>
            </a:r>
            <a:r>
              <a:rPr lang="nl-BE" sz="2000" b="1" i="1" dirty="0" smtClean="0">
                <a:solidFill>
                  <a:schemeClr val="accent2">
                    <a:lumMod val="75000"/>
                  </a:schemeClr>
                </a:solidFill>
              </a:rPr>
              <a:t>het traject </a:t>
            </a:r>
            <a:r>
              <a:rPr lang="nl-BE" sz="2000" i="1" dirty="0" smtClean="0">
                <a:solidFill>
                  <a:schemeClr val="bg2"/>
                </a:solidFill>
              </a:rPr>
              <a:t>van de cliënt in de hulpverlening. Sluit aan bij wetenschappelijk pleidooi voor meer vraaggestuurde, contextuele benadering van jeugdhulp met herstel van zelfregulatie en  het activeren  van sociale netwerken. (Hermanns)</a:t>
            </a:r>
          </a:p>
          <a:p>
            <a:pPr lvl="1">
              <a:buFont typeface="Arial" charset="0"/>
              <a:buChar char="•"/>
              <a:defRPr/>
            </a:pPr>
            <a:endParaRPr lang="nl-BE" i="1" dirty="0" smtClean="0">
              <a:solidFill>
                <a:schemeClr val="bg2"/>
              </a:solidFill>
            </a:endParaRPr>
          </a:p>
          <a:p>
            <a:pPr lvl="1">
              <a:buFont typeface="Arial" charset="0"/>
              <a:buChar char="•"/>
              <a:defRPr/>
            </a:pPr>
            <a:endParaRPr lang="nl-BE" i="1" dirty="0" smtClean="0">
              <a:solidFill>
                <a:schemeClr val="bg2"/>
              </a:solidFill>
            </a:endParaRPr>
          </a:p>
        </p:txBody>
      </p:sp>
      <p:sp>
        <p:nvSpPr>
          <p:cNvPr id="8197" name="Rectangle 3" descr="headerpic_1 francis alys"/>
          <p:cNvSpPr>
            <a:spLocks noGrp="1" noChangeAspect="1" noChangeArrowheads="1"/>
          </p:cNvSpPr>
          <p:nvPr isPhoto="1"/>
        </p:nvSpPr>
        <p:spPr bwMode="auto">
          <a:xfrm>
            <a:off x="7500938" y="357188"/>
            <a:ext cx="1406525" cy="977900"/>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presentati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7788"/>
            <a:ext cx="914400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3"/>
          <p:cNvSpPr>
            <a:spLocks noGrp="1" noChangeArrowheads="1"/>
          </p:cNvSpPr>
          <p:nvPr>
            <p:ph type="title"/>
          </p:nvPr>
        </p:nvSpPr>
        <p:spPr>
          <a:xfrm>
            <a:off x="323850" y="214313"/>
            <a:ext cx="6769100" cy="1327150"/>
          </a:xfrm>
          <a:noFill/>
        </p:spPr>
        <p:txBody>
          <a:bodyPr/>
          <a:lstStyle/>
          <a:p>
            <a:r>
              <a:rPr lang="nl-BE" sz="4000" dirty="0" smtClean="0"/>
              <a:t>Hulpcontinuïteit: een definitie?</a:t>
            </a:r>
            <a:endParaRPr lang="nl-BE" sz="4000" dirty="0" smtClean="0">
              <a:solidFill>
                <a:schemeClr val="bg1"/>
              </a:solidFill>
            </a:endParaRPr>
          </a:p>
        </p:txBody>
      </p:sp>
      <p:sp>
        <p:nvSpPr>
          <p:cNvPr id="9220" name="Rectangle 4"/>
          <p:cNvSpPr>
            <a:spLocks noGrp="1" noChangeArrowheads="1"/>
          </p:cNvSpPr>
          <p:nvPr>
            <p:ph type="body" idx="1"/>
          </p:nvPr>
        </p:nvSpPr>
        <p:spPr>
          <a:xfrm>
            <a:off x="250825" y="1928813"/>
            <a:ext cx="8893175" cy="4249737"/>
          </a:xfrm>
        </p:spPr>
        <p:txBody>
          <a:bodyPr/>
          <a:lstStyle/>
          <a:p>
            <a:pPr marL="342900" lvl="1" indent="-342900">
              <a:buFontTx/>
              <a:buNone/>
            </a:pPr>
            <a:r>
              <a:rPr lang="nl-BE" i="1" dirty="0" smtClean="0">
                <a:solidFill>
                  <a:schemeClr val="bg2"/>
                </a:solidFill>
              </a:rPr>
              <a:t>Meerdere  elementen:</a:t>
            </a:r>
          </a:p>
          <a:p>
            <a:pPr marL="342900" lvl="1" indent="-342900">
              <a:buFont typeface="Wingdings" pitchFamily="2" charset="2"/>
              <a:buChar char="q"/>
            </a:pPr>
            <a:r>
              <a:rPr lang="nl-BE" i="1" dirty="0" smtClean="0">
                <a:solidFill>
                  <a:schemeClr val="bg2"/>
                </a:solidFill>
              </a:rPr>
              <a:t>doorlopend en samenhangend </a:t>
            </a:r>
          </a:p>
          <a:p>
            <a:pPr marL="342900" lvl="1" indent="-342900">
              <a:buFont typeface="Wingdings" pitchFamily="2" charset="2"/>
              <a:buChar char="q"/>
            </a:pPr>
            <a:r>
              <a:rPr lang="nl-BE" i="1" dirty="0" smtClean="0">
                <a:solidFill>
                  <a:schemeClr val="bg2"/>
                </a:solidFill>
              </a:rPr>
              <a:t>hulp- of dienstverleningstraject </a:t>
            </a:r>
          </a:p>
          <a:p>
            <a:pPr marL="342900" lvl="1" indent="-342900">
              <a:buFont typeface="Wingdings" pitchFamily="2" charset="2"/>
              <a:buChar char="q"/>
            </a:pPr>
            <a:r>
              <a:rPr lang="nl-BE" i="1" dirty="0" smtClean="0">
                <a:solidFill>
                  <a:schemeClr val="bg2"/>
                </a:solidFill>
              </a:rPr>
              <a:t>aanbieden en samen met de cliënt(systeem) in zijn sociale context realiseren</a:t>
            </a:r>
          </a:p>
          <a:p>
            <a:pPr marL="342900" lvl="1" indent="-342900">
              <a:buFont typeface="Wingdings" pitchFamily="2" charset="2"/>
              <a:buChar char="q"/>
            </a:pPr>
            <a:r>
              <a:rPr lang="nl-BE" i="1" dirty="0" smtClean="0">
                <a:solidFill>
                  <a:schemeClr val="bg2"/>
                </a:solidFill>
              </a:rPr>
              <a:t>indien nodig en gewenst. </a:t>
            </a:r>
          </a:p>
          <a:p>
            <a:pPr marL="342900" lvl="1" indent="-342900">
              <a:buFontTx/>
              <a:buNone/>
            </a:pPr>
            <a:endParaRPr lang="nl-BE" i="1" dirty="0" smtClean="0">
              <a:solidFill>
                <a:schemeClr val="bg2"/>
              </a:solidFill>
            </a:endParaRPr>
          </a:p>
          <a:p>
            <a:pPr marL="342900" lvl="1" indent="-342900">
              <a:buFontTx/>
              <a:buNone/>
            </a:pPr>
            <a:r>
              <a:rPr lang="nl-BE" i="1" dirty="0" smtClean="0">
                <a:solidFill>
                  <a:schemeClr val="bg2"/>
                </a:solidFill>
              </a:rPr>
              <a:t>Geen evidentie! Wel een zaak van: </a:t>
            </a:r>
          </a:p>
        </p:txBody>
      </p:sp>
      <p:sp>
        <p:nvSpPr>
          <p:cNvPr id="9221" name="Rectangle 3" descr="headerpic_1 francis alys"/>
          <p:cNvSpPr>
            <a:spLocks noGrp="1" noChangeAspect="1" noChangeArrowheads="1"/>
          </p:cNvSpPr>
          <p:nvPr isPhoto="1"/>
        </p:nvSpPr>
        <p:spPr bwMode="auto">
          <a:xfrm>
            <a:off x="7500938" y="357188"/>
            <a:ext cx="1406525" cy="977900"/>
          </a:xfrm>
          <a:prstGeom prst="rect">
            <a:avLst/>
          </a:prstGeom>
          <a:blipFill dpi="0" rotWithShape="1">
            <a:blip r:embed="rId4"/>
            <a:srcRect/>
            <a:stretch>
              <a:fillRect/>
            </a:stretch>
          </a:blipFill>
          <a:ln w="9525">
            <a:solidFill>
              <a:schemeClr val="tx1"/>
            </a:solidFill>
            <a:miter lim="800000"/>
            <a:headEnd/>
            <a:tailEnd/>
          </a:ln>
        </p:spPr>
        <p:txBody>
          <a:bodyPr/>
          <a:lstStyle/>
          <a:p>
            <a:endParaRPr lang="nl-B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hidden="1"/>
          <p:cNvSpPr>
            <a:spLocks noGrp="1" noChangeArrowheads="1"/>
          </p:cNvSpPr>
          <p:nvPr>
            <p:ph type="title"/>
          </p:nvPr>
        </p:nvSpPr>
        <p:spPr/>
        <p:txBody>
          <a:bodyPr/>
          <a:lstStyle/>
          <a:p>
            <a:endParaRPr lang="nl-BE" dirty="0" smtClean="0"/>
          </a:p>
        </p:txBody>
      </p:sp>
      <p:sp>
        <p:nvSpPr>
          <p:cNvPr id="10243" name="Rectangle 3" descr="francis alys 3"/>
          <p:cNvSpPr>
            <a:spLocks noGrp="1" noChangeAspect="1" noChangeArrowheads="1"/>
          </p:cNvSpPr>
          <p:nvPr isPhoto="1"/>
        </p:nvSpPr>
        <p:spPr bwMode="auto">
          <a:xfrm>
            <a:off x="0" y="357188"/>
            <a:ext cx="9144000" cy="5718175"/>
          </a:xfrm>
          <a:prstGeom prst="rect">
            <a:avLst/>
          </a:prstGeom>
          <a:blipFill dpi="0" rotWithShape="1">
            <a:blip r:embed="rId2"/>
            <a:srcRect/>
            <a:stretch>
              <a:fillRect/>
            </a:stretch>
          </a:blipFill>
          <a:ln w="9525">
            <a:solidFill>
              <a:schemeClr val="tx1"/>
            </a:solidFill>
            <a:miter lim="800000"/>
            <a:headEnd/>
            <a:tailEnd/>
          </a:ln>
        </p:spPr>
        <p:txBody>
          <a:bodyPr/>
          <a:lstStyle/>
          <a:p>
            <a:endParaRPr lang="nl-BE" dirty="0"/>
          </a:p>
        </p:txBody>
      </p:sp>
      <p:sp>
        <p:nvSpPr>
          <p:cNvPr id="10244" name="Tekstvak 3"/>
          <p:cNvSpPr txBox="1">
            <a:spLocks noChangeArrowheads="1"/>
          </p:cNvSpPr>
          <p:nvPr/>
        </p:nvSpPr>
        <p:spPr bwMode="auto">
          <a:xfrm>
            <a:off x="1000125" y="642938"/>
            <a:ext cx="5000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nl-BE" b="1" dirty="0"/>
              <a:t>Gedeelde verantwoordelijkheid</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andaardontwerp">
  <a:themeElements>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ardontwerp">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4010</TotalTime>
  <Words>2639</Words>
  <Application>Microsoft Office PowerPoint</Application>
  <PresentationFormat>Diavoorstelling (4:3)</PresentationFormat>
  <Paragraphs>425</Paragraphs>
  <Slides>34</Slides>
  <Notes>30</Notes>
  <HiddenSlides>0</HiddenSlides>
  <MMClips>0</MMClips>
  <ScaleCrop>false</ScaleCrop>
  <HeadingPairs>
    <vt:vector size="4" baseType="variant">
      <vt:variant>
        <vt:lpstr>Thema</vt:lpstr>
      </vt:variant>
      <vt:variant>
        <vt:i4>1</vt:i4>
      </vt:variant>
      <vt:variant>
        <vt:lpstr>Diatitels</vt:lpstr>
      </vt:variant>
      <vt:variant>
        <vt:i4>34</vt:i4>
      </vt:variant>
    </vt:vector>
  </HeadingPairs>
  <TitlesOfParts>
    <vt:vector size="35" baseType="lpstr">
      <vt:lpstr>Standaardontwerp</vt:lpstr>
      <vt:lpstr>Over hulpcontinuïteit en “gedeelde” verantwoordelijkheid in IJH</vt:lpstr>
      <vt:lpstr>Opbouw</vt:lpstr>
      <vt:lpstr>PowerPoint-presentatie</vt:lpstr>
      <vt:lpstr>Hernias van de hulpverlening</vt:lpstr>
      <vt:lpstr>Wat zeggen cliënten daarover?</vt:lpstr>
      <vt:lpstr>Vertrouwen</vt:lpstr>
      <vt:lpstr>spersoon </vt:lpstr>
      <vt:lpstr>Hulpcontinuïteit: een definitie?</vt:lpstr>
      <vt:lpstr>PowerPoint-presentatie</vt:lpstr>
      <vt:lpstr>Hulp continueren: samen en afgestemd!</vt:lpstr>
      <vt:lpstr>Doelstellingen</vt:lpstr>
      <vt:lpstr>Hoe en wie?</vt:lpstr>
      <vt:lpstr>Indicatoren</vt:lpstr>
      <vt:lpstr>PowerPoint-presentatie</vt:lpstr>
      <vt:lpstr>De matrix van IJH :</vt:lpstr>
      <vt:lpstr>I. Een subsidiaire organisatie:</vt:lpstr>
      <vt:lpstr>Verwijzing  perspectief cliënt</vt:lpstr>
      <vt:lpstr>PowerPoint-presentatie</vt:lpstr>
      <vt:lpstr> Krachtlijnen TP en MN (1)</vt:lpstr>
      <vt:lpstr> Krachtlijnen TP en MN (2)</vt:lpstr>
      <vt:lpstr> Krachtlijnen TP en MN (3)</vt:lpstr>
      <vt:lpstr> Krachtlijnen TP en MN (4)</vt:lpstr>
      <vt:lpstr>Hoe en door wie?</vt:lpstr>
      <vt:lpstr>II. Continuïteit in IJH door gerichte coördinatie</vt:lpstr>
      <vt:lpstr>De knelpuntdossiers</vt:lpstr>
      <vt:lpstr>III. Gerichte afspraken bijzondere doelgroepen</vt:lpstr>
      <vt:lpstr> Engagementen/Pijlers protocol Kindermishandeling</vt:lpstr>
      <vt:lpstr>Jongvolwassenen:  Vlaams actieplan</vt:lpstr>
      <vt:lpstr>PowerPoint-presentatie</vt:lpstr>
      <vt:lpstr>Gedeelde kritische vragen? (1)</vt:lpstr>
      <vt:lpstr>Gedeelde kritische vragen? (2)</vt:lpstr>
      <vt:lpstr>Gedeelde kritische vragen? (3)</vt:lpstr>
      <vt:lpstr>PowerPoint-presentatie</vt:lpstr>
      <vt:lpstr>Afkortingen</vt:lpstr>
    </vt:vector>
  </TitlesOfParts>
  <Company>MVG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 hier uw titel</dc:title>
  <dc:creator>Vanhee, Jean-Pierre</dc:creator>
  <cp:lastModifiedBy>Fons Geerts</cp:lastModifiedBy>
  <cp:revision>264</cp:revision>
  <dcterms:created xsi:type="dcterms:W3CDTF">2010-03-18T09:52:51Z</dcterms:created>
  <dcterms:modified xsi:type="dcterms:W3CDTF">2012-10-25T07:24:53Z</dcterms:modified>
  <cp:category>Presentatie met logo</cp:category>
</cp:coreProperties>
</file>