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8"/>
  </p:handoutMasterIdLst>
  <p:sldIdLst>
    <p:sldId id="256" r:id="rId2"/>
    <p:sldId id="257" r:id="rId3"/>
    <p:sldId id="280" r:id="rId4"/>
    <p:sldId id="279" r:id="rId5"/>
    <p:sldId id="277" r:id="rId6"/>
    <p:sldId id="278" r:id="rId7"/>
    <p:sldId id="276" r:id="rId8"/>
    <p:sldId id="265" r:id="rId9"/>
    <p:sldId id="266" r:id="rId10"/>
    <p:sldId id="267" r:id="rId11"/>
    <p:sldId id="268" r:id="rId12"/>
    <p:sldId id="269" r:id="rId13"/>
    <p:sldId id="271" r:id="rId14"/>
    <p:sldId id="273" r:id="rId15"/>
    <p:sldId id="272" r:id="rId16"/>
    <p:sldId id="263" r:id="rId17"/>
  </p:sldIdLst>
  <p:sldSz cx="9144000" cy="6858000" type="screen4x3"/>
  <p:notesSz cx="6797675" cy="987425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DDD"/>
    <a:srgbClr val="0F3672"/>
    <a:srgbClr val="5697B0"/>
    <a:srgbClr val="B2001C"/>
    <a:srgbClr val="32617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504"/>
      </p:cViewPr>
      <p:guideLst>
        <p:guide orient="horz" pos="34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E4752-975A-4F43-B9CF-4EFD6D39EBC2}" type="datetimeFigureOut">
              <a:rPr lang="nl-BE" smtClean="0"/>
              <a:t>3/05/2016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1D79B-B79B-434D-96D7-D94EB91899E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55335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37930393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38313379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372225" y="549275"/>
            <a:ext cx="1871663" cy="11382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755650" y="549275"/>
            <a:ext cx="5464175" cy="11382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72236546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755650" y="549275"/>
            <a:ext cx="7488238" cy="11382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38754650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06243807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421719672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755650" y="1412875"/>
            <a:ext cx="3271838" cy="274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9888" y="1412875"/>
            <a:ext cx="3271837" cy="274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80841431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39918516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78221909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5411486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582511594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407417496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549275"/>
            <a:ext cx="7488238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l-BE" altLang="nl-BE" smtClean="0"/>
              <a:t>Klik om titel te maken</a:t>
            </a:r>
            <a:endParaRPr lang="nl-NL" altLang="nl-BE" smtClean="0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85725" y="6505575"/>
            <a:ext cx="59213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83AF9710-0353-418D-AC90-CC39C14338EE}" type="slidenum">
              <a:rPr lang="nl-NL" altLang="nl-BE" sz="1500">
                <a:solidFill>
                  <a:schemeClr val="bg1"/>
                </a:solidFill>
              </a:rPr>
              <a:pPr algn="ctr"/>
              <a:t>‹nr.›</a:t>
            </a:fld>
            <a:endParaRPr lang="nl-NL" altLang="nl-BE" sz="1500">
              <a:solidFill>
                <a:schemeClr val="bg1"/>
              </a:solidFill>
            </a:endParaRPr>
          </a:p>
        </p:txBody>
      </p:sp>
      <p:sp>
        <p:nvSpPr>
          <p:cNvPr id="22542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412875"/>
            <a:ext cx="66960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l-NL" altLang="nl-BE" smtClean="0"/>
              <a:t>Klik om tekst te plaatsen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slow"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1700" b="1">
          <a:solidFill>
            <a:srgbClr val="32617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7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7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7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7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7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7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7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427984" y="1773238"/>
            <a:ext cx="4320729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endParaRPr lang="nl-BE" altLang="nl-BE" sz="2800" b="1" dirty="0" smtClean="0">
              <a:solidFill>
                <a:srgbClr val="009DDD"/>
              </a:solidFill>
            </a:endParaRPr>
          </a:p>
          <a:p>
            <a:pPr algn="ctr"/>
            <a:r>
              <a:rPr lang="nl-BE" altLang="nl-BE" b="1" dirty="0" smtClean="0">
                <a:solidFill>
                  <a:srgbClr val="009DDD"/>
                </a:solidFill>
              </a:rPr>
              <a:t>het </a:t>
            </a:r>
            <a:br>
              <a:rPr lang="nl-BE" altLang="nl-BE" b="1" dirty="0" smtClean="0">
                <a:solidFill>
                  <a:srgbClr val="009DDD"/>
                </a:solidFill>
              </a:rPr>
            </a:br>
            <a:r>
              <a:rPr lang="nl-BE" altLang="nl-BE" sz="2800" b="1" dirty="0" smtClean="0">
                <a:solidFill>
                  <a:srgbClr val="009DDD"/>
                </a:solidFill>
              </a:rPr>
              <a:t>Vlaams </a:t>
            </a:r>
            <a:r>
              <a:rPr lang="nl-BE" altLang="nl-BE" sz="2800" b="1" dirty="0" smtClean="0">
                <a:solidFill>
                  <a:srgbClr val="009DDD"/>
                </a:solidFill>
              </a:rPr>
              <a:t>Welzijnsverbond</a:t>
            </a:r>
          </a:p>
          <a:p>
            <a:pPr algn="ctr"/>
            <a:r>
              <a:rPr lang="nl-BE" altLang="nl-BE" b="1" dirty="0">
                <a:solidFill>
                  <a:srgbClr val="009DDD"/>
                </a:solidFill>
              </a:rPr>
              <a:t>o</a:t>
            </a:r>
            <a:r>
              <a:rPr lang="nl-BE" altLang="nl-BE" b="1" dirty="0" smtClean="0">
                <a:solidFill>
                  <a:srgbClr val="009DDD"/>
                </a:solidFill>
              </a:rPr>
              <a:t>ver de </a:t>
            </a:r>
            <a:endParaRPr lang="nl-BE" altLang="nl-BE" b="1" dirty="0" smtClean="0">
              <a:solidFill>
                <a:srgbClr val="009DDD"/>
              </a:solidFill>
            </a:endParaRPr>
          </a:p>
          <a:p>
            <a:endParaRPr lang="nl-BE" altLang="nl-BE" sz="2800" b="1" dirty="0">
              <a:solidFill>
                <a:srgbClr val="009DDD"/>
              </a:solidFill>
            </a:endParaRPr>
          </a:p>
          <a:p>
            <a:r>
              <a:rPr lang="nl-BE" altLang="nl-BE" b="1" dirty="0">
                <a:solidFill>
                  <a:srgbClr val="0070C0"/>
                </a:solidFill>
              </a:rPr>
              <a:t>B</a:t>
            </a:r>
            <a:r>
              <a:rPr lang="nl-BE" altLang="nl-BE" b="1" dirty="0" smtClean="0">
                <a:solidFill>
                  <a:srgbClr val="0070C0"/>
                </a:solidFill>
              </a:rPr>
              <a:t>isconceptnota opvang en vrije tijd </a:t>
            </a:r>
            <a:r>
              <a:rPr lang="nl-BE" altLang="nl-BE" b="1" dirty="0" smtClean="0">
                <a:solidFill>
                  <a:srgbClr val="0070C0"/>
                </a:solidFill>
              </a:rPr>
              <a:t>voor schoolkinderen</a:t>
            </a:r>
            <a:endParaRPr lang="nl-BE" altLang="nl-BE" b="1" dirty="0">
              <a:solidFill>
                <a:srgbClr val="0070C0"/>
              </a:solidFill>
            </a:endParaRPr>
          </a:p>
          <a:p>
            <a:endParaRPr lang="nl-BE" altLang="nl-BE" sz="2800" b="1" dirty="0">
              <a:solidFill>
                <a:srgbClr val="0F3672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9275"/>
            <a:ext cx="7704336" cy="1295549"/>
          </a:xfrm>
        </p:spPr>
        <p:txBody>
          <a:bodyPr/>
          <a:lstStyle/>
          <a:p>
            <a:r>
              <a:rPr lang="nl-NL" dirty="0"/>
              <a:t>S</a:t>
            </a:r>
            <a:r>
              <a:rPr lang="nl-NL" dirty="0" smtClean="0"/>
              <a:t>cheiding </a:t>
            </a:r>
            <a:r>
              <a:rPr lang="nl-NL" dirty="0"/>
              <a:t>van de </a:t>
            </a:r>
            <a:r>
              <a:rPr lang="nl-NL" dirty="0" smtClean="0"/>
              <a:t>rollen regie / financiering / actor </a:t>
            </a:r>
            <a:r>
              <a:rPr lang="nl-NL" dirty="0"/>
              <a:t>is vooraf uitgewerkt</a:t>
            </a: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> </a:t>
            </a:r>
            <a:r>
              <a:rPr lang="nl-BE" dirty="0"/>
              <a:t/>
            </a:r>
            <a:br>
              <a:rPr lang="nl-BE" dirty="0"/>
            </a:br>
            <a:endParaRPr lang="nl-NL" altLang="nl-BE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56792"/>
            <a:ext cx="7920880" cy="47089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u="sng" dirty="0"/>
              <a:t>S</a:t>
            </a:r>
            <a:r>
              <a:rPr lang="nl-NL" u="sng" dirty="0" smtClean="0">
                <a:solidFill>
                  <a:schemeClr val="tx1"/>
                </a:solidFill>
              </a:rPr>
              <a:t>uccesverhalen </a:t>
            </a:r>
            <a:r>
              <a:rPr lang="nl-NL" u="sng" dirty="0">
                <a:solidFill>
                  <a:schemeClr val="tx1"/>
                </a:solidFill>
              </a:rPr>
              <a:t>in lokale samenwerking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wanneer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het lokaal bestuur, die de regisseursrol opneemt,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meestal </a:t>
            </a:r>
            <a:r>
              <a:rPr lang="nl-NL" dirty="0" smtClean="0"/>
              <a:t>indien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zelf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geen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opvangaanbod</a:t>
            </a:r>
            <a:r>
              <a:rPr lang="nl-NL" dirty="0"/>
              <a:t/>
            </a:r>
            <a:br>
              <a:rPr lang="nl-NL" dirty="0"/>
            </a:b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A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andacht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voor de </a:t>
            </a:r>
            <a:r>
              <a:rPr lang="nl-NL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dubbelrol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vooral bij het toewijzen van middelen en uitbreiding van capaciteit aan de partners in het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samenwerkingsverband</a:t>
            </a:r>
            <a:b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B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ehoud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van controle en toezicht op </a:t>
            </a:r>
            <a:r>
              <a:rPr lang="nl-NL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Vlaams </a:t>
            </a: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niveau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Duidelijke </a:t>
            </a: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voorwaarden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waaraan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</a:t>
            </a:r>
            <a:r>
              <a:rPr lang="nl-NL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regisseur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zich moet houden om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democratisch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klimaat te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verzekeren</a:t>
            </a:r>
            <a:b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Nood aan specifiek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nl-NL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neutraal aanspreekpunt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voor organisaties die onrechtmatig behandeld worden binnen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samenwerkingsverband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(vb. uitsluiting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b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-&gt; zie resultaten </a:t>
            </a: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bevraging over relatie met lokale besturen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 bijgevoegd)</a:t>
            </a:r>
            <a:endParaRPr lang="nl-NL" u="sng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3071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9275"/>
            <a:ext cx="8136904" cy="1151533"/>
          </a:xfrm>
        </p:spPr>
        <p:txBody>
          <a:bodyPr/>
          <a:lstStyle/>
          <a:p>
            <a:pPr lvl="0"/>
            <a:r>
              <a:rPr lang="nl-BE" dirty="0"/>
              <a:t>Het referentiekader schrijft een minimale kwaliteit voor</a:t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> </a:t>
            </a:r>
            <a:r>
              <a:rPr lang="nl-BE" dirty="0"/>
              <a:t/>
            </a:r>
            <a:br>
              <a:rPr lang="nl-BE" dirty="0"/>
            </a:br>
            <a:endParaRPr lang="nl-NL" altLang="nl-BE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988840"/>
            <a:ext cx="8064896" cy="22159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Geen vrijblijvend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maar normatief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kader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Specifieke </a:t>
            </a:r>
            <a:r>
              <a:rPr lang="nl-NL" dirty="0" smtClean="0"/>
              <a:t>(werkvorm) </a:t>
            </a:r>
            <a:r>
              <a:rPr lang="nl-NL" u="sng" dirty="0" smtClean="0"/>
              <a:t>normen</a:t>
            </a:r>
            <a:r>
              <a:rPr lang="nl-NL" dirty="0" smtClean="0"/>
              <a:t> </a:t>
            </a:r>
            <a:r>
              <a:rPr lang="nl-NL" dirty="0" smtClean="0"/>
              <a:t>op Vlaams niveau blijven mogelijk (vb. ratio</a:t>
            </a:r>
            <a:r>
              <a:rPr lang="nl-NL" dirty="0" smtClean="0"/>
              <a:t>)</a:t>
            </a:r>
            <a:br>
              <a:rPr lang="nl-NL" dirty="0" smtClean="0"/>
            </a:b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wensen </a:t>
            </a: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betrokken </a:t>
            </a:r>
            <a:r>
              <a:rPr lang="nl-NL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 worden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de besprekingen en uitwerking van dit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referentiekader </a:t>
            </a:r>
            <a:endParaRPr lang="nl-BE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23081459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9275"/>
            <a:ext cx="8208912" cy="1223541"/>
          </a:xfrm>
        </p:spPr>
        <p:txBody>
          <a:bodyPr/>
          <a:lstStyle/>
          <a:p>
            <a:r>
              <a:rPr lang="nl-BE" dirty="0"/>
              <a:t>Duurzame tewerkstelling blijft gegarandeerd</a:t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> </a:t>
            </a:r>
            <a:r>
              <a:rPr lang="nl-BE" dirty="0"/>
              <a:t/>
            </a:r>
            <a:br>
              <a:rPr lang="nl-BE" dirty="0"/>
            </a:br>
            <a:endParaRPr lang="nl-NL" altLang="nl-BE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208912" cy="44319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Organisatoren bieden </a:t>
            </a:r>
            <a:r>
              <a:rPr lang="nl-NL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structurele tewerkstelling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een samenleving waar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activering, jobcreatie en begeleidingstrajecten 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voorop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staan</a:t>
            </a:r>
            <a:r>
              <a:rPr lang="nl-NL" dirty="0"/>
              <a:t/>
            </a:r>
            <a:br>
              <a:rPr lang="nl-NL" dirty="0"/>
            </a:b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Deze tewerkstelling </a:t>
            </a:r>
            <a:r>
              <a:rPr lang="nl-NL" u="sng" dirty="0" smtClean="0"/>
              <a:t>garandeert een </a:t>
            </a:r>
            <a:r>
              <a:rPr lang="nl-NL" u="sng" dirty="0" smtClean="0">
                <a:solidFill>
                  <a:schemeClr val="tx1"/>
                </a:solidFill>
              </a:rPr>
              <a:t>dien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stverlening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tijdens ruime openingsuren, voor en na de schooltijd, op woensdagnamiddagen, op schoolvrije dagen en tijdens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vakanties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u="sng" dirty="0" smtClean="0"/>
              <a:t>Knelpunten</a:t>
            </a:r>
            <a:r>
              <a:rPr lang="nl-NL" dirty="0" smtClean="0"/>
              <a:t> aan het beroep zijn het gebrekkig statuut van de begeleider, gezinsonvriendelijke werkuren</a:t>
            </a:r>
            <a:r>
              <a:rPr lang="nl-NL" smtClean="0"/>
              <a:t>, </a:t>
            </a:r>
            <a:r>
              <a:rPr lang="nl-NL" smtClean="0"/>
              <a:t>drukke werkomgeving…</a:t>
            </a: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Werken in buitenschoolse kinderopvang moet </a:t>
            </a:r>
            <a:r>
              <a:rPr lang="nl-NL" u="sng" dirty="0" smtClean="0"/>
              <a:t>aantrekkelijker</a:t>
            </a:r>
            <a:r>
              <a:rPr lang="nl-NL" dirty="0" smtClean="0"/>
              <a:t> worden </a:t>
            </a:r>
            <a:r>
              <a:rPr lang="nl-NL" dirty="0" smtClean="0"/>
              <a:t>om </a:t>
            </a:r>
            <a:r>
              <a:rPr lang="nl-NL" dirty="0" smtClean="0"/>
              <a:t>een volwaardige tewerkstelling zijn (</a:t>
            </a:r>
            <a:r>
              <a:rPr lang="nl-NL" dirty="0" err="1" smtClean="0"/>
              <a:t>cfr</a:t>
            </a:r>
            <a:r>
              <a:rPr lang="nl-NL" dirty="0" smtClean="0"/>
              <a:t>. loon- en arbeidsvoorwaarden)</a:t>
            </a: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BE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15237446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9275"/>
            <a:ext cx="7704336" cy="719485"/>
          </a:xfrm>
        </p:spPr>
        <p:txBody>
          <a:bodyPr/>
          <a:lstStyle/>
          <a:p>
            <a:pPr lvl="0"/>
            <a:r>
              <a:rPr lang="nl-BE" dirty="0"/>
              <a:t>Aandacht voor gezinsopvang</a:t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> </a:t>
            </a:r>
            <a:r>
              <a:rPr lang="nl-BE" dirty="0"/>
              <a:t/>
            </a:r>
            <a:br>
              <a:rPr lang="nl-BE" dirty="0"/>
            </a:br>
            <a:endParaRPr lang="nl-NL" altLang="nl-BE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08912" cy="33239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Worden </a:t>
            </a: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onthaalouders </a:t>
            </a:r>
            <a:r>
              <a:rPr lang="nl-NL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die </a:t>
            </a: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uitsluitend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buitenschoolse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kinderopvang aanbieden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opgenomen in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het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decreet ?</a:t>
            </a:r>
            <a:b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u="sng" dirty="0"/>
              <a:t>B</a:t>
            </a:r>
            <a:r>
              <a:rPr lang="nl-NL" u="sng" dirty="0" smtClean="0">
                <a:solidFill>
                  <a:schemeClr val="tx1"/>
                </a:solidFill>
              </a:rPr>
              <a:t>ezorgdheden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eigen aan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gezinsopvang: het werken in het </a:t>
            </a:r>
            <a:r>
              <a:rPr lang="nl-NL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sui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generisstatuut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de combinatie van opvang van schoolgaande kinderen  en baby’s en peuters, de locatie (al dan niet de gezinswoning), mogelijke samenwerking tussen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onthaalouders</a:t>
            </a:r>
            <a:r>
              <a:rPr lang="nl-NL" dirty="0"/>
              <a:t/>
            </a:r>
            <a:br>
              <a:rPr lang="nl-NL" dirty="0"/>
            </a:b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Realistisch dat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binnen </a:t>
            </a:r>
            <a:r>
              <a:rPr lang="nl-NL" u="sng" dirty="0">
                <a:solidFill>
                  <a:schemeClr val="tx1"/>
                </a:solidFill>
              </a:rPr>
              <a:t>één dienst </a:t>
            </a:r>
            <a:r>
              <a:rPr lang="nl-NL" u="sng" dirty="0" smtClean="0"/>
              <a:t>twee decreten </a:t>
            </a:r>
            <a:r>
              <a:rPr lang="nl-NL" dirty="0" smtClean="0"/>
              <a:t>gelden (decreet baby’s en peuters, decreet opvang en vrije tijd</a:t>
            </a:r>
            <a:r>
              <a:rPr lang="nl-NL" dirty="0" smtClean="0"/>
              <a:t>) ?</a:t>
            </a:r>
            <a:endParaRPr lang="nl-BE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41240302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9275"/>
            <a:ext cx="7704336" cy="1007517"/>
          </a:xfrm>
        </p:spPr>
        <p:txBody>
          <a:bodyPr/>
          <a:lstStyle/>
          <a:p>
            <a:r>
              <a:rPr lang="nl-BE" dirty="0"/>
              <a:t>Versterkte sociale functie </a:t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> </a:t>
            </a:r>
            <a:r>
              <a:rPr lang="nl-BE" dirty="0"/>
              <a:t/>
            </a:r>
            <a:br>
              <a:rPr lang="nl-BE" dirty="0"/>
            </a:br>
            <a:endParaRPr lang="nl-NL" altLang="nl-BE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08912" cy="49859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De sociale functie is </a:t>
            </a:r>
            <a:r>
              <a:rPr lang="nl-NL" u="sng" dirty="0" smtClean="0"/>
              <a:t>zeer belangrijk</a:t>
            </a:r>
            <a:r>
              <a:rPr lang="nl-NL" dirty="0" smtClean="0"/>
              <a:t>, </a:t>
            </a:r>
            <a:r>
              <a:rPr lang="nl-NL" dirty="0" smtClean="0"/>
              <a:t>ook in de </a:t>
            </a:r>
            <a:r>
              <a:rPr lang="nl-NL" dirty="0" smtClean="0"/>
              <a:t>sector BKO </a:t>
            </a:r>
            <a:r>
              <a:rPr lang="nl-NL" dirty="0" smtClean="0"/>
              <a:t>zetten we </a:t>
            </a:r>
            <a:r>
              <a:rPr lang="nl-NL" dirty="0" smtClean="0"/>
              <a:t>hier sterk op in (ambitietekst sociale functie vanuit Vlaams </a:t>
            </a:r>
            <a:r>
              <a:rPr lang="nl-NL" dirty="0"/>
              <a:t>Welzijnsverbond: </a:t>
            </a:r>
            <a:r>
              <a:rPr lang="nl-NL" dirty="0" smtClean="0"/>
              <a:t>zie www.vlaamswelzijnsverbond.be/nieuws/ambitietekst-sociale-functie-kinderopvang</a:t>
            </a:r>
            <a:r>
              <a:rPr lang="nl-NL" dirty="0"/>
              <a:t>)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Aanbod vanuit samenwerkingsverband moet </a:t>
            </a: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toegankelijk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zijn voor alle gezinnen, bijzondere aandacht voor betaalbaarheid, bereikbaarheid, beschikbaarheid, enz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b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u="sng" dirty="0" smtClean="0">
                <a:solidFill>
                  <a:schemeClr val="tx1"/>
                </a:solidFill>
              </a:rPr>
              <a:t>Al </a:t>
            </a:r>
            <a:r>
              <a:rPr lang="nl-NL" u="sng" dirty="0">
                <a:solidFill>
                  <a:schemeClr val="tx1"/>
                </a:solidFill>
              </a:rPr>
              <a:t>of niet school gaan </a:t>
            </a:r>
            <a:r>
              <a:rPr lang="nl-NL" u="sng" dirty="0" smtClean="0"/>
              <a:t>mag </a:t>
            </a:r>
            <a:r>
              <a:rPr lang="nl-NL" u="sng" dirty="0" smtClean="0">
                <a:solidFill>
                  <a:schemeClr val="tx1"/>
                </a:solidFill>
              </a:rPr>
              <a:t>geen </a:t>
            </a:r>
            <a:r>
              <a:rPr lang="nl-NL" u="sng" dirty="0">
                <a:solidFill>
                  <a:schemeClr val="tx1"/>
                </a:solidFill>
              </a:rPr>
              <a:t>voorwaarde </a:t>
            </a:r>
            <a:r>
              <a:rPr lang="nl-NL" u="sng" dirty="0" smtClean="0">
                <a:solidFill>
                  <a:schemeClr val="tx1"/>
                </a:solidFill>
              </a:rPr>
              <a:t>zijn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voor deelname aan het aanbod.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Opvang en vrije is meerwaarde voor alle kinderen, ook zij die (nog) niet naar school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gaan ( schoolkinderen =leeftijd; =/= </a:t>
            </a:r>
            <a:r>
              <a:rPr lang="nl-NL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schoolgerelateerd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b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We b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etreuren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keuze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van </a:t>
            </a: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voorrang voor werkende ouders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Dit g</a:t>
            </a:r>
            <a:r>
              <a:rPr lang="nl-NL" dirty="0" smtClean="0"/>
              <a:t>aat </a:t>
            </a:r>
            <a:r>
              <a:rPr lang="nl-NL" dirty="0" smtClean="0"/>
              <a:t>voorbij aan de sociale en pedagogische functie van </a:t>
            </a:r>
            <a:r>
              <a:rPr lang="nl-NL" dirty="0" smtClean="0"/>
              <a:t>ganse (</a:t>
            </a:r>
            <a:r>
              <a:rPr lang="nl-NL" dirty="0" err="1" smtClean="0"/>
              <a:t>kinder</a:t>
            </a:r>
            <a:r>
              <a:rPr lang="nl-NL" dirty="0" smtClean="0"/>
              <a:t>)opvang </a:t>
            </a:r>
            <a:r>
              <a:rPr lang="nl-NL" dirty="0" smtClean="0"/>
              <a:t>(inconsequent in conceptnota - sociale / economische functie</a:t>
            </a:r>
            <a:r>
              <a:rPr lang="nl-NL" dirty="0" smtClean="0"/>
              <a:t>)</a:t>
            </a:r>
            <a:br>
              <a:rPr lang="nl-NL" dirty="0" smtClean="0"/>
            </a:br>
            <a:r>
              <a:rPr lang="nl-NL" dirty="0" smtClean="0"/>
              <a:t> </a:t>
            </a:r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7945172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9275"/>
            <a:ext cx="7704336" cy="3447098"/>
          </a:xfrm>
        </p:spPr>
        <p:txBody>
          <a:bodyPr/>
          <a:lstStyle/>
          <a:p>
            <a:pPr lvl="0"/>
            <a:r>
              <a:rPr lang="nl-BE" dirty="0"/>
              <a:t>Een zorgzame </a:t>
            </a:r>
            <a:r>
              <a:rPr lang="nl-BE" dirty="0" smtClean="0"/>
              <a:t>transitieperiode met bijkomende middelen</a:t>
            </a:r>
            <a:r>
              <a:rPr lang="nl-BE" dirty="0"/>
              <a:t/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> </a:t>
            </a:r>
            <a:r>
              <a:rPr lang="nl-BE" dirty="0"/>
              <a:t/>
            </a:r>
            <a:br>
              <a:rPr lang="nl-BE" dirty="0"/>
            </a:br>
            <a:endParaRPr lang="nl-NL" altLang="nl-BE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00808"/>
            <a:ext cx="8064896" cy="44319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Nood aan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een </a:t>
            </a: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zorgzame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duidelijke en gefaseerde 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transitieperiode </a:t>
            </a: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/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Betrokkenheid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bij transitie en evaluatie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Nood aan </a:t>
            </a:r>
            <a:r>
              <a:rPr lang="nl-NL" u="sng" dirty="0"/>
              <a:t>uitbreiding en versterking </a:t>
            </a:r>
            <a:r>
              <a:rPr lang="nl-NL" dirty="0"/>
              <a:t>van de </a:t>
            </a:r>
            <a:r>
              <a:rPr lang="nl-NL" dirty="0" smtClean="0"/>
              <a:t>sector</a:t>
            </a:r>
            <a:br>
              <a:rPr lang="nl-NL" dirty="0" smtClean="0"/>
            </a:br>
            <a:r>
              <a:rPr lang="nl-NL" dirty="0" smtClean="0"/>
              <a:t> 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u="sng" dirty="0" smtClean="0"/>
              <a:t>Middelen</a:t>
            </a:r>
            <a:r>
              <a:rPr lang="nl-NL" dirty="0" smtClean="0"/>
              <a:t> </a:t>
            </a:r>
            <a:r>
              <a:rPr lang="nl-NL" dirty="0"/>
              <a:t>vanuit Vlaamse overheid zijn </a:t>
            </a:r>
            <a:r>
              <a:rPr lang="nl-NL" dirty="0" smtClean="0"/>
              <a:t>noodzakelijk</a:t>
            </a:r>
            <a:br>
              <a:rPr lang="nl-NL" dirty="0" smtClean="0"/>
            </a:br>
            <a:r>
              <a:rPr lang="nl-NL" dirty="0" smtClean="0"/>
              <a:t>-&gt;Decentralisatie lost dit ten gronde niet op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u="sng" dirty="0"/>
              <a:t>M</a:t>
            </a:r>
            <a:r>
              <a:rPr lang="nl-NL" u="sng" dirty="0" smtClean="0"/>
              <a:t>iddelen</a:t>
            </a:r>
            <a:r>
              <a:rPr lang="nl-NL" dirty="0" smtClean="0"/>
              <a:t> die door </a:t>
            </a:r>
            <a:r>
              <a:rPr lang="nl-NL" dirty="0"/>
              <a:t>decentralisatie van regie en financiering </a:t>
            </a:r>
            <a:r>
              <a:rPr lang="nl-NL" u="sng" dirty="0" smtClean="0"/>
              <a:t>vrijkomen</a:t>
            </a:r>
            <a:r>
              <a:rPr lang="nl-NL" dirty="0" smtClean="0"/>
              <a:t> moeten op </a:t>
            </a:r>
            <a:r>
              <a:rPr lang="nl-NL" dirty="0" err="1"/>
              <a:t>budgetneutrale</a:t>
            </a:r>
            <a:r>
              <a:rPr lang="nl-NL" dirty="0"/>
              <a:t> wijze worden </a:t>
            </a:r>
            <a:r>
              <a:rPr lang="nl-NL" dirty="0" smtClean="0"/>
              <a:t>geheroriënteerd</a:t>
            </a:r>
            <a:br>
              <a:rPr lang="nl-NL" dirty="0" smtClean="0"/>
            </a:b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Bijkomende middelen gaan in eerste instantie naar </a:t>
            </a:r>
            <a:r>
              <a:rPr lang="nl-NL" u="sng" dirty="0"/>
              <a:t>capaciteitsuitbreiding en versterking van de kwaliteit </a:t>
            </a:r>
            <a:r>
              <a:rPr lang="nl-NL" dirty="0"/>
              <a:t>van de </a:t>
            </a:r>
            <a:r>
              <a:rPr lang="nl-NL" dirty="0" smtClean="0"/>
              <a:t>dienstverlening</a:t>
            </a:r>
            <a:endParaRPr lang="nl-BE" dirty="0"/>
          </a:p>
          <a:p>
            <a:pPr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40517387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4572000" y="3644900"/>
            <a:ext cx="3095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/>
            <a:endParaRPr lang="nl-BE" altLang="nl-BE" sz="3000" b="1" dirty="0">
              <a:solidFill>
                <a:srgbClr val="009DDD"/>
              </a:solidFill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788024" y="2348880"/>
            <a:ext cx="35283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4000" b="1" dirty="0"/>
              <a:t>HARTELIJK DANK</a:t>
            </a:r>
            <a:endParaRPr lang="nl-BE" sz="40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9275"/>
            <a:ext cx="7704336" cy="492443"/>
          </a:xfrm>
        </p:spPr>
        <p:txBody>
          <a:bodyPr/>
          <a:lstStyle/>
          <a:p>
            <a:pPr lvl="0"/>
            <a:r>
              <a:rPr lang="nl-BE" dirty="0" smtClean="0"/>
              <a:t>Vooraf </a:t>
            </a:r>
            <a:endParaRPr lang="nl-NL" altLang="nl-BE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424936" cy="52629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Als Vlaams </a:t>
            </a:r>
            <a:r>
              <a:rPr lang="nl-NL" u="sng" dirty="0"/>
              <a:t>W</a:t>
            </a:r>
            <a:r>
              <a:rPr lang="nl-NL" u="sng" dirty="0" smtClean="0"/>
              <a:t>elzijnsverbond groeperen en ondersteunen </a:t>
            </a:r>
            <a:r>
              <a:rPr lang="nl-NL" dirty="0" smtClean="0"/>
              <a:t>we in dit veld vele private organisatoren in een uitgesproken variëteit ( BO verbonden aan een KDV, Initiatieven BO, vakantieopvang, BO in gezinsopvang, kleine en grote organisatoren )</a:t>
            </a:r>
            <a:br>
              <a:rPr lang="nl-NL" dirty="0" smtClean="0"/>
            </a:b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We hebben een goedwerkend en representatief </a:t>
            </a:r>
            <a:r>
              <a:rPr lang="nl-NL" u="sng" dirty="0" smtClean="0"/>
              <a:t>Comité Buitenschoolse Opvang dat </a:t>
            </a:r>
            <a:r>
              <a:rPr lang="nl-NL" dirty="0" smtClean="0"/>
              <a:t>maandelijks samen komt, daar ontwikkelen we visies en standpunten ( Staten-Generaal, bisconceptnota…)</a:t>
            </a:r>
            <a:r>
              <a:rPr lang="nl-NL" u="sng" dirty="0"/>
              <a:t> </a:t>
            </a:r>
            <a:r>
              <a:rPr lang="nl-NL" u="sng" dirty="0" smtClean="0"/>
              <a:t/>
            </a:r>
            <a:br>
              <a:rPr lang="nl-NL" u="sng" dirty="0" smtClean="0"/>
            </a:br>
            <a:endParaRPr lang="nl-NL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u="sng" dirty="0" smtClean="0"/>
              <a:t>Waardering</a:t>
            </a:r>
            <a:r>
              <a:rPr lang="nl-NL" dirty="0" smtClean="0"/>
              <a:t> </a:t>
            </a:r>
            <a:r>
              <a:rPr lang="nl-NL" dirty="0"/>
              <a:t>voor alle vrijwilligers, medewerkers en organisatoren die zich dagelijks inzetten om kinderen en jongeren buiten school en gezin een kwaliteitsvolle kindertijd aan te reiken</a:t>
            </a:r>
          </a:p>
          <a:p>
            <a:pPr marL="0" indent="0"/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Onder </a:t>
            </a:r>
            <a:r>
              <a:rPr lang="nl-NL" u="sng" dirty="0"/>
              <a:t>moeilijke arbeidsomstandigheden </a:t>
            </a:r>
            <a:r>
              <a:rPr lang="nl-NL" dirty="0"/>
              <a:t>: minimale </a:t>
            </a:r>
            <a:r>
              <a:rPr lang="nl-NL" dirty="0" err="1"/>
              <a:t>loonsvoorwaarden</a:t>
            </a:r>
            <a:r>
              <a:rPr lang="nl-NL" dirty="0"/>
              <a:t>, onderbroken diensten, onregelmatige uren en (vakantie)periodes, grote werkdruk…</a:t>
            </a:r>
            <a:br>
              <a:rPr lang="nl-NL" dirty="0"/>
            </a:b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0" indent="0"/>
            <a:endParaRPr lang="nl-NL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488238" cy="492443"/>
          </a:xfrm>
        </p:spPr>
        <p:txBody>
          <a:bodyPr/>
          <a:lstStyle/>
          <a:p>
            <a:r>
              <a:rPr lang="nl-BE" dirty="0"/>
              <a:t>V</a:t>
            </a:r>
            <a:r>
              <a:rPr lang="nl-BE" dirty="0" smtClean="0"/>
              <a:t>ooraf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476672"/>
            <a:ext cx="8064896" cy="6093976"/>
          </a:xfrm>
        </p:spPr>
        <p:txBody>
          <a:bodyPr/>
          <a:lstStyle/>
          <a:p>
            <a:pPr marL="0" indent="0"/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u="sng" dirty="0"/>
              <a:t>Kindertijd</a:t>
            </a:r>
            <a:r>
              <a:rPr lang="nl-NL" dirty="0"/>
              <a:t>: geprangd tussen schooltijd, werktijd, gezinstijd, </a:t>
            </a:r>
            <a:r>
              <a:rPr lang="nl-NL" dirty="0" smtClean="0"/>
              <a:t>verplaatsingstijd…we verwijzen naar stevige visie en krachtlijnen van het KRC (opvang ‘zoals thuis’) -&gt; visie op kwaliteitsvolle opvang en vrije tijd 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Kinderen betrekken, zich goed laten voelen in </a:t>
            </a:r>
            <a:r>
              <a:rPr lang="nl-NL" dirty="0" err="1"/>
              <a:t>hùn</a:t>
            </a:r>
            <a:r>
              <a:rPr lang="nl-NL" dirty="0"/>
              <a:t> spel en vrije tijd in relatie tot onderwijs, opvoeding, opvang</a:t>
            </a:r>
            <a:r>
              <a:rPr lang="nl-NL" dirty="0" smtClean="0"/>
              <a:t>…</a:t>
            </a:r>
            <a:br>
              <a:rPr lang="nl-NL" dirty="0" smtClean="0"/>
            </a:br>
            <a:r>
              <a:rPr lang="nl-NL" dirty="0" smtClean="0"/>
              <a:t>- vergt </a:t>
            </a:r>
            <a:r>
              <a:rPr lang="nl-NL" dirty="0"/>
              <a:t>een grondige maatschappelijke </a:t>
            </a:r>
            <a:r>
              <a:rPr lang="nl-NL" u="sng" dirty="0"/>
              <a:t>visie </a:t>
            </a:r>
            <a:r>
              <a:rPr lang="nl-NL" u="sng" dirty="0" smtClean="0"/>
              <a:t>en concept </a:t>
            </a:r>
            <a:r>
              <a:rPr lang="nl-NL" dirty="0" smtClean="0"/>
              <a:t>(eindelijk)</a:t>
            </a:r>
            <a:br>
              <a:rPr lang="nl-NL" dirty="0" smtClean="0"/>
            </a:br>
            <a:r>
              <a:rPr lang="nl-NL" dirty="0" smtClean="0"/>
              <a:t>- maar </a:t>
            </a:r>
            <a:r>
              <a:rPr lang="nl-NL" dirty="0"/>
              <a:t>moet ook de </a:t>
            </a:r>
            <a:r>
              <a:rPr lang="nl-NL" u="sng" dirty="0"/>
              <a:t>expertise en ervaring </a:t>
            </a:r>
            <a:r>
              <a:rPr lang="nl-NL" dirty="0"/>
              <a:t>valideren van wie al zo lang aan ‘BKO’ </a:t>
            </a:r>
            <a:r>
              <a:rPr lang="nl-NL" dirty="0" smtClean="0"/>
              <a:t>doet</a:t>
            </a:r>
            <a:br>
              <a:rPr lang="nl-NL" dirty="0" smtClean="0"/>
            </a:b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u="sng" dirty="0" smtClean="0"/>
              <a:t>Integrale</a:t>
            </a:r>
            <a:r>
              <a:rPr lang="nl-NL" dirty="0" smtClean="0"/>
              <a:t> beleidsaanpak uitbouwen: geen sinecure ( </a:t>
            </a:r>
            <a:r>
              <a:rPr lang="nl-NL" dirty="0" err="1" smtClean="0"/>
              <a:t>cfr</a:t>
            </a:r>
            <a:r>
              <a:rPr lang="nl-NL" dirty="0" smtClean="0"/>
              <a:t>. IJH)</a:t>
            </a:r>
            <a:br>
              <a:rPr lang="nl-NL" dirty="0" smtClean="0"/>
            </a:b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Maar nog moeilijker bij </a:t>
            </a:r>
            <a:r>
              <a:rPr lang="nl-NL" u="sng" dirty="0" smtClean="0"/>
              <a:t>gelijktijdige</a:t>
            </a:r>
            <a:r>
              <a:rPr lang="nl-NL" dirty="0" smtClean="0"/>
              <a:t> </a:t>
            </a:r>
            <a:r>
              <a:rPr lang="nl-NL" u="sng" dirty="0" smtClean="0"/>
              <a:t>decentralisatie</a:t>
            </a:r>
            <a:r>
              <a:rPr lang="nl-NL" dirty="0" smtClean="0"/>
              <a:t> van regie én financiering </a:t>
            </a:r>
            <a:br>
              <a:rPr lang="nl-NL" dirty="0" smtClean="0"/>
            </a:br>
            <a:r>
              <a:rPr lang="nl-NL" dirty="0" smtClean="0"/>
              <a:t>-&gt;bestuurskundig vraagstuk in relatie tot maar </a:t>
            </a:r>
            <a:br>
              <a:rPr lang="nl-NL" dirty="0" smtClean="0"/>
            </a:br>
            <a:r>
              <a:rPr lang="nl-NL" dirty="0" smtClean="0"/>
              <a:t>te onderscheiden van effect op kwaliteitsvol/verbetering ‘aanbod’</a:t>
            </a:r>
            <a:br>
              <a:rPr lang="nl-NL" dirty="0" smtClean="0"/>
            </a:b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Voor ons zijn opvang, opvoeding, onderwijs, sport &amp;cultuur, jeugdwerk samenhangende maar eigen te </a:t>
            </a:r>
            <a:r>
              <a:rPr lang="nl-NL" u="sng" dirty="0" smtClean="0"/>
              <a:t>onderscheiden </a:t>
            </a:r>
            <a:r>
              <a:rPr lang="nl-NL" u="sng" dirty="0" err="1" smtClean="0"/>
              <a:t>finaliteiten</a:t>
            </a:r>
            <a:r>
              <a:rPr lang="nl-NL" u="sng" dirty="0" smtClean="0"/>
              <a:t> én identiteiten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u="sng" dirty="0" smtClean="0"/>
              <a:t>Fundamenteel</a:t>
            </a:r>
            <a:r>
              <a:rPr lang="nl-NL" dirty="0" smtClean="0"/>
              <a:t> -&gt; vragen, zorgen, (rechts)onzekerheden bij organisatoren</a:t>
            </a:r>
            <a:endParaRPr lang="nl-NL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03554169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9275"/>
            <a:ext cx="7704336" cy="492443"/>
          </a:xfrm>
        </p:spPr>
        <p:txBody>
          <a:bodyPr/>
          <a:lstStyle/>
          <a:p>
            <a:pPr lvl="0"/>
            <a:r>
              <a:rPr lang="nl-BE" dirty="0"/>
              <a:t>I</a:t>
            </a:r>
            <a:r>
              <a:rPr lang="nl-BE" dirty="0" smtClean="0"/>
              <a:t>n </a:t>
            </a:r>
            <a:r>
              <a:rPr lang="nl-BE" dirty="0" smtClean="0"/>
              <a:t>een </a:t>
            </a:r>
            <a:r>
              <a:rPr lang="nl-BE" dirty="0" smtClean="0"/>
              <a:t>notendop</a:t>
            </a:r>
            <a:endParaRPr lang="nl-NL" altLang="nl-BE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064896" cy="41549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Positief dat opvang en vrije tijd </a:t>
            </a: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 agenda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staat, na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 15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jaar zonder uitbreiding en groei in de sector </a:t>
            </a: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P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ositief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 opvang en vrije tijd van kinderen </a:t>
            </a:r>
            <a:r>
              <a:rPr lang="nl-NL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geïntegreerd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worden</a:t>
            </a:r>
          </a:p>
          <a:p>
            <a:pPr>
              <a:buFont typeface="Arial" panose="020B0604020202020204" pitchFamily="34" charset="0"/>
              <a:buChar char="•"/>
            </a:pPr>
            <a:endParaRPr lang="nl-B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Wij zien kansen in de lokale </a:t>
            </a: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samenwerking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die de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sector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beweging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kan zetten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 synergie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kan creëren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tussen de gelijkwaardige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partners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Betreuren </a:t>
            </a:r>
            <a:r>
              <a:rPr lang="nl-NL" u="sng" dirty="0"/>
              <a:t>verregaande decentralisatie </a:t>
            </a:r>
            <a:r>
              <a:rPr lang="nl-NL" dirty="0"/>
              <a:t>van regie én financiering naar gemeentes. Wij wensen transparante subsidiëring vanuit de Vlaamse </a:t>
            </a:r>
            <a:r>
              <a:rPr lang="nl-NL" dirty="0" smtClean="0"/>
              <a:t>overheid 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Om het bestaan en de kwaliteit van de huidige dienstverlening </a:t>
            </a:r>
            <a:r>
              <a:rPr lang="nl-NL" dirty="0" smtClean="0"/>
              <a:t>te vrijwaren formuleren wij </a:t>
            </a:r>
            <a:r>
              <a:rPr lang="nl-NL" u="sng" dirty="0" smtClean="0"/>
              <a:t>voorwaarden</a:t>
            </a:r>
            <a:r>
              <a:rPr lang="nl-NL" dirty="0" smtClean="0"/>
              <a:t> bij een </a:t>
            </a:r>
            <a:r>
              <a:rPr lang="nl-NL" dirty="0" smtClean="0"/>
              <a:t>decentralisatie</a:t>
            </a:r>
            <a:endParaRPr lang="nl-BE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10065076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650" y="549275"/>
            <a:ext cx="7488238" cy="492443"/>
          </a:xfrm>
        </p:spPr>
        <p:txBody>
          <a:bodyPr/>
          <a:lstStyle/>
          <a:p>
            <a:r>
              <a:rPr lang="nl-BE" dirty="0" smtClean="0"/>
              <a:t>Voorwaarden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650" y="1412875"/>
            <a:ext cx="7920806" cy="49859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BE" dirty="0"/>
              <a:t>De financiering, rechtszekerheid, expertise, kwaliteit, tewerkstelling en patrimonium van de erkende en gesubsidieerde particuliere sector moet </a:t>
            </a:r>
            <a:r>
              <a:rPr lang="nl-BE" b="1" dirty="0"/>
              <a:t>gevrijwaard</a:t>
            </a:r>
            <a:r>
              <a:rPr lang="nl-BE" dirty="0"/>
              <a:t> </a:t>
            </a:r>
            <a:r>
              <a:rPr lang="nl-BE" dirty="0" smtClean="0"/>
              <a:t>blijven</a:t>
            </a:r>
            <a:br>
              <a:rPr lang="nl-BE" dirty="0" smtClean="0"/>
            </a:br>
            <a:endParaRPr lang="nl-B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BE" dirty="0" smtClean="0"/>
              <a:t>De </a:t>
            </a:r>
            <a:r>
              <a:rPr lang="nl-BE" dirty="0"/>
              <a:t>erkende en gesubsidieerde particuliere voorzieningen zijn </a:t>
            </a:r>
            <a:r>
              <a:rPr lang="nl-BE" b="1" dirty="0"/>
              <a:t>gelijkwaardige partners</a:t>
            </a:r>
            <a:r>
              <a:rPr lang="nl-BE" u="sng" dirty="0"/>
              <a:t> </a:t>
            </a:r>
            <a:r>
              <a:rPr lang="nl-BE" dirty="0"/>
              <a:t>in het samenwerkingsverband en kunnen zelf ook initiatieven </a:t>
            </a:r>
            <a:r>
              <a:rPr lang="nl-BE" dirty="0" smtClean="0"/>
              <a:t>nemen</a:t>
            </a:r>
            <a:br>
              <a:rPr lang="nl-BE" dirty="0" smtClean="0"/>
            </a:br>
            <a:endParaRPr lang="nl-B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BE" dirty="0" smtClean="0"/>
              <a:t>De </a:t>
            </a:r>
            <a:r>
              <a:rPr lang="nl-BE" dirty="0"/>
              <a:t>middelenstroom naar het lokaal niveau is transparant, </a:t>
            </a:r>
            <a:r>
              <a:rPr lang="nl-BE" b="1" dirty="0" smtClean="0"/>
              <a:t>middelen </a:t>
            </a:r>
            <a:r>
              <a:rPr lang="nl-BE" b="1" dirty="0"/>
              <a:t>hebben een duidelijke bestemming </a:t>
            </a:r>
            <a:r>
              <a:rPr lang="nl-BE" dirty="0"/>
              <a:t>in de voorzieningen voor buitenschoolse </a:t>
            </a:r>
            <a:r>
              <a:rPr lang="nl-BE" dirty="0" smtClean="0"/>
              <a:t>opvang (vb. oormerking FCUD</a:t>
            </a:r>
            <a:r>
              <a:rPr lang="nl-BE" dirty="0" smtClean="0"/>
              <a:t>)</a:t>
            </a:r>
            <a:br>
              <a:rPr lang="nl-BE" dirty="0" smtClean="0"/>
            </a:br>
            <a:endParaRPr lang="nl-B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BE" dirty="0" smtClean="0"/>
              <a:t>De </a:t>
            </a:r>
            <a:r>
              <a:rPr lang="nl-BE" b="1" dirty="0"/>
              <a:t>scheiding van de rollen </a:t>
            </a:r>
            <a:r>
              <a:rPr lang="nl-BE" dirty="0"/>
              <a:t>regie/actor/financiering is vooraf uitgewerkt en </a:t>
            </a:r>
            <a:r>
              <a:rPr lang="nl-BE" dirty="0" smtClean="0"/>
              <a:t>afgebakend</a:t>
            </a:r>
            <a:br>
              <a:rPr lang="nl-BE" dirty="0" smtClean="0"/>
            </a:br>
            <a:endParaRPr lang="nl-B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BE" dirty="0" smtClean="0"/>
              <a:t>Het </a:t>
            </a:r>
            <a:r>
              <a:rPr lang="nl-BE" b="1" dirty="0"/>
              <a:t>referentiekader</a:t>
            </a:r>
            <a:r>
              <a:rPr lang="nl-BE" dirty="0"/>
              <a:t> schrijft een minimale kwaliteit voor, het Vlaams Welzijnsverbond wenst betrokken te worden bij de verder </a:t>
            </a:r>
            <a:r>
              <a:rPr lang="nl-BE" dirty="0" smtClean="0"/>
              <a:t>uitwerking</a:t>
            </a:r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54625564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650" y="549275"/>
            <a:ext cx="7488238" cy="492443"/>
          </a:xfrm>
        </p:spPr>
        <p:txBody>
          <a:bodyPr/>
          <a:lstStyle/>
          <a:p>
            <a:r>
              <a:rPr lang="nl-BE" dirty="0" smtClean="0"/>
              <a:t>Voorwaarden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650" y="1412875"/>
            <a:ext cx="7920806" cy="41549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BE" b="1" dirty="0"/>
              <a:t>Duurzame tewerkstelling</a:t>
            </a:r>
            <a:r>
              <a:rPr lang="nl-BE" dirty="0"/>
              <a:t> in de sector blijft </a:t>
            </a:r>
            <a:r>
              <a:rPr lang="nl-BE" dirty="0" smtClean="0"/>
              <a:t>gegarandeerd</a:t>
            </a:r>
            <a:br>
              <a:rPr lang="nl-BE" dirty="0" smtClean="0"/>
            </a:br>
            <a:endParaRPr lang="nl-BE" dirty="0"/>
          </a:p>
          <a:p>
            <a:pPr>
              <a:buFont typeface="Arial" panose="020B0604020202020204" pitchFamily="34" charset="0"/>
              <a:buChar char="•"/>
            </a:pPr>
            <a:r>
              <a:rPr lang="nl-BE" dirty="0"/>
              <a:t>Er is bijzondere aandacht voor de </a:t>
            </a:r>
            <a:r>
              <a:rPr lang="nl-BE" b="1" dirty="0" smtClean="0"/>
              <a:t>gezinsopvang</a:t>
            </a:r>
            <a:r>
              <a:rPr lang="nl-BE" dirty="0"/>
              <a:t/>
            </a:r>
            <a:br>
              <a:rPr lang="nl-BE" dirty="0"/>
            </a:br>
            <a:endParaRPr lang="nl-BE" dirty="0"/>
          </a:p>
          <a:p>
            <a:pPr>
              <a:buFont typeface="Arial" panose="020B0604020202020204" pitchFamily="34" charset="0"/>
              <a:buChar char="•"/>
            </a:pPr>
            <a:r>
              <a:rPr lang="nl-BE" dirty="0"/>
              <a:t>De </a:t>
            </a:r>
            <a:r>
              <a:rPr lang="nl-BE" b="1" dirty="0"/>
              <a:t>sociale functie </a:t>
            </a:r>
            <a:r>
              <a:rPr lang="nl-BE" dirty="0"/>
              <a:t>wordt versterkt, er is bijzondere aandacht voor kwetsbare </a:t>
            </a:r>
            <a:r>
              <a:rPr lang="nl-BE" dirty="0" smtClean="0"/>
              <a:t>gezinnen</a:t>
            </a:r>
            <a:br>
              <a:rPr lang="nl-BE" dirty="0" smtClean="0"/>
            </a:br>
            <a:endParaRPr lang="nl-BE" dirty="0"/>
          </a:p>
          <a:p>
            <a:pPr>
              <a:buFont typeface="Arial" panose="020B0604020202020204" pitchFamily="34" charset="0"/>
              <a:buChar char="•"/>
            </a:pPr>
            <a:r>
              <a:rPr lang="nl-BE" dirty="0"/>
              <a:t>Een zorgzame </a:t>
            </a:r>
            <a:r>
              <a:rPr lang="nl-BE" b="1" dirty="0"/>
              <a:t>transitieperiode</a:t>
            </a:r>
            <a:r>
              <a:rPr lang="nl-BE" dirty="0"/>
              <a:t> is </a:t>
            </a:r>
            <a:r>
              <a:rPr lang="nl-BE" dirty="0" smtClean="0"/>
              <a:t>verzekerd</a:t>
            </a:r>
            <a:br>
              <a:rPr lang="nl-BE" dirty="0" smtClean="0"/>
            </a:br>
            <a:endParaRPr lang="nl-BE" dirty="0"/>
          </a:p>
          <a:p>
            <a:pPr>
              <a:buFont typeface="Arial" panose="020B0604020202020204" pitchFamily="34" charset="0"/>
              <a:buChar char="•"/>
            </a:pPr>
            <a:r>
              <a:rPr lang="nl-BE" dirty="0"/>
              <a:t>Er worden </a:t>
            </a:r>
            <a:r>
              <a:rPr lang="nl-BE" b="1" dirty="0"/>
              <a:t>bijkomende middelen </a:t>
            </a:r>
            <a:r>
              <a:rPr lang="nl-BE" dirty="0"/>
              <a:t>vanuit de Vlaamse overheid ingezet voor uitbreiding en het versterken van de kwaliteit van de </a:t>
            </a:r>
            <a:r>
              <a:rPr lang="nl-BE" dirty="0" smtClean="0"/>
              <a:t>dienstverlening</a:t>
            </a:r>
            <a:endParaRPr lang="nl-BE" dirty="0" smtClean="0"/>
          </a:p>
          <a:p>
            <a:pPr>
              <a:buFont typeface="Arial" panose="020B0604020202020204" pitchFamily="34" charset="0"/>
              <a:buChar char="•"/>
            </a:pPr>
            <a:endParaRPr lang="nl-BE" dirty="0"/>
          </a:p>
          <a:p>
            <a:pPr>
              <a:buFont typeface="Arial" panose="020B0604020202020204" pitchFamily="34" charset="0"/>
              <a:buChar char="•"/>
            </a:pPr>
            <a:endParaRPr lang="nl-BE" dirty="0" smtClean="0"/>
          </a:p>
          <a:p>
            <a:pPr marL="0" indent="0"/>
            <a:r>
              <a:rPr lang="nl-BE" dirty="0" smtClean="0">
                <a:sym typeface="Wingdings" panose="05000000000000000000" pitchFamily="2" charset="2"/>
              </a:rPr>
              <a:t> Voorwaarden gesteund door SAR en SERV in formeel advies.</a:t>
            </a:r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56639020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9275"/>
            <a:ext cx="7704336" cy="1079525"/>
          </a:xfrm>
        </p:spPr>
        <p:txBody>
          <a:bodyPr/>
          <a:lstStyle/>
          <a:p>
            <a:pPr lvl="0"/>
            <a:r>
              <a:rPr lang="nl-BE" dirty="0" smtClean="0"/>
              <a:t>Bestaansgarantie huidige </a:t>
            </a:r>
            <a:r>
              <a:rPr lang="nl-BE" dirty="0"/>
              <a:t>erkende en gesubsidieerde particuliere </a:t>
            </a:r>
            <a:r>
              <a:rPr lang="nl-BE" dirty="0" smtClean="0"/>
              <a:t>initiatieven </a:t>
            </a:r>
            <a:r>
              <a:rPr lang="nl-BE" dirty="0"/>
              <a:t/>
            </a:r>
            <a:br>
              <a:rPr lang="nl-BE" dirty="0"/>
            </a:br>
            <a:endParaRPr lang="nl-NL" altLang="nl-BE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72816"/>
            <a:ext cx="7920880" cy="38779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Uitgangspunt : </a:t>
            </a:r>
            <a:r>
              <a:rPr lang="nl-NL" u="sng" dirty="0" smtClean="0"/>
              <a:t>o</a:t>
            </a:r>
            <a:r>
              <a:rPr lang="nl-NL" u="sng" dirty="0" smtClean="0">
                <a:solidFill>
                  <a:schemeClr val="tx1"/>
                </a:solidFill>
              </a:rPr>
              <a:t>nmisbaar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de lokale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samenleving</a:t>
            </a:r>
            <a:b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Jarenlange </a:t>
            </a:r>
            <a:r>
              <a:rPr lang="nl-NL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ervaring en </a:t>
            </a: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expertise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daadwerkelijke verantwoordelijkheid</a:t>
            </a:r>
            <a:b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We vragen dat </a:t>
            </a:r>
            <a:r>
              <a:rPr lang="nl-NL" u="sng" dirty="0" smtClean="0"/>
              <a:t>continuering</a:t>
            </a:r>
            <a:r>
              <a:rPr lang="nl-NL" dirty="0" smtClean="0"/>
              <a:t> van subsidiëring van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bestaande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private voorzieningen voor buitenschoolse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opvang opgenomen wordt in nieuwe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regelgeving</a:t>
            </a:r>
            <a:b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Nood aan een </a:t>
            </a: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zorgzame </a:t>
            </a:r>
            <a:r>
              <a:rPr lang="nl-NL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transitie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naar een gemeentelijke aansturing moeten de financiering, rechtszekerheid, expertise, kwaliteit, tewerkstelling en het  patrimonium van de particuliere initiatiefnemers  (die reeds decennia instaan voor de Vlaamse BKO) </a:t>
            </a:r>
            <a:r>
              <a:rPr lang="nl-B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vrijwaren</a:t>
            </a:r>
            <a:endParaRPr lang="nl-BE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BE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13556690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9275"/>
            <a:ext cx="7992888" cy="2462213"/>
          </a:xfrm>
        </p:spPr>
        <p:txBody>
          <a:bodyPr/>
          <a:lstStyle/>
          <a:p>
            <a:r>
              <a:rPr lang="nl-BE" dirty="0"/>
              <a:t>S</a:t>
            </a:r>
            <a:r>
              <a:rPr lang="nl-BE" dirty="0" smtClean="0"/>
              <a:t>amenwerkingsverbanden </a:t>
            </a:r>
            <a:r>
              <a:rPr lang="nl-BE" dirty="0"/>
              <a:t>werken effectief en efficiënt en alle partners zijn </a:t>
            </a:r>
            <a:r>
              <a:rPr lang="nl-BE" dirty="0" smtClean="0"/>
              <a:t>gelijkwaardig</a:t>
            </a: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> </a:t>
            </a:r>
            <a:r>
              <a:rPr lang="nl-BE" dirty="0"/>
              <a:t/>
            </a:r>
            <a:br>
              <a:rPr lang="nl-BE" dirty="0"/>
            </a:br>
            <a:endParaRPr lang="nl-NL" altLang="nl-BE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988840"/>
            <a:ext cx="7992888" cy="24929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u="sng" dirty="0" smtClean="0">
                <a:solidFill>
                  <a:schemeClr val="tx1"/>
                </a:solidFill>
              </a:rPr>
              <a:t>Private </a:t>
            </a:r>
            <a:r>
              <a:rPr lang="nl-NL" u="sng" dirty="0" smtClean="0"/>
              <a:t>partners </a:t>
            </a:r>
            <a:r>
              <a:rPr lang="nl-NL" dirty="0"/>
              <a:t>zijn op lokaal </a:t>
            </a:r>
            <a:r>
              <a:rPr lang="nl-NL" dirty="0" smtClean="0"/>
              <a:t>niveau </a:t>
            </a:r>
            <a:r>
              <a:rPr lang="nl-NL" dirty="0"/>
              <a:t>belangrijke </a:t>
            </a:r>
            <a:r>
              <a:rPr lang="nl-NL" dirty="0" smtClean="0"/>
              <a:t>actoren en kunnen samenwerkingsverband </a:t>
            </a:r>
            <a:r>
              <a:rPr lang="nl-NL" dirty="0" smtClean="0"/>
              <a:t>initiëren</a:t>
            </a:r>
            <a:r>
              <a:rPr lang="nl-NL" dirty="0"/>
              <a:t/>
            </a:r>
            <a:br>
              <a:rPr lang="nl-NL" dirty="0"/>
            </a:br>
            <a:endParaRPr lang="nl-BE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u="sng" dirty="0" smtClean="0"/>
              <a:t>E</a:t>
            </a:r>
            <a:r>
              <a:rPr lang="nl-NL" u="sng" dirty="0" smtClean="0">
                <a:solidFill>
                  <a:schemeClr val="tx1"/>
                </a:solidFill>
              </a:rPr>
              <a:t>fficiënte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inzet van bestaande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overlegstructuren</a:t>
            </a:r>
            <a:r>
              <a:rPr lang="nl-NL" dirty="0"/>
              <a:t/>
            </a:r>
            <a:br>
              <a:rPr lang="nl-NL" dirty="0"/>
            </a:br>
            <a:endParaRPr lang="nl-BE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Positief betreffende </a:t>
            </a: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multifunctionele </a:t>
            </a:r>
            <a:r>
              <a:rPr lang="nl-NL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inzet van infrastructuur en </a:t>
            </a: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personeel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zolang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kwaliteitsvolle opvang van de kinderen centraal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staat</a:t>
            </a:r>
            <a:endParaRPr lang="nl-BE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24587166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9275"/>
            <a:ext cx="7704336" cy="1969770"/>
          </a:xfrm>
        </p:spPr>
        <p:txBody>
          <a:bodyPr/>
          <a:lstStyle/>
          <a:p>
            <a:r>
              <a:rPr lang="nl-NL" dirty="0"/>
              <a:t>M</a:t>
            </a:r>
            <a:r>
              <a:rPr lang="nl-NL" dirty="0" smtClean="0"/>
              <a:t>iddelenstroom </a:t>
            </a:r>
            <a:r>
              <a:rPr lang="nl-NL" dirty="0"/>
              <a:t>naar lokaal niveau is transparant </a:t>
            </a: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> </a:t>
            </a:r>
            <a:r>
              <a:rPr lang="nl-BE" dirty="0"/>
              <a:t/>
            </a:r>
            <a:br>
              <a:rPr lang="nl-BE" dirty="0"/>
            </a:br>
            <a:endParaRPr lang="nl-NL" altLang="nl-BE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72816"/>
            <a:ext cx="7920880" cy="24929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Vlaamse middelen en middelen afkomstig van sociale partners (vb. FCUD) moeten bij overdracht </a:t>
            </a:r>
            <a:r>
              <a:rPr lang="nl-NL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geoormerkt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worden voor de opvang en vrije tijd van </a:t>
            </a: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schoolkinderen</a:t>
            </a:r>
            <a:r>
              <a:rPr lang="nl-NL" dirty="0"/>
              <a:t/>
            </a:r>
            <a:br>
              <a:rPr lang="nl-NL" dirty="0"/>
            </a:br>
            <a:endParaRPr lang="nl-NL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Het </a:t>
            </a:r>
            <a:r>
              <a:rPr lang="nl-N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moet duidelijk zijn welke middelen onderwijs, vrije tijd, sport, cultuur …inbrengen </a:t>
            </a:r>
            <a:r>
              <a:rPr lang="nl-NL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naast </a:t>
            </a:r>
            <a:r>
              <a:rPr lang="nl-NL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welzijn</a:t>
            </a:r>
            <a:endParaRPr lang="nl-NL" u="sng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altLang="nl-BE" dirty="0"/>
          </a:p>
        </p:txBody>
      </p:sp>
    </p:spTree>
    <p:extLst>
      <p:ext uri="{BB962C8B-B14F-4D97-AF65-F5344CB8AC3E}">
        <p14:creationId xmlns:p14="http://schemas.microsoft.com/office/powerpoint/2010/main" val="14782853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WV - scoobidoo">
  <a:themeElements>
    <a:clrScheme name="Zorgne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orgn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orgne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orgne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orgne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orgne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orgne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orgne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orgne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orgne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orgne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orgne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orgne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orgne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VWV - scoobidoo</Template>
  <TotalTime>325</TotalTime>
  <Words>397</Words>
  <Application>Microsoft Office PowerPoint</Application>
  <PresentationFormat>Diavoorstelling (4:3)</PresentationFormat>
  <Paragraphs>100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VWV - scoobidoo</vt:lpstr>
      <vt:lpstr>PowerPoint-presentatie</vt:lpstr>
      <vt:lpstr>Vooraf </vt:lpstr>
      <vt:lpstr>Vooraf</vt:lpstr>
      <vt:lpstr>In een notendop</vt:lpstr>
      <vt:lpstr>Voorwaarden</vt:lpstr>
      <vt:lpstr>Voorwaarden</vt:lpstr>
      <vt:lpstr>Bestaansgarantie huidige erkende en gesubsidieerde particuliere initiatieven  </vt:lpstr>
      <vt:lpstr>Samenwerkingsverbanden werken effectief en efficiënt en alle partners zijn gelijkwaardig   </vt:lpstr>
      <vt:lpstr>Middelenstroom naar lokaal niveau is transparant    </vt:lpstr>
      <vt:lpstr>Scheiding van de rollen regie / financiering / actor is vooraf uitgewerkt   </vt:lpstr>
      <vt:lpstr>Het referentiekader schrijft een minimale kwaliteit voor    </vt:lpstr>
      <vt:lpstr>Duurzame tewerkstelling blijft gegarandeerd     </vt:lpstr>
      <vt:lpstr>Aandacht voor gezinsopvang    </vt:lpstr>
      <vt:lpstr>Versterkte sociale functie      </vt:lpstr>
      <vt:lpstr>Een zorgzame transitieperiode met bijkomende middelen      </vt:lpstr>
      <vt:lpstr>PowerPoint-presentatie</vt:lpstr>
    </vt:vector>
  </TitlesOfParts>
  <Company>Vlaams Welzijnsverbond vzw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Barbara Devos</dc:creator>
  <cp:lastModifiedBy>Jan Bosmans</cp:lastModifiedBy>
  <cp:revision>36</cp:revision>
  <cp:lastPrinted>2016-05-03T09:53:46Z</cp:lastPrinted>
  <dcterms:created xsi:type="dcterms:W3CDTF">2016-03-03T14:07:00Z</dcterms:created>
  <dcterms:modified xsi:type="dcterms:W3CDTF">2016-05-03T10:03:06Z</dcterms:modified>
</cp:coreProperties>
</file>